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5" r:id="rId5"/>
    <p:sldId id="260" r:id="rId6"/>
    <p:sldId id="263" r:id="rId7"/>
    <p:sldId id="262" r:id="rId8"/>
    <p:sldId id="264" r:id="rId9"/>
    <p:sldId id="267" r:id="rId10"/>
    <p:sldId id="269" r:id="rId11"/>
    <p:sldId id="259" r:id="rId12"/>
    <p:sldId id="268" r:id="rId13"/>
    <p:sldId id="272" r:id="rId14"/>
    <p:sldId id="270" r:id="rId15"/>
    <p:sldId id="266" r:id="rId16"/>
    <p:sldId id="25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D45A"/>
    <a:srgbClr val="CC00CC"/>
    <a:srgbClr val="DC303C"/>
    <a:srgbClr val="FFFDFD"/>
    <a:srgbClr val="4170CF"/>
    <a:srgbClr val="CC0000"/>
    <a:srgbClr val="FF6600"/>
    <a:srgbClr val="990000"/>
    <a:srgbClr val="3366CC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71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2-27T20:40:09.288" idx="1">
    <p:pos x="10" y="10"/>
    <p:text/>
    <p:extLst>
      <p:ext uri="{C676402C-5697-4E1C-873F-D02D1690AC5C}">
        <p15:threadingInfo xmlns:p15="http://schemas.microsoft.com/office/powerpoint/2012/main" xmlns="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74;&#1087;&#1088;&#1072;&#1074;&#1072;.html" TargetMode="External"/><Relationship Id="rId2" Type="http://schemas.openxmlformats.org/officeDocument/2006/relationships/hyperlink" Target="http://learningapps.org/view1413865" TargetMode="Externa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6.gif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					</a:t>
            </a:r>
            <a:br>
              <a:rPr lang="uk-UA" b="1" i="1" dirty="0" smtClean="0">
                <a:solidFill>
                  <a:srgbClr val="FF0000"/>
                </a:solidFill>
              </a:rPr>
            </a:br>
            <a:r>
              <a:rPr lang="uk-UA" b="1" i="1" dirty="0">
                <a:solidFill>
                  <a:srgbClr val="FF0000"/>
                </a:solidFill>
              </a:rPr>
              <a:t>	</a:t>
            </a:r>
            <a:r>
              <a:rPr lang="uk-UA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Практична </a:t>
            </a:r>
            <a:r>
              <a:rPr lang="uk-UA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робота 4. СТВОРЕННЯ ГРАФІЧНИХ ЗОБРАЖЕНЬ ЗА ПОДАНИМ ПЛАНОМ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Romashulka" pitchFamily="2" charset="0"/>
            </a:endParaRPr>
          </a:p>
        </p:txBody>
      </p:sp>
      <p:sp>
        <p:nvSpPr>
          <p:cNvPr id="4" name="Округлена прямокутна виноска 7"/>
          <p:cNvSpPr>
            <a:spLocks noGrp="1"/>
          </p:cNvSpPr>
          <p:nvPr>
            <p:ph type="subTitle" idx="1"/>
          </p:nvPr>
        </p:nvSpPr>
        <p:spPr>
          <a:xfrm>
            <a:off x="827584" y="5085184"/>
            <a:ext cx="4424536" cy="553616"/>
          </a:xfrm>
          <a:prstGeom prst="wedgeRoundRectCallout">
            <a:avLst>
              <a:gd name="adj1" fmla="val -6302"/>
              <a:gd name="adj2" fmla="val -80855"/>
              <a:gd name="adj3" fmla="val 16667"/>
            </a:avLst>
          </a:prstGeom>
          <a:solidFill>
            <a:srgbClr val="D892D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r>
              <a:rPr lang="uk-UA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Інформатика 5 клас</a:t>
            </a:r>
            <a:endParaRPr lang="uk-UA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909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933115581"/>
              </p:ext>
            </p:extLst>
          </p:nvPr>
        </p:nvGraphicFramePr>
        <p:xfrm>
          <a:off x="1134377" y="303841"/>
          <a:ext cx="6228001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467541" y="5723635"/>
            <a:ext cx="8568955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Інструмент призначений для стирання фрагментів зображення кольором фону.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67541" y="5724632"/>
            <a:ext cx="8496947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Ним можна нанести краплі фарби.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67543" y="5719586"/>
            <a:ext cx="8568954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Він є в маляра і у графічному редакторі.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67543" y="5724632"/>
            <a:ext cx="8496945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Інструмент, який містить перелік можливих значень товщини лінії.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67543" y="5736062"/>
            <a:ext cx="8568953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Інструмент, за допомогою якого можна нарисувати квадрат.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67543" y="5729712"/>
            <a:ext cx="8568953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Інструмент для зафарбування довільної замкненої області.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67543" y="5737126"/>
            <a:ext cx="8568953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Інструмент, за допомогою якого можна намалювати тонкі лінії.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467543" y="5717686"/>
            <a:ext cx="8568953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 її допомогою можна збільшити або зменшити рисунок або його частину.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467544" y="5723067"/>
            <a:ext cx="8568952" cy="863600"/>
          </a:xfrm>
          <a:prstGeom prst="wedgeRoundRectCallout">
            <a:avLst>
              <a:gd name="adj1" fmla="val 40646"/>
              <a:gd name="adj2" fmla="val -137037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Група на стрічці у якій можна вибрати такі інструменти: прямокутник, овал, прямокутник, трикутник, різні багатокутники, зірочки та інші фігури.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467543" y="5715653"/>
            <a:ext cx="8568953" cy="863600"/>
          </a:xfrm>
          <a:prstGeom prst="wedgeRoundRectCallout">
            <a:avLst>
              <a:gd name="adj1" fmla="val 40544"/>
              <a:gd name="adj2" fmla="val -136029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Інструмент з допомогою, якого можна намалювати відрізок прямої.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165832" y="306222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67801" y="1037265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430327" y="1402028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69290" y="1769171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40727" y="2500986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35358" y="2497017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630302" y="2494636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68377" y="3230873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34945" y="3595635"/>
            <a:ext cx="36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065027" y="3600398"/>
            <a:ext cx="4663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55960"/>
              </p:ext>
            </p:extLst>
          </p:nvPr>
        </p:nvGraphicFramePr>
        <p:xfrm>
          <a:off x="5163043" y="669510"/>
          <a:ext cx="3663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103627"/>
              </p:ext>
            </p:extLst>
          </p:nvPr>
        </p:nvGraphicFramePr>
        <p:xfrm>
          <a:off x="2231850" y="1034837"/>
          <a:ext cx="366353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509793"/>
              </p:ext>
            </p:extLst>
          </p:nvPr>
        </p:nvGraphicFramePr>
        <p:xfrm>
          <a:off x="2965746" y="2133593"/>
          <a:ext cx="36635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340008"/>
              </p:ext>
            </p:extLst>
          </p:nvPr>
        </p:nvGraphicFramePr>
        <p:xfrm>
          <a:off x="1500711" y="2498400"/>
          <a:ext cx="402988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20946"/>
              </p:ext>
            </p:extLst>
          </p:nvPr>
        </p:nvGraphicFramePr>
        <p:xfrm>
          <a:off x="5528549" y="2860986"/>
          <a:ext cx="36635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74962"/>
              </p:ext>
            </p:extLst>
          </p:nvPr>
        </p:nvGraphicFramePr>
        <p:xfrm>
          <a:off x="6625750" y="2865320"/>
          <a:ext cx="36635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500891"/>
              </p:ext>
            </p:extLst>
          </p:nvPr>
        </p:nvGraphicFramePr>
        <p:xfrm>
          <a:off x="4429256" y="3226794"/>
          <a:ext cx="146541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277489"/>
              </p:ext>
            </p:extLst>
          </p:nvPr>
        </p:nvGraphicFramePr>
        <p:xfrm>
          <a:off x="4429978" y="1767384"/>
          <a:ext cx="366353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472888"/>
              </p:ext>
            </p:extLst>
          </p:nvPr>
        </p:nvGraphicFramePr>
        <p:xfrm>
          <a:off x="2598935" y="3596714"/>
          <a:ext cx="219811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883748"/>
              </p:ext>
            </p:extLst>
          </p:nvPr>
        </p:nvGraphicFramePr>
        <p:xfrm>
          <a:off x="5530144" y="3595636"/>
          <a:ext cx="183176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353"/>
                <a:gridCol w="366353"/>
                <a:gridCol w="366353"/>
                <a:gridCol w="366353"/>
                <a:gridCol w="366353"/>
              </a:tblGrid>
              <a:tr h="365143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285" y="3512664"/>
            <a:ext cx="1224136" cy="151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00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14974"/>
            <a:ext cx="8435280" cy="465438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sz="3600" dirty="0" smtClean="0"/>
              <a:t> </a:t>
            </a:r>
            <a:r>
              <a:rPr lang="uk-UA" sz="3600" b="1" dirty="0">
                <a:solidFill>
                  <a:srgbClr val="4170CF"/>
                </a:solidFill>
                <a:latin typeface="Candara" panose="020E0502030303020204" pitchFamily="34" charset="0"/>
              </a:rPr>
              <a:t>Етап 1. Аналіз композиції </a:t>
            </a:r>
            <a:r>
              <a:rPr lang="uk-UA" sz="3600" b="1" dirty="0" smtClean="0">
                <a:solidFill>
                  <a:srgbClr val="4170CF"/>
                </a:solidFill>
                <a:latin typeface="Candara" panose="020E0502030303020204" pitchFamily="34" charset="0"/>
              </a:rPr>
              <a:t>малюнка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uk-UA" sz="3600" b="1" dirty="0">
                <a:solidFill>
                  <a:srgbClr val="4170CF"/>
                </a:solidFill>
                <a:latin typeface="Candara" panose="020E0502030303020204" pitchFamily="34" charset="0"/>
              </a:rPr>
              <a:t>Етап 2. Складання плану створення малюнка (визначення по­слідовності малювання графічних об’єктів зображення та способів використання потрібних інструментів</a:t>
            </a:r>
            <a:r>
              <a:rPr lang="uk-UA" sz="3600" b="1" dirty="0" smtClean="0">
                <a:solidFill>
                  <a:srgbClr val="4170CF"/>
                </a:solidFill>
                <a:latin typeface="Candara" panose="020E0502030303020204" pitchFamily="34" charset="0"/>
              </a:rPr>
              <a:t>)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uk-UA" sz="3300" b="1" dirty="0">
                <a:solidFill>
                  <a:srgbClr val="4170CF"/>
                </a:solidFill>
                <a:latin typeface="Candara" panose="020E0502030303020204" pitchFamily="34" charset="0"/>
              </a:rPr>
              <a:t>Етап 3. Побудова зображення в графічному редакторі</a:t>
            </a:r>
            <a:endParaRPr lang="ru-RU" sz="3300" dirty="0">
              <a:solidFill>
                <a:srgbClr val="4170CF"/>
              </a:solidFill>
              <a:latin typeface="Candara" panose="020E0502030303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pPr>
              <a:buBlip>
                <a:blip r:embed="rId2"/>
              </a:buBlip>
            </a:pPr>
            <a:endParaRPr lang="ru-RU" dirty="0"/>
          </a:p>
          <a:p>
            <a:pPr>
              <a:buBlip>
                <a:blip r:embed="rId2"/>
              </a:buBlip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1" y="260648"/>
            <a:ext cx="763284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</a:t>
            </a:r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лгоритм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uk-UA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побудови зображення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457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726" y="548680"/>
            <a:ext cx="61285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Робота в </a:t>
            </a:r>
            <a:r>
              <a:rPr lang="ru-RU" sz="60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групах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50696"/>
            <a:ext cx="4231820" cy="41564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817" y="1594258"/>
            <a:ext cx="3820607" cy="428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68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1" y="260648"/>
            <a:ext cx="81369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Фізкультхвилинка</a:t>
            </a:r>
            <a:endParaRPr lang="uk-UA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09617"/>
            <a:ext cx="6624736" cy="468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85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6552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2"/>
              </a:rPr>
              <a:t>Техніка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2"/>
              </a:rPr>
              <a:t> 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hlinkClick r:id="rId2"/>
              </a:rPr>
              <a:t>безпеки</a:t>
            </a:r>
            <a:endParaRPr lang="uk-UA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9" name="Рисунок 8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772" y="1255986"/>
            <a:ext cx="475252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4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І </a:t>
            </a:r>
            <a:r>
              <a:rPr lang="ru-RU" b="1" i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варіант</a:t>
            </a:r>
            <a:endParaRPr lang="ru-RU" b="1" i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3868" y="497910"/>
            <a:ext cx="5638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Практична робота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932039" y="1628800"/>
            <a:ext cx="338437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ІІ </a:t>
            </a:r>
            <a:r>
              <a:rPr lang="ru-RU" b="1" i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варіант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buFont typeface="Arial" pitchFamily="34" charset="0"/>
              <a:buBlip>
                <a:blip r:embed="rId2"/>
              </a:buBlip>
            </a:pPr>
            <a:endParaRPr lang="ru-RU" dirty="0" smtClean="0"/>
          </a:p>
          <a:p>
            <a:pPr>
              <a:buFont typeface="Arial" pitchFamily="34" charset="0"/>
              <a:buBlip>
                <a:blip r:embed="rId2"/>
              </a:buBlip>
            </a:pPr>
            <a:endParaRPr lang="ru-RU" dirty="0" smtClean="0"/>
          </a:p>
          <a:p>
            <a:pPr>
              <a:buFont typeface="Arial" pitchFamily="34" charset="0"/>
              <a:buBlip>
                <a:blip r:embed="rId2"/>
              </a:buBlip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74032"/>
            <a:ext cx="3552876" cy="37475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77164"/>
            <a:ext cx="360040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9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404664"/>
            <a:ext cx="7014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Домашнє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завдання</a:t>
            </a:r>
            <a:endParaRPr lang="uk-U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83568" y="2014974"/>
            <a:ext cx="7848872" cy="2926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uk-UA" sz="3600" dirty="0"/>
              <a:t> </a:t>
            </a:r>
            <a:r>
              <a:rPr lang="uk-UA" sz="3600" dirty="0">
                <a:ln>
                  <a:solidFill>
                    <a:srgbClr val="4170CF"/>
                  </a:solidFill>
                </a:ln>
              </a:rPr>
              <a:t>Опрацювати §23 </a:t>
            </a:r>
            <a:r>
              <a:rPr lang="uk-UA" sz="3600" dirty="0" smtClean="0">
                <a:ln>
                  <a:solidFill>
                    <a:srgbClr val="4170CF"/>
                  </a:solidFill>
                </a:ln>
              </a:rPr>
              <a:t>підручника.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uk-UA" sz="3600" dirty="0"/>
              <a:t> </a:t>
            </a:r>
            <a:r>
              <a:rPr lang="uk-UA" sz="4000" dirty="0" smtClean="0">
                <a:ln>
                  <a:solidFill>
                    <a:srgbClr val="4170CF"/>
                  </a:solidFill>
                </a:ln>
              </a:rPr>
              <a:t>Повторити </a:t>
            </a:r>
            <a:r>
              <a:rPr lang="uk-UA" sz="4000" dirty="0">
                <a:ln>
                  <a:solidFill>
                    <a:srgbClr val="4170CF"/>
                  </a:solidFill>
                </a:ln>
              </a:rPr>
              <a:t>основні поняття теми «Графічний редактор».</a:t>
            </a:r>
            <a:endParaRPr lang="ru-RU" sz="4000" dirty="0">
              <a:ln>
                <a:solidFill>
                  <a:srgbClr val="4170CF"/>
                </a:solidFill>
              </a:ln>
            </a:endParaRP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2171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683568" y="1124744"/>
            <a:ext cx="4608512" cy="46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3600" i="1" dirty="0" smtClean="0">
                <a:ln>
                  <a:solidFill>
                    <a:srgbClr val="CC00CC"/>
                  </a:solidFill>
                </a:ln>
              </a:rPr>
              <a:t>Зробив </a:t>
            </a: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– це звершення,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Не буду – це відступ,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Не можу – це поразка,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Повинен – це твій борг,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Спроба – це слово кожної людини,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Зроблю – це слово радості,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Можу – це твоя сила,</a:t>
            </a:r>
            <a:br>
              <a:rPr lang="uk-UA" sz="3600" i="1" dirty="0">
                <a:ln>
                  <a:solidFill>
                    <a:srgbClr val="CC00CC"/>
                  </a:solidFill>
                </a:ln>
              </a:rPr>
            </a:br>
            <a:r>
              <a:rPr lang="uk-UA" sz="3600" i="1" dirty="0">
                <a:ln>
                  <a:solidFill>
                    <a:srgbClr val="CC00CC"/>
                  </a:solidFill>
                </a:ln>
              </a:rPr>
              <a:t>Так будьте ж сильними!</a:t>
            </a:r>
            <a:endParaRPr lang="ru-RU" sz="3600" i="1" dirty="0">
              <a:ln>
                <a:solidFill>
                  <a:srgbClr val="CC00CC"/>
                </a:solidFill>
              </a:ln>
            </a:endParaRPr>
          </a:p>
          <a:p>
            <a:pPr marL="0" indent="0">
              <a:buNone/>
            </a:pPr>
            <a:endParaRPr lang="ru-RU" dirty="0" smtClean="0">
              <a:ln>
                <a:solidFill>
                  <a:srgbClr val="CC00CC"/>
                </a:solidFill>
              </a:ln>
            </a:endParaRPr>
          </a:p>
        </p:txBody>
      </p:sp>
      <p:pic>
        <p:nvPicPr>
          <p:cNvPr id="2" name="Dobroe_utro)--Ot_ulybki_stanet_vsem_svetley...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26096" y="5877272"/>
            <a:ext cx="609600" cy="609600"/>
          </a:xfrm>
          <a:prstGeom prst="rect">
            <a:avLst/>
          </a:prstGeom>
        </p:spPr>
      </p:pic>
      <p:pic>
        <p:nvPicPr>
          <p:cNvPr id="2052" name="Picture 4" descr="http://scorpionse.ucoz.ru/_si/0/8289640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456384" cy="34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86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434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1979712" y="1616026"/>
            <a:ext cx="5400600" cy="2028997"/>
          </a:xfrm>
          <a:prstGeom prst="wedgeRoundRectCallout">
            <a:avLst>
              <a:gd name="adj1" fmla="val -20403"/>
              <a:gd name="adj2" fmla="val -68966"/>
              <a:gd name="adj3" fmla="val 16667"/>
            </a:avLst>
          </a:prstGeom>
          <a:solidFill>
            <a:srgbClr val="54D45A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8384" y="359988"/>
            <a:ext cx="617927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Епіграф</a:t>
            </a:r>
            <a:r>
              <a:rPr lang="uk-UA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уроку: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0409" y="3729806"/>
            <a:ext cx="38943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Девіз уроку: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1706031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/>
              <a:t>«Людина по своїй природі – художник . Вона усюди , так чи інакше, </a:t>
            </a:r>
            <a:r>
              <a:rPr lang="uk-UA" sz="2400" dirty="0" smtClean="0"/>
              <a:t>прагне </a:t>
            </a:r>
            <a:r>
              <a:rPr lang="uk-UA" sz="2400" dirty="0"/>
              <a:t>вносити в своє життя красу</a:t>
            </a:r>
            <a:r>
              <a:rPr lang="uk-UA" sz="2400" dirty="0" smtClean="0"/>
              <a:t>»</a:t>
            </a:r>
            <a:endParaRPr lang="ru-RU" sz="2400" dirty="0"/>
          </a:p>
          <a:p>
            <a:pPr algn="r"/>
            <a:r>
              <a:rPr lang="uk-UA" dirty="0" smtClean="0"/>
              <a:t>			</a:t>
            </a:r>
            <a:r>
              <a:rPr lang="uk-UA" sz="2400" dirty="0" smtClean="0"/>
              <a:t>О</a:t>
            </a:r>
            <a:r>
              <a:rPr lang="uk-UA" sz="2400" dirty="0"/>
              <a:t>. М. Горький</a:t>
            </a:r>
            <a:endParaRPr lang="ru-RU" sz="2400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1043608" y="4941168"/>
            <a:ext cx="5976664" cy="1541784"/>
          </a:xfrm>
          <a:prstGeom prst="wedgeRoundRectCallout">
            <a:avLst>
              <a:gd name="adj1" fmla="val -20879"/>
              <a:gd name="adj2" fmla="val -71472"/>
              <a:gd name="adj3" fmla="val 16667"/>
            </a:avLst>
          </a:prstGeom>
          <a:solidFill>
            <a:srgbClr val="54D45A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«Геніальні відкриття – це 99% праці та 1 % таланту»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Томас Едісон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3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					</a:t>
            </a:r>
            <a:br>
              <a:rPr lang="uk-UA" b="1" i="1" dirty="0" smtClean="0">
                <a:solidFill>
                  <a:srgbClr val="FF0000"/>
                </a:solidFill>
              </a:rPr>
            </a:br>
            <a:r>
              <a:rPr lang="uk-UA" b="1" i="1" dirty="0">
                <a:solidFill>
                  <a:srgbClr val="FF0000"/>
                </a:solidFill>
              </a:rPr>
              <a:t>	</a:t>
            </a:r>
            <a:r>
              <a:rPr lang="uk-UA" b="1" i="1" dirty="0" smtClean="0">
                <a:solidFill>
                  <a:srgbClr val="FF0000"/>
                </a:solidFill>
              </a:rPr>
              <a:t>			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shulka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31840" y="2557217"/>
            <a:ext cx="3435076" cy="40079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23728" y="528010"/>
            <a:ext cx="459543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ВПРАВА «МІКРОФОН»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658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					</a:t>
            </a:r>
            <a:br>
              <a:rPr lang="uk-UA" b="1" i="1" dirty="0" smtClean="0">
                <a:solidFill>
                  <a:srgbClr val="FF0000"/>
                </a:solidFill>
              </a:rPr>
            </a:br>
            <a:r>
              <a:rPr lang="uk-UA" b="1" i="1" dirty="0">
                <a:solidFill>
                  <a:srgbClr val="FF0000"/>
                </a:solidFill>
              </a:rPr>
              <a:t>	</a:t>
            </a:r>
            <a:r>
              <a:rPr lang="uk-UA" b="1" i="1" dirty="0" smtClean="0">
                <a:solidFill>
                  <a:srgbClr val="FF0000"/>
                </a:solidFill>
              </a:rPr>
              <a:t>			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shulka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35" y="1712354"/>
            <a:ext cx="2512690" cy="2479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928" y="1196752"/>
            <a:ext cx="2875995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925" y="3686386"/>
            <a:ext cx="3633596" cy="2422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13091"/>
            <a:ext cx="3054847" cy="22911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326" y="943921"/>
            <a:ext cx="2769275" cy="24757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59632" y="85691"/>
            <a:ext cx="74852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7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</a:t>
            </a:r>
            <a:r>
              <a:rPr lang="uk-UA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яких сферах діяльності люди використовують графічні зображення</a:t>
            </a:r>
            <a:r>
              <a:rPr lang="uk-UA" sz="27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7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18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9513" y="404664"/>
            <a:ext cx="6924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Запуск програми 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Paint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96752"/>
            <a:ext cx="7848872" cy="5107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chemeClr val="bg1"/>
                </a:solidFill>
              </a:rPr>
              <a:t>Пуск </a:t>
            </a:r>
            <a:r>
              <a:rPr lang="uk-UA" sz="2400" b="1" i="1" dirty="0" smtClean="0">
                <a:sym typeface="Symbol" panose="05050102010706020507" pitchFamily="18" charset="2"/>
              </a:rPr>
              <a:t> Усі програми  Стандартні  </a:t>
            </a:r>
            <a:r>
              <a:rPr lang="en-US" sz="2400" b="1" i="1" dirty="0" smtClean="0">
                <a:solidFill>
                  <a:srgbClr val="FFFF00"/>
                </a:solidFill>
                <a:sym typeface="Symbol" panose="05050102010706020507" pitchFamily="18" charset="2"/>
              </a:rPr>
              <a:t>Paint</a:t>
            </a:r>
            <a:endParaRPr lang="uk-UA" sz="2400" b="1" i="1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21495"/>
          <a:stretch/>
        </p:blipFill>
        <p:spPr>
          <a:xfrm>
            <a:off x="812401" y="1844823"/>
            <a:ext cx="4006079" cy="184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90" y="3785642"/>
            <a:ext cx="4011842" cy="272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412" y="1844823"/>
            <a:ext cx="3816424" cy="4665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Округлена прямокутна виноска 7"/>
          <p:cNvSpPr/>
          <p:nvPr/>
        </p:nvSpPr>
        <p:spPr>
          <a:xfrm>
            <a:off x="312433" y="2203599"/>
            <a:ext cx="539552" cy="433621"/>
          </a:xfrm>
          <a:prstGeom prst="wedgeRoundRectCallout">
            <a:avLst>
              <a:gd name="adj1" fmla="val 92993"/>
              <a:gd name="adj2" fmla="val 12142"/>
              <a:gd name="adj3" fmla="val 16667"/>
            </a:avLst>
          </a:prstGeom>
          <a:solidFill>
            <a:srgbClr val="B240A4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2</a:t>
            </a:r>
            <a:endParaRPr lang="uk-UA" sz="2800" b="1" dirty="0"/>
          </a:p>
        </p:txBody>
      </p:sp>
      <p:sp>
        <p:nvSpPr>
          <p:cNvPr id="12" name="Округлена прямокутна виноска 6"/>
          <p:cNvSpPr/>
          <p:nvPr/>
        </p:nvSpPr>
        <p:spPr>
          <a:xfrm>
            <a:off x="312433" y="3168632"/>
            <a:ext cx="539552" cy="433621"/>
          </a:xfrm>
          <a:prstGeom prst="wedgeRoundRectCallout">
            <a:avLst>
              <a:gd name="adj1" fmla="val 92993"/>
              <a:gd name="adj2" fmla="val 12142"/>
              <a:gd name="adj3" fmla="val 16667"/>
            </a:avLst>
          </a:prstGeom>
          <a:solidFill>
            <a:srgbClr val="B240A4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1</a:t>
            </a:r>
            <a:endParaRPr lang="uk-UA" sz="2800" b="1" dirty="0"/>
          </a:p>
        </p:txBody>
      </p:sp>
      <p:sp>
        <p:nvSpPr>
          <p:cNvPr id="13" name="Округлена прямокутна виноска 8"/>
          <p:cNvSpPr/>
          <p:nvPr/>
        </p:nvSpPr>
        <p:spPr>
          <a:xfrm>
            <a:off x="296901" y="4005064"/>
            <a:ext cx="539552" cy="433621"/>
          </a:xfrm>
          <a:prstGeom prst="wedgeRoundRectCallout">
            <a:avLst>
              <a:gd name="adj1" fmla="val 92993"/>
              <a:gd name="adj2" fmla="val 12142"/>
              <a:gd name="adj3" fmla="val 16667"/>
            </a:avLst>
          </a:prstGeom>
          <a:solidFill>
            <a:srgbClr val="B240A4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3</a:t>
            </a:r>
            <a:endParaRPr lang="uk-UA" sz="2800" b="1" dirty="0"/>
          </a:p>
        </p:txBody>
      </p:sp>
      <p:sp>
        <p:nvSpPr>
          <p:cNvPr id="14" name="Округлена прямокутна виноска 9"/>
          <p:cNvSpPr/>
          <p:nvPr/>
        </p:nvSpPr>
        <p:spPr>
          <a:xfrm>
            <a:off x="6588224" y="1628012"/>
            <a:ext cx="539552" cy="433621"/>
          </a:xfrm>
          <a:prstGeom prst="wedgeRoundRectCallout">
            <a:avLst>
              <a:gd name="adj1" fmla="val -111893"/>
              <a:gd name="adj2" fmla="val 97122"/>
              <a:gd name="adj3" fmla="val 16667"/>
            </a:avLst>
          </a:prstGeom>
          <a:solidFill>
            <a:srgbClr val="B240A4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4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73179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09513" y="404664"/>
            <a:ext cx="6924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5400" b="1" dirty="0" smtClean="0">
                <a:ln/>
                <a:solidFill>
                  <a:schemeClr val="accent4"/>
                </a:solidFill>
              </a:rPr>
              <a:t>Запуск програми </a:t>
            </a:r>
            <a:r>
              <a:rPr lang="en-US" sz="5400" b="1" dirty="0" smtClean="0">
                <a:ln/>
                <a:solidFill>
                  <a:schemeClr val="accent4"/>
                </a:solidFill>
              </a:rPr>
              <a:t>Paint</a:t>
            </a:r>
            <a:endParaRPr lang="ru-RU" sz="5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196752"/>
            <a:ext cx="8208912" cy="5107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Якщо  на  Робочому столі є   значок програми </a:t>
            </a:r>
            <a:r>
              <a:rPr lang="uk-UA" sz="2400" i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Paint</a:t>
            </a:r>
            <a:r>
              <a:rPr lang="uk-UA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endParaRPr lang="uk-UA" sz="24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289348"/>
            <a:ext cx="2134127" cy="223224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304" y="2289348"/>
            <a:ext cx="1752800" cy="223224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2289348"/>
            <a:ext cx="1800200" cy="223224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67544" y="4669839"/>
            <a:ext cx="8280920" cy="9194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 для запуску програми можна навести вказівник на значок і двічі клацнути ліву кнопку миші.</a:t>
            </a:r>
            <a:endParaRPr lang="uk-UA" sz="2400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152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944681" y="169427"/>
            <a:ext cx="65735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Вікно програми </a:t>
            </a:r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Paint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6" name="Picture 2" descr="D:\Документи\Desktop\image2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507042"/>
            <a:ext cx="7164966" cy="494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круглена прямокутна виноска 4"/>
          <p:cNvSpPr/>
          <p:nvPr/>
        </p:nvSpPr>
        <p:spPr>
          <a:xfrm>
            <a:off x="567088" y="1073421"/>
            <a:ext cx="2825248" cy="433621"/>
          </a:xfrm>
          <a:prstGeom prst="wedgeRoundRectCallout">
            <a:avLst>
              <a:gd name="adj1" fmla="val 35025"/>
              <a:gd name="adj2" fmla="val 81385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Рядок заголовка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18" name="Округлена прямокутна виноска 5"/>
          <p:cNvSpPr/>
          <p:nvPr/>
        </p:nvSpPr>
        <p:spPr>
          <a:xfrm>
            <a:off x="2915816" y="3284983"/>
            <a:ext cx="2825248" cy="433621"/>
          </a:xfrm>
          <a:prstGeom prst="wedgeRoundRectCallout">
            <a:avLst>
              <a:gd name="adj1" fmla="val 38406"/>
              <a:gd name="adj2" fmla="val 112860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Робоче поле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19" name="Округлена прямокутна виноска 12"/>
          <p:cNvSpPr/>
          <p:nvPr/>
        </p:nvSpPr>
        <p:spPr>
          <a:xfrm>
            <a:off x="4716016" y="5480073"/>
            <a:ext cx="2825248" cy="433621"/>
          </a:xfrm>
          <a:prstGeom prst="wedgeRoundRectCallout">
            <a:avLst>
              <a:gd name="adj1" fmla="val 38406"/>
              <a:gd name="adj2" fmla="val 112860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Рядок стану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20" name="Округлена прямокутна виноска 8"/>
          <p:cNvSpPr/>
          <p:nvPr/>
        </p:nvSpPr>
        <p:spPr>
          <a:xfrm>
            <a:off x="5542308" y="2492896"/>
            <a:ext cx="2594259" cy="593640"/>
          </a:xfrm>
          <a:prstGeom prst="wedgeRoundRectCallout">
            <a:avLst>
              <a:gd name="adj1" fmla="val 38406"/>
              <a:gd name="adj2" fmla="val 112860"/>
              <a:gd name="adj3" fmla="val 16667"/>
            </a:avLst>
          </a:prstGeom>
          <a:solidFill>
            <a:srgbClr val="E593DB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Смуга прокручування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21" name="Округлена прямокутна виноска 7"/>
          <p:cNvSpPr/>
          <p:nvPr/>
        </p:nvSpPr>
        <p:spPr>
          <a:xfrm>
            <a:off x="5231447" y="4221088"/>
            <a:ext cx="2825248" cy="655470"/>
          </a:xfrm>
          <a:prstGeom prst="wedgeRoundRectCallout">
            <a:avLst>
              <a:gd name="adj1" fmla="val 39372"/>
              <a:gd name="adj2" fmla="val 106613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solidFill>
                  <a:srgbClr val="D60093"/>
                </a:solidFill>
              </a:rPr>
              <a:t>Маркер змінення розміру аркуша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8018" y="2183674"/>
            <a:ext cx="1628628" cy="442674"/>
          </a:xfrm>
          <a:prstGeom prst="wedgeRoundRectCallout">
            <a:avLst>
              <a:gd name="adj1" fmla="val -43020"/>
              <a:gd name="adj2" fmla="val -91602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Рядок меню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23" name="Округлена прямокутна виноска 9"/>
          <p:cNvSpPr/>
          <p:nvPr/>
        </p:nvSpPr>
        <p:spPr>
          <a:xfrm>
            <a:off x="2848609" y="6160778"/>
            <a:ext cx="1836073" cy="585113"/>
          </a:xfrm>
          <a:prstGeom prst="wedgeRoundRectCallout">
            <a:avLst>
              <a:gd name="adj1" fmla="val -37034"/>
              <a:gd name="adj2" fmla="val -129938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Палітра кольорів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  <p:sp>
        <p:nvSpPr>
          <p:cNvPr id="24" name="Округлена прямокутна виноска 11"/>
          <p:cNvSpPr/>
          <p:nvPr/>
        </p:nvSpPr>
        <p:spPr>
          <a:xfrm>
            <a:off x="1212597" y="4594554"/>
            <a:ext cx="3272024" cy="564007"/>
          </a:xfrm>
          <a:prstGeom prst="wedgeRoundRectCallout">
            <a:avLst>
              <a:gd name="adj1" fmla="val -48919"/>
              <a:gd name="adj2" fmla="val 152866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solidFill>
                  <a:srgbClr val="D60093"/>
                </a:solidFill>
              </a:rPr>
              <a:t>Індикатор основного кольору</a:t>
            </a:r>
          </a:p>
        </p:txBody>
      </p:sp>
      <p:sp>
        <p:nvSpPr>
          <p:cNvPr id="25" name="Округлена прямокутна виноска 10"/>
          <p:cNvSpPr/>
          <p:nvPr/>
        </p:nvSpPr>
        <p:spPr>
          <a:xfrm>
            <a:off x="107504" y="6237312"/>
            <a:ext cx="2592288" cy="508579"/>
          </a:xfrm>
          <a:prstGeom prst="wedgeRoundRectCallout">
            <a:avLst>
              <a:gd name="adj1" fmla="val 726"/>
              <a:gd name="adj2" fmla="val -142301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>
                <a:solidFill>
                  <a:srgbClr val="D60093"/>
                </a:solidFill>
              </a:rPr>
              <a:t>Індикатор кольору фону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488" y="3059119"/>
            <a:ext cx="1960223" cy="783193"/>
          </a:xfrm>
          <a:prstGeom prst="wedgeRoundRectCallout">
            <a:avLst>
              <a:gd name="adj1" fmla="val 37365"/>
              <a:gd name="adj2" fmla="val -104717"/>
              <a:gd name="adj3" fmla="val 16667"/>
            </a:avLst>
          </a:prstGeom>
          <a:solidFill>
            <a:srgbClr val="FF99FF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D60093"/>
                </a:solidFill>
              </a:rPr>
              <a:t>Панель інструментів</a:t>
            </a:r>
            <a:endParaRPr lang="uk-UA" sz="2000" b="1" i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7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и\Desktop\-4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7982"/>
            <a:ext cx="7416824" cy="583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91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FF0000"/>
                </a:solidFill>
              </a:rPr>
              <a:t>					</a:t>
            </a:r>
            <a:br>
              <a:rPr lang="uk-UA" b="1" i="1" dirty="0" smtClean="0">
                <a:solidFill>
                  <a:srgbClr val="FF0000"/>
                </a:solidFill>
              </a:rPr>
            </a:br>
            <a:r>
              <a:rPr lang="uk-UA" b="1" i="1" dirty="0">
                <a:solidFill>
                  <a:srgbClr val="FF0000"/>
                </a:solidFill>
              </a:rPr>
              <a:t>	</a:t>
            </a:r>
            <a:r>
              <a:rPr lang="uk-UA" b="1" i="1" dirty="0" smtClean="0">
                <a:solidFill>
                  <a:srgbClr val="FF0000"/>
                </a:solidFill>
              </a:rPr>
              <a:t>			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shulka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5040" y="1103945"/>
            <a:ext cx="6353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Фабрика </a:t>
            </a:r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кросвордів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7" y="2636912"/>
            <a:ext cx="70567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«Інструменти для створення зображень»</a:t>
            </a:r>
          </a:p>
        </p:txBody>
      </p:sp>
    </p:spTree>
    <p:extLst>
      <p:ext uri="{BB962C8B-B14F-4D97-AF65-F5344CB8AC3E}">
        <p14:creationId xmlns:p14="http://schemas.microsoft.com/office/powerpoint/2010/main" val="254149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417</Words>
  <Application>Microsoft Office PowerPoint</Application>
  <PresentationFormat>Экран (4:3)</PresentationFormat>
  <Paragraphs>143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Практична робота 4. СТВОРЕННЯ ГРАФІЧНИХ ЗОБРАЖЕНЬ ЗА ПОДАНИМ ПЛАНОМ</vt:lpstr>
      <vt:lpstr>Презентация PowerPoint</vt:lpstr>
      <vt:lpstr>          </vt:lpstr>
      <vt:lpstr>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XTreme.ws</cp:lastModifiedBy>
  <cp:revision>77</cp:revision>
  <dcterms:created xsi:type="dcterms:W3CDTF">2015-02-12T11:22:36Z</dcterms:created>
  <dcterms:modified xsi:type="dcterms:W3CDTF">2018-02-06T13:01:45Z</dcterms:modified>
</cp:coreProperties>
</file>