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44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8.xml" ContentType="application/vnd.openxmlformats-officedocument.presentationml.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8" r:id="rId1"/>
    <p:sldMasterId id="2147483710" r:id="rId2"/>
    <p:sldMasterId id="2147483723" r:id="rId3"/>
    <p:sldMasterId id="2147483760" r:id="rId4"/>
  </p:sldMasterIdLst>
  <p:sldIdLst>
    <p:sldId id="256" r:id="rId5"/>
    <p:sldId id="257" r:id="rId6"/>
    <p:sldId id="259" r:id="rId7"/>
    <p:sldId id="258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1" r:id="rId19"/>
    <p:sldId id="272" r:id="rId20"/>
    <p:sldId id="270" r:id="rId21"/>
    <p:sldId id="273" r:id="rId22"/>
    <p:sldId id="274" r:id="rId23"/>
    <p:sldId id="275" r:id="rId24"/>
    <p:sldId id="276" r:id="rId25"/>
    <p:sldId id="277" r:id="rId26"/>
    <p:sldId id="282" r:id="rId27"/>
    <p:sldId id="278" r:id="rId28"/>
    <p:sldId id="279" r:id="rId29"/>
    <p:sldId id="280" r:id="rId30"/>
    <p:sldId id="281" r:id="rId3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34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3" name="Picture 9" descr="C:\Users\Natanya\Desktop\kWFl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52536" y="188640"/>
            <a:ext cx="9577064" cy="666936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1032" name="Picture 8" descr="C:\Users\Natanya\Desktop\шаблон на конкурс\0_97e8d_20efa4a2_XL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04325">
            <a:off x="60226" y="70567"/>
            <a:ext cx="2438400" cy="2100263"/>
          </a:xfrm>
          <a:prstGeom prst="rect">
            <a:avLst/>
          </a:prstGeom>
          <a:noFill/>
        </p:spPr>
      </p:pic>
      <p:pic>
        <p:nvPicPr>
          <p:cNvPr id="1036" name="Picture 12" descr="C:\Users\Natanya\Desktop\brilpaul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92080" y="4869160"/>
            <a:ext cx="3463205" cy="1512168"/>
          </a:xfrm>
          <a:prstGeom prst="rect">
            <a:avLst/>
          </a:prstGeom>
          <a:noFill/>
        </p:spPr>
      </p:pic>
      <p:pic>
        <p:nvPicPr>
          <p:cNvPr id="1037" name="Picture 13" descr="C:\Users\Natanya\Desktop\0_82b71_698550ce_XL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705600" y="5129213"/>
            <a:ext cx="2438400" cy="1728787"/>
          </a:xfrm>
          <a:prstGeom prst="rect">
            <a:avLst/>
          </a:prstGeom>
          <a:noFill/>
        </p:spPr>
      </p:pic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2AD0F1-8DF9-46C9-A61A-76ECA4DD9A93}" type="datetimeFigureOut">
              <a:rPr lang="ru-RU" smtClean="0"/>
              <a:pPr/>
              <a:t>19.12.2017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14934E-E093-4E89-8A4C-7B1209868EF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2AD0F1-8DF9-46C9-A61A-76ECA4DD9A93}" type="datetimeFigureOut">
              <a:rPr lang="ru-RU" smtClean="0"/>
              <a:pPr/>
              <a:t>19.12.2017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14934E-E093-4E89-8A4C-7B1209868EF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2AD0F1-8DF9-46C9-A61A-76ECA4DD9A93}" type="datetimeFigureOut">
              <a:rPr lang="ru-RU" smtClean="0"/>
              <a:pPr/>
              <a:t>19.12.2017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14934E-E093-4E89-8A4C-7B1209868EF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2AD0F1-8DF9-46C9-A61A-76ECA4DD9A93}" type="datetimeFigureOut">
              <a:rPr lang="ru-RU" smtClean="0"/>
              <a:pPr/>
              <a:t>19.12.2017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14934E-E093-4E89-8A4C-7B1209868EF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2AD0F1-8DF9-46C9-A61A-76ECA4DD9A93}" type="datetimeFigureOut">
              <a:rPr lang="ru-RU" smtClean="0"/>
              <a:pPr/>
              <a:t>19.12.2017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14934E-E093-4E89-8A4C-7B1209868EF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2AD0F1-8DF9-46C9-A61A-76ECA4DD9A93}" type="datetimeFigureOut">
              <a:rPr lang="ru-RU" smtClean="0"/>
              <a:pPr/>
              <a:t>19.12.2017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14934E-E093-4E89-8A4C-7B1209868EF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2AD0F1-8DF9-46C9-A61A-76ECA4DD9A93}" type="datetimeFigureOut">
              <a:rPr lang="ru-RU" smtClean="0"/>
              <a:pPr/>
              <a:t>19.12.2017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14934E-E093-4E89-8A4C-7B1209868EF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2AD0F1-8DF9-46C9-A61A-76ECA4DD9A93}" type="datetimeFigureOut">
              <a:rPr lang="ru-RU" smtClean="0"/>
              <a:pPr/>
              <a:t>19.12.2017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14934E-E093-4E89-8A4C-7B1209868EF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2AD0F1-8DF9-46C9-A61A-76ECA4DD9A93}" type="datetimeFigureOut">
              <a:rPr lang="ru-RU" smtClean="0"/>
              <a:pPr/>
              <a:t>19.12.2017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14934E-E093-4E89-8A4C-7B1209868EF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2AD0F1-8DF9-46C9-A61A-76ECA4DD9A93}" type="datetimeFigureOut">
              <a:rPr lang="ru-RU" smtClean="0"/>
              <a:pPr/>
              <a:t>19.12.2017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14934E-E093-4E89-8A4C-7B1209868EF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2AD0F1-8DF9-46C9-A61A-76ECA4DD9A93}" type="datetimeFigureOut">
              <a:rPr lang="ru-RU" smtClean="0"/>
              <a:pPr/>
              <a:t>19.12.2017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14934E-E093-4E89-8A4C-7B1209868EF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2AD0F1-8DF9-46C9-A61A-76ECA4DD9A93}" type="datetimeFigureOut">
              <a:rPr lang="ru-RU" smtClean="0"/>
              <a:pPr/>
              <a:t>19.12.2017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14934E-E093-4E89-8A4C-7B1209868EF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2FC85F-2DC2-4AB6-9DF3-8ACE026D7B31}" type="datetimeFigureOut">
              <a:rPr lang="ru-RU" smtClean="0"/>
              <a:pPr/>
              <a:t>19.12.2017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823698-68F0-4D8C-8C5F-BE2D954E9EB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2FC85F-2DC2-4AB6-9DF3-8ACE026D7B31}" type="datetimeFigureOut">
              <a:rPr lang="ru-RU" smtClean="0"/>
              <a:pPr/>
              <a:t>19.12.2017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823698-68F0-4D8C-8C5F-BE2D954E9EB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2FC85F-2DC2-4AB6-9DF3-8ACE026D7B31}" type="datetimeFigureOut">
              <a:rPr lang="ru-RU" smtClean="0"/>
              <a:pPr/>
              <a:t>19.12.2017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823698-68F0-4D8C-8C5F-BE2D954E9EB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2FC85F-2DC2-4AB6-9DF3-8ACE026D7B31}" type="datetimeFigureOut">
              <a:rPr lang="ru-RU" smtClean="0"/>
              <a:pPr/>
              <a:t>19.12.2017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823698-68F0-4D8C-8C5F-BE2D954E9EB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2FC85F-2DC2-4AB6-9DF3-8ACE026D7B31}" type="datetimeFigureOut">
              <a:rPr lang="ru-RU" smtClean="0"/>
              <a:pPr/>
              <a:t>19.12.2017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823698-68F0-4D8C-8C5F-BE2D954E9EB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2FC85F-2DC2-4AB6-9DF3-8ACE026D7B31}" type="datetimeFigureOut">
              <a:rPr lang="ru-RU" smtClean="0"/>
              <a:pPr/>
              <a:t>19.12.2017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823698-68F0-4D8C-8C5F-BE2D954E9EB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2FC85F-2DC2-4AB6-9DF3-8ACE026D7B31}" type="datetimeFigureOut">
              <a:rPr lang="ru-RU" smtClean="0"/>
              <a:pPr/>
              <a:t>19.12.2017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823698-68F0-4D8C-8C5F-BE2D954E9EB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2FC85F-2DC2-4AB6-9DF3-8ACE026D7B31}" type="datetimeFigureOut">
              <a:rPr lang="ru-RU" smtClean="0"/>
              <a:pPr/>
              <a:t>19.12.2017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823698-68F0-4D8C-8C5F-BE2D954E9EB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2FC85F-2DC2-4AB6-9DF3-8ACE026D7B31}" type="datetimeFigureOut">
              <a:rPr lang="ru-RU" smtClean="0"/>
              <a:pPr/>
              <a:t>19.12.2017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823698-68F0-4D8C-8C5F-BE2D954E9EB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2FC85F-2DC2-4AB6-9DF3-8ACE026D7B31}" type="datetimeFigureOut">
              <a:rPr lang="ru-RU" smtClean="0"/>
              <a:pPr/>
              <a:t>19.12.2017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823698-68F0-4D8C-8C5F-BE2D954E9EB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2FC85F-2DC2-4AB6-9DF3-8ACE026D7B31}" type="datetimeFigureOut">
              <a:rPr lang="ru-RU" smtClean="0"/>
              <a:pPr/>
              <a:t>19.12.2017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823698-68F0-4D8C-8C5F-BE2D954E9EB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2FC85F-2DC2-4AB6-9DF3-8ACE026D7B31}" type="datetimeFigureOut">
              <a:rPr lang="ru-RU" smtClean="0"/>
              <a:pPr/>
              <a:t>19.12.2017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823698-68F0-4D8C-8C5F-BE2D954E9EB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19.12.2017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19.12.2017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19.12.2017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19.12.2017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19.12.2017</a:t>
            </a:fld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19.12.2017</a:t>
            </a:fld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19.12.2017</a:t>
            </a:fld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19.12.2017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19.12.2017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19.12.2017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19.12.2017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slideLayout" Target="../slideLayouts/slideLayout35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13" Type="http://schemas.openxmlformats.org/officeDocument/2006/relationships/image" Target="../media/image6.jpeg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0.xml"/><Relationship Id="rId10" Type="http://schemas.openxmlformats.org/officeDocument/2006/relationships/slideLayout" Target="../slideLayouts/slideLayout45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 cstate="print">
            <a:alphaModFix amt="86000"/>
            <a:lum/>
          </a:blip>
          <a:srcRect/>
          <a:stretch>
            <a:fillRect l="-21000" r="-2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9" descr="C:\Users\Natanya\Desktop\kWFl8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-252536" y="0"/>
            <a:ext cx="9577064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19.12.2017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2AD0F1-8DF9-46C9-A61A-76ECA4DD9A93}" type="datetimeFigureOut">
              <a:rPr lang="ru-RU" smtClean="0"/>
              <a:pPr/>
              <a:t>19.12.2017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14934E-E093-4E89-8A4C-7B1209868EF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  <p:sldLayoutId id="2147483714" r:id="rId4"/>
    <p:sldLayoutId id="2147483715" r:id="rId5"/>
    <p:sldLayoutId id="2147483716" r:id="rId6"/>
    <p:sldLayoutId id="2147483717" r:id="rId7"/>
    <p:sldLayoutId id="2147483718" r:id="rId8"/>
    <p:sldLayoutId id="2147483719" r:id="rId9"/>
    <p:sldLayoutId id="2147483720" r:id="rId10"/>
    <p:sldLayoutId id="2147483721" r:id="rId11"/>
    <p:sldLayoutId id="2147483722" r:id="rId12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2FC85F-2DC2-4AB6-9DF3-8ACE026D7B31}" type="datetimeFigureOut">
              <a:rPr lang="ru-RU" smtClean="0"/>
              <a:pPr/>
              <a:t>19.12.2017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823698-68F0-4D8C-8C5F-BE2D954E9EB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  <p:sldLayoutId id="2147483735" r:id="rId12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5B106E36-FD25-4E2D-B0AA-010F637433A0}" type="datetimeFigureOut">
              <a:rPr lang="ru-RU" smtClean="0"/>
              <a:pPr/>
              <a:t>19.12.2017</a:t>
            </a:fld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1" r:id="rId1"/>
    <p:sldLayoutId id="2147483762" r:id="rId2"/>
    <p:sldLayoutId id="2147483763" r:id="rId3"/>
    <p:sldLayoutId id="2147483764" r:id="rId4"/>
    <p:sldLayoutId id="2147483765" r:id="rId5"/>
    <p:sldLayoutId id="2147483766" r:id="rId6"/>
    <p:sldLayoutId id="2147483767" r:id="rId7"/>
    <p:sldLayoutId id="2147483768" r:id="rId8"/>
    <p:sldLayoutId id="2147483769" r:id="rId9"/>
    <p:sldLayoutId id="2147483770" r:id="rId10"/>
    <p:sldLayoutId id="2147483771" r:id="rId11"/>
  </p:sldLayoutIdLst>
  <p:transition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3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3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3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3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3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3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3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37.xml"/><Relationship Id="rId4" Type="http://schemas.openxmlformats.org/officeDocument/2006/relationships/image" Target="../media/image26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3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3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slideLayout" Target="../slideLayouts/slideLayout37.xml"/><Relationship Id="rId1" Type="http://schemas.openxmlformats.org/officeDocument/2006/relationships/video" Target="file:///F:\&#1030;&#1057;&#1058;&#1054;&#1056;&#1030;&#1071;%20&#1059;&#1050;&#1056;&#1040;&#1031;&#1053;&#1048;%20-%20&#1057;&#1084;&#1077;&#1088;&#1090;&#1100;%20&#1041;&#1086;&#1075;&#1076;&#1072;&#1085;&#1072;%20&#1061;&#1084;&#1077;&#1083;&#1100;&#1085;&#1080;&#1094;&#1100;&#1082;&#1086;&#1075;&#1086;.mp4" TargetMode="Externa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Users\user\Documents\Періодизація-Національно-визвольної-війни-українського-народу-проти-Речі-Посполитої-1648-165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4763398"/>
            <a:ext cx="9144000" cy="2088232"/>
          </a:xfrm>
          <a:ln>
            <a:noFill/>
          </a:ln>
          <a:effectLst>
            <a:outerShdw blurRad="127000" dist="38100" dir="2700000" algn="ctr">
              <a:srgbClr val="000000">
                <a:alpha val="45000"/>
              </a:srgbClr>
            </a:outerShdw>
          </a:effectLst>
          <a:scene3d>
            <a:camera prst="orthographicFront"/>
            <a:lightRig rig="soft" dir="t">
              <a:rot lat="0" lon="0" rev="0"/>
            </a:lightRig>
          </a:scene3d>
          <a:sp3d prstMaterial="translucentPowder">
            <a:bevelT w="203200" h="50800" prst="softRound"/>
          </a:sp3d>
        </p:spPr>
        <p:txBody>
          <a:bodyPr/>
          <a:lstStyle/>
          <a:p>
            <a:r>
              <a:rPr lang="uk-UA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Передумови, причини і початок </a:t>
            </a:r>
            <a:br>
              <a:rPr lang="uk-UA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uk-UA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Національно-визвольної війни середини Х</a:t>
            </a:r>
            <a:r>
              <a:rPr lang="en-US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</a:t>
            </a:r>
            <a:r>
              <a:rPr lang="uk-UA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ІІ ст.</a:t>
            </a: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Військова_рада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5357802"/>
            <a:ext cx="9144000" cy="1500198"/>
          </a:xfrm>
          <a:ln>
            <a:noFill/>
          </a:ln>
          <a:effectLst>
            <a:outerShdw blurRad="127000" dist="38100" dir="2700000" algn="ctr">
              <a:srgbClr val="000000">
                <a:alpha val="45000"/>
              </a:srgbClr>
            </a:outerShdw>
          </a:effectLst>
          <a:scene3d>
            <a:camera prst="orthographicFront"/>
            <a:lightRig rig="soft" dir="t">
              <a:rot lat="0" lon="0" rev="0"/>
            </a:lightRig>
          </a:scene3d>
          <a:sp3d prstMaterial="translucentPowder">
            <a:bevelT w="203200" h="50800" prst="softRound"/>
          </a:sp3d>
        </p:spPr>
        <p:txBody>
          <a:bodyPr/>
          <a:lstStyle/>
          <a:p>
            <a:r>
              <a:rPr lang="uk-UA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Керівником повстання став </a:t>
            </a:r>
            <a:br>
              <a:rPr lang="uk-UA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Богдан Хмельницький</a:t>
            </a:r>
            <a:endParaRPr lang="ru-RU" sz="32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373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14480" y="1285860"/>
            <a:ext cx="6072230" cy="5572140"/>
          </a:xfrm>
        </p:spPr>
      </p:pic>
      <p:sp>
        <p:nvSpPr>
          <p:cNvPr id="5" name="Прямоугольник 4"/>
          <p:cNvSpPr/>
          <p:nvPr/>
        </p:nvSpPr>
        <p:spPr>
          <a:xfrm>
            <a:off x="1285852" y="357166"/>
            <a:ext cx="6072198" cy="10464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100" dirty="0" smtClean="0">
                <a:latin typeface="Times New Roman" pitchFamily="18" charset="0"/>
                <a:cs typeface="Times New Roman" pitchFamily="18" charset="0"/>
              </a:rPr>
              <a:t>       Гравюру майстра </a:t>
            </a:r>
            <a:r>
              <a:rPr lang="uk-UA" sz="3100" dirty="0" err="1" smtClean="0">
                <a:latin typeface="Times New Roman" pitchFamily="18" charset="0"/>
                <a:cs typeface="Times New Roman" pitchFamily="18" charset="0"/>
              </a:rPr>
              <a:t>Гондіуса</a:t>
            </a:r>
            <a:r>
              <a:rPr lang="uk-UA" sz="3100" dirty="0" smtClean="0">
                <a:latin typeface="Times New Roman" pitchFamily="18" charset="0"/>
                <a:cs typeface="Times New Roman" pitchFamily="18" charset="0"/>
              </a:rPr>
              <a:t> –   Богдан Хмельницький</a:t>
            </a:r>
            <a:endParaRPr lang="ru-RU" sz="31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2" name="Picture 2" descr="D:\Users\user\Documents\images (1)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285852" y="0"/>
            <a:ext cx="6786610" cy="68580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ages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4767457" cy="6858000"/>
          </a:xfrm>
        </p:spPr>
      </p:pic>
      <p:pic>
        <p:nvPicPr>
          <p:cNvPr id="60418" name="Picture 2" descr="D:\Users\user\Documents\7107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4876" y="1"/>
            <a:ext cx="4429124" cy="68580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031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1"/>
            <a:ext cx="4572000" cy="6858000"/>
          </a:xfrm>
        </p:spPr>
      </p:pic>
      <p:pic>
        <p:nvPicPr>
          <p:cNvPr id="62466" name="Picture 2" descr="D:\Users\user\Documents\Berestechko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0"/>
            <a:ext cx="4572000" cy="68580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1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0" y="0"/>
            <a:ext cx="2267744" cy="1038746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lIns="68580" tIns="34290" rIns="68580" bIns="34290" rtlCol="0">
            <a:spAutoFit/>
          </a:bodyPr>
          <a:lstStyle/>
          <a:p>
            <a:r>
              <a:rPr lang="uk-UA" sz="21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Битва під Жовтими Водами</a:t>
            </a:r>
            <a:endParaRPr lang="ru-RU" sz="21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upload.wikimedia.org/wikipedia/commons/2/21/Bytwa_pid_Pylyavciamy.pn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13447" b="-1082"/>
          <a:stretch/>
        </p:blipFill>
        <p:spPr bwMode="auto">
          <a:xfrm>
            <a:off x="0" y="0"/>
            <a:ext cx="9144000" cy="7072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0" y="0"/>
            <a:ext cx="2601686" cy="715581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lIns="68580" tIns="34290" rIns="68580" bIns="34290" rtlCol="0">
            <a:spAutoFit/>
          </a:bodyPr>
          <a:lstStyle/>
          <a:p>
            <a:r>
              <a:rPr lang="uk-UA" sz="21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Битва під Пилявцями</a:t>
            </a:r>
            <a:endParaRPr lang="ru-RU" sz="21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Содержимое 5" descr="img1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63528506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4143356"/>
            <a:ext cx="8229600" cy="2714644"/>
          </a:xfrm>
          <a:ln>
            <a:noFill/>
          </a:ln>
          <a:effectLst>
            <a:outerShdw blurRad="127000" dist="38100" dir="2700000" algn="ctr">
              <a:srgbClr val="000000">
                <a:alpha val="45000"/>
              </a:srgbClr>
            </a:outerShdw>
          </a:effectLst>
          <a:scene3d>
            <a:camera prst="orthographicFront"/>
            <a:lightRig rig="soft" dir="t">
              <a:rot lat="0" lon="0" rev="0"/>
            </a:lightRig>
          </a:scene3d>
          <a:sp3d prstMaterial="translucentPowder">
            <a:bevelT w="203200" h="50800" prst="softRound"/>
          </a:sp3d>
        </p:spPr>
        <p:txBody>
          <a:bodyPr/>
          <a:lstStyle/>
          <a:p>
            <a:r>
              <a:rPr lang="uk-UA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Берестецька битва</a:t>
            </a:r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uk-UA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— велика битва, що відбулась біля містечка Берестечко1651 року між військами польського короля Яна Казимира 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II</a:t>
            </a:r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і українськими козацько-селянськими військами</a:t>
            </a:r>
            <a:br>
              <a:rPr lang="uk-UA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Богдана Хмельницького</a:t>
            </a:r>
            <a:endParaRPr lang="ru-RU" sz="28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03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11222"/>
          </a:xfrm>
          <a:ln>
            <a:noFill/>
          </a:ln>
          <a:effectLst>
            <a:outerShdw blurRad="127000" dist="38100" dir="2700000" algn="ctr">
              <a:srgbClr val="000000">
                <a:alpha val="45000"/>
              </a:srgbClr>
            </a:outerShdw>
          </a:effectLst>
          <a:scene3d>
            <a:camera prst="orthographicFront"/>
            <a:lightRig rig="soft" dir="t">
              <a:rot lat="0" lon="0" rev="0"/>
            </a:lightRig>
          </a:scene3d>
          <a:sp3d prstMaterial="translucentPowder">
            <a:bevelT w="203200" h="50800" prst="softRound"/>
          </a:sp3d>
        </p:spPr>
        <p:txBody>
          <a:bodyPr/>
          <a:lstStyle/>
          <a:p>
            <a:r>
              <a:rPr lang="uk-UA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Переяславська Рада</a:t>
            </a:r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643042" y="500042"/>
            <a:ext cx="6143668" cy="5626121"/>
          </a:xfrm>
        </p:spPr>
        <p:txBody>
          <a:bodyPr/>
          <a:lstStyle/>
          <a:p>
            <a:pPr algn="ctr">
              <a:buNone/>
            </a:pPr>
            <a:r>
              <a:rPr lang="uk-UA" sz="2650" b="1" dirty="0" smtClean="0">
                <a:latin typeface="Times New Roman" pitchFamily="18" charset="0"/>
                <a:cs typeface="Times New Roman" pitchFamily="18" charset="0"/>
              </a:rPr>
              <a:t>Мета:</a:t>
            </a:r>
            <a:r>
              <a:rPr lang="uk-UA" sz="265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uk-UA" sz="2650" dirty="0" smtClean="0">
                <a:latin typeface="Times New Roman" pitchFamily="18" charset="0"/>
                <a:cs typeface="Times New Roman" pitchFamily="18" charset="0"/>
              </a:rPr>
              <a:t>з’ясувати передумови </a:t>
            </a:r>
            <a:endParaRPr lang="uk-UA" sz="265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uk-UA" sz="265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65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uk-UA" sz="2650" dirty="0" smtClean="0">
                <a:latin typeface="Times New Roman" pitchFamily="18" charset="0"/>
                <a:cs typeface="Times New Roman" pitchFamily="18" charset="0"/>
              </a:rPr>
              <a:t>Національно-визвольної </a:t>
            </a:r>
            <a:r>
              <a:rPr lang="uk-UA" sz="2650" dirty="0" smtClean="0">
                <a:latin typeface="Times New Roman" pitchFamily="18" charset="0"/>
                <a:cs typeface="Times New Roman" pitchFamily="18" charset="0"/>
              </a:rPr>
              <a:t>війни; </a:t>
            </a:r>
          </a:p>
          <a:p>
            <a:r>
              <a:rPr lang="uk-UA" sz="2650" dirty="0" smtClean="0">
                <a:latin typeface="Times New Roman" pitchFamily="18" charset="0"/>
                <a:cs typeface="Times New Roman" pitchFamily="18" charset="0"/>
              </a:rPr>
              <a:t>розповісти про Б. Хмельницького;</a:t>
            </a:r>
          </a:p>
          <a:p>
            <a:r>
              <a:rPr lang="uk-UA" sz="2650" dirty="0" smtClean="0">
                <a:latin typeface="Times New Roman" pitchFamily="18" charset="0"/>
                <a:cs typeface="Times New Roman" pitchFamily="18" charset="0"/>
              </a:rPr>
              <a:t>охарактеризувати події початку війни;</a:t>
            </a:r>
          </a:p>
          <a:p>
            <a:r>
              <a:rPr lang="uk-UA" sz="2650" dirty="0" smtClean="0">
                <a:latin typeface="Times New Roman" pitchFamily="18" charset="0"/>
                <a:cs typeface="Times New Roman" pitchFamily="18" charset="0"/>
              </a:rPr>
              <a:t>формувати вміння розглядати історичні події в конкретно-історичних умовах;</a:t>
            </a:r>
          </a:p>
          <a:p>
            <a:r>
              <a:rPr lang="uk-UA" sz="2650" dirty="0" smtClean="0">
                <a:latin typeface="Times New Roman" pitchFamily="18" charset="0"/>
                <a:cs typeface="Times New Roman" pitchFamily="18" charset="0"/>
              </a:rPr>
              <a:t>розвивати історичне мислення учнів;</a:t>
            </a:r>
          </a:p>
          <a:p>
            <a:r>
              <a:rPr lang="uk-UA" sz="2650" dirty="0" smtClean="0">
                <a:latin typeface="Times New Roman" pitchFamily="18" charset="0"/>
                <a:cs typeface="Times New Roman" pitchFamily="18" charset="0"/>
              </a:rPr>
              <a:t>виховувати у школярів кращі моральні якості.</a:t>
            </a:r>
            <a:endParaRPr lang="ru-RU" sz="265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65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Pic_I_V_Ivasiuk_Mykola_Bohdan_Khmelnytskys_Entry_to_Kyiv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3838575"/>
          </a:xfrm>
        </p:spPr>
      </p:pic>
      <p:pic>
        <p:nvPicPr>
          <p:cNvPr id="63490" name="Picture 2" descr="D:\Users\user\Documents\pereyaslavska-rad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64000" y="3786190"/>
            <a:ext cx="5080000" cy="3071810"/>
          </a:xfrm>
          <a:prstGeom prst="rect">
            <a:avLst/>
          </a:prstGeom>
          <a:noFill/>
        </p:spPr>
      </p:pic>
      <p:pic>
        <p:nvPicPr>
          <p:cNvPr id="63491" name="Picture 3" descr="D:\Users\user\Documents\pereyaslavska_rada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2357430"/>
            <a:ext cx="4714884" cy="450057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031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2690"/>
            <a:ext cx="9144000" cy="1582726"/>
          </a:xfrm>
          <a:ln>
            <a:noFill/>
          </a:ln>
          <a:effectLst>
            <a:outerShdw blurRad="127000" dist="38100" dir="2700000" algn="ctr">
              <a:srgbClr val="000000">
                <a:alpha val="45000"/>
              </a:srgbClr>
            </a:outerShdw>
          </a:effectLst>
          <a:scene3d>
            <a:camera prst="orthographicFront"/>
            <a:lightRig rig="soft" dir="t">
              <a:rot lat="0" lon="0" rev="0"/>
            </a:lightRig>
          </a:scene3d>
          <a:sp3d prstMaterial="translucentPowder">
            <a:bevelT w="203200" h="50800" prst="softRound"/>
          </a:sp3d>
        </p:spPr>
        <p:txBody>
          <a:bodyPr/>
          <a:lstStyle/>
          <a:p>
            <a:r>
              <a:rPr lang="uk-UA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6 Серпня 1657 року </a:t>
            </a:r>
            <a:br>
              <a:rPr lang="uk-UA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Богдан Хмельницький помер</a:t>
            </a:r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artm2468[1]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3999" cy="6857999"/>
          </a:xfr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/>
          <a:lstStyle/>
          <a:p>
            <a:r>
              <a:rPr lang="ru-RU" sz="3000" b="1" dirty="0" smtClean="0">
                <a:latin typeface="Times New Roman" pitchFamily="18" charset="0"/>
                <a:cs typeface="Times New Roman" pitchFamily="18" charset="0"/>
              </a:rPr>
              <a:t>Смерть Богдана </a:t>
            </a:r>
            <a:r>
              <a:rPr lang="ru-RU" sz="3000" b="1" dirty="0" err="1" smtClean="0">
                <a:latin typeface="Times New Roman" pitchFamily="18" charset="0"/>
                <a:cs typeface="Times New Roman" pitchFamily="18" charset="0"/>
              </a:rPr>
              <a:t>Хмельницького</a:t>
            </a:r>
            <a:endParaRPr lang="ru-RU" sz="3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ІСТОРІЯ УКРАЇНИ - Смерть Богдана Хмельницького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17895" y="1268760"/>
            <a:ext cx="9144000" cy="558924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642918"/>
            <a:ext cx="8229600" cy="654032"/>
          </a:xfrm>
        </p:spPr>
        <p:txBody>
          <a:bodyPr/>
          <a:lstStyle/>
          <a:p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Запитання: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14480" y="928671"/>
            <a:ext cx="6072230" cy="4929222"/>
          </a:xfrm>
        </p:spPr>
        <p:txBody>
          <a:bodyPr/>
          <a:lstStyle/>
          <a:p>
            <a:pPr lvl="0">
              <a:buNone/>
            </a:pPr>
            <a:r>
              <a:rPr lang="uk-UA" sz="2300" dirty="0" smtClean="0">
                <a:latin typeface="Times New Roman" pitchFamily="18" charset="0"/>
                <a:cs typeface="Times New Roman" pitchFamily="18" charset="0"/>
              </a:rPr>
              <a:t>1. Коли розпочалася Національно-визвольна війна?</a:t>
            </a:r>
            <a:endParaRPr lang="ru-RU" sz="23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А. 1610р.	Б. 1630р.	В. 1648р</a:t>
            </a:r>
            <a:r>
              <a:rPr lang="uk-UA" sz="2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r>
              <a:rPr lang="uk-UA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	Скільки років тривала Національно-визвольна війна?</a:t>
            </a:r>
            <a:endParaRPr lang="ru-RU" sz="2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А.Два</a:t>
            </a:r>
            <a:r>
              <a:rPr lang="uk-UA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роки   Б. П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uk-UA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ять років   В. Десять років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uk-UA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3. Проти чийого панування була спрямована Національно-визвольна війна?</a:t>
            </a:r>
            <a:endParaRPr lang="ru-RU" sz="2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А. Проти литовського</a:t>
            </a:r>
            <a:endParaRPr lang="ru-RU" sz="2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Б. Проти турецького</a:t>
            </a:r>
            <a:endParaRPr lang="ru-RU" sz="2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В. Проти польського</a:t>
            </a:r>
            <a:endParaRPr lang="ru-RU" sz="2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979712" y="1700808"/>
            <a:ext cx="1340432" cy="4462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В. 1648р.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979712" y="2926105"/>
            <a:ext cx="2049857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В. Десять років</a:t>
            </a:r>
            <a:endParaRPr lang="ru-RU" sz="22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979712" y="4922878"/>
            <a:ext cx="2335960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Проти польського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8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0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8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18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4" grpId="0"/>
      <p:bldP spid="4" grpId="1"/>
      <p:bldP spid="5" grpId="0"/>
      <p:bldP spid="5" grpId="1"/>
      <p:bldP spid="6" grpId="0"/>
      <p:bldP spid="6" grpId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14480" y="357167"/>
            <a:ext cx="6072230" cy="5429288"/>
          </a:xfrm>
        </p:spPr>
        <p:txBody>
          <a:bodyPr/>
          <a:lstStyle/>
          <a:p>
            <a:pPr>
              <a:buNone/>
            </a:pPr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 4. Національно-визвольну війну проти польського панування очолив</a:t>
            </a:r>
            <a:endParaRPr lang="ru-RU" sz="22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	   А. Петро Сагайдачний</a:t>
            </a:r>
            <a:endParaRPr lang="ru-RU" sz="22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		Б. Дмитро Вишневецький</a:t>
            </a:r>
            <a:endParaRPr lang="ru-RU" sz="22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		В. Богдан Хмельницький</a:t>
            </a:r>
            <a:endParaRPr lang="ru-RU" sz="2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5. Чому одна з битв 1651р. увійшла в історію під назвою Берестецької?</a:t>
            </a:r>
            <a:endParaRPr lang="ru-RU" sz="2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        А. Бо відбувалася біля міста </a:t>
            </a:r>
            <a:r>
              <a:rPr lang="uk-UA" sz="2200" dirty="0" err="1" smtClean="0">
                <a:latin typeface="Times New Roman" pitchFamily="18" charset="0"/>
                <a:cs typeface="Times New Roman" pitchFamily="18" charset="0"/>
              </a:rPr>
              <a:t>Берестя</a:t>
            </a:r>
            <a:endParaRPr lang="ru-RU" sz="22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uk-UA" sz="2300" dirty="0" smtClean="0">
                <a:latin typeface="Times New Roman" pitchFamily="18" charset="0"/>
                <a:cs typeface="Times New Roman" pitchFamily="18" charset="0"/>
              </a:rPr>
              <a:t>	Б. Бо відбувалася біля містечка </a:t>
            </a:r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Берестечка</a:t>
            </a:r>
            <a:endParaRPr lang="ru-RU" sz="2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6. Чим закінчилася Берестецька битва?</a:t>
            </a:r>
            <a:endParaRPr lang="ru-RU" sz="22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		А. Жодна зі </a:t>
            </a:r>
            <a:r>
              <a:rPr lang="uk-UA" sz="2200" dirty="0" err="1" smtClean="0">
                <a:latin typeface="Times New Roman" pitchFamily="18" charset="0"/>
                <a:cs typeface="Times New Roman" pitchFamily="18" charset="0"/>
              </a:rPr>
              <a:t>сторон</a:t>
            </a:r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 не здобула перемоги</a:t>
            </a:r>
            <a:endParaRPr lang="ru-RU" sz="22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		Б. Перемогли  козаки</a:t>
            </a:r>
            <a:endParaRPr lang="ru-RU" sz="22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		В. Перемогли поляки</a:t>
            </a:r>
            <a:endParaRPr lang="ru-RU" sz="2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1763688" y="1902604"/>
            <a:ext cx="2996077" cy="4462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</a:pPr>
            <a:r>
              <a:rPr lang="uk-UA" sz="2300" dirty="0">
                <a:latin typeface="Times New Roman" pitchFamily="18" charset="0"/>
                <a:cs typeface="Times New Roman" pitchFamily="18" charset="0"/>
              </a:rPr>
              <a:t>Богдан Хмельницький</a:t>
            </a:r>
            <a:endParaRPr lang="ru-RU" sz="23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763688" y="3467746"/>
            <a:ext cx="5248488" cy="4462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</a:pPr>
            <a:r>
              <a:rPr lang="uk-UA" sz="2300" dirty="0">
                <a:latin typeface="Times New Roman" pitchFamily="18" charset="0"/>
                <a:cs typeface="Times New Roman" pitchFamily="18" charset="0"/>
              </a:rPr>
              <a:t>Бо відбувалася біля містечка Берестечка</a:t>
            </a:r>
            <a:endParaRPr lang="ru-RU" sz="23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878591" y="4869160"/>
            <a:ext cx="2509341" cy="4462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</a:pPr>
            <a:r>
              <a:rPr lang="uk-UA" sz="2300" dirty="0">
                <a:latin typeface="Times New Roman" pitchFamily="18" charset="0"/>
                <a:cs typeface="Times New Roman" pitchFamily="18" charset="0"/>
              </a:rPr>
              <a:t>Перемогли поляки</a:t>
            </a:r>
            <a:endParaRPr lang="ru-RU" sz="23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18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8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18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  <p:bldP spid="2" grpId="0"/>
      <p:bldP spid="2" grpId="1"/>
      <p:bldP spid="4" grpId="0"/>
      <p:bldP spid="4" grpId="1"/>
      <p:bldP spid="5" grpId="0"/>
      <p:bldP spid="5" grpId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643042" y="500042"/>
            <a:ext cx="6143668" cy="5626121"/>
          </a:xfrm>
        </p:spPr>
        <p:txBody>
          <a:bodyPr/>
          <a:lstStyle/>
          <a:p>
            <a:pPr algn="ctr">
              <a:buNone/>
            </a:pP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Проблемне питання уроку </a:t>
            </a:r>
          </a:p>
          <a:p>
            <a:pPr algn="ctr">
              <a:spcBef>
                <a:spcPct val="0"/>
              </a:spcBef>
              <a:buNone/>
            </a:pPr>
            <a:r>
              <a:rPr lang="uk-UA" dirty="0" smtClean="0"/>
              <a:t> 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Чому </a:t>
            </a:r>
          </a:p>
          <a:p>
            <a:pPr algn="ctr">
              <a:spcBef>
                <a:spcPct val="0"/>
              </a:spcBef>
              <a:buNone/>
            </a:pP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Національно-визвольну   війну визначають як одну з найважливіших подій української історії?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571604" y="214290"/>
            <a:ext cx="6286544" cy="5911873"/>
          </a:xfrm>
        </p:spPr>
        <p:txBody>
          <a:bodyPr/>
          <a:lstStyle/>
          <a:p>
            <a:endParaRPr lang="uk-UA" sz="1800" b="1" i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uk-UA" sz="1800" b="1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uk-UA" sz="2400" b="1" i="1" dirty="0" smtClean="0">
                <a:latin typeface="Times New Roman" pitchFamily="18" charset="0"/>
                <a:cs typeface="Times New Roman" pitchFamily="18" charset="0"/>
              </a:rPr>
              <a:t>Домашнє завдання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>
              <a:buNone/>
            </a:pP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Опрацювати матеріал підручника </a:t>
            </a:r>
            <a:endParaRPr lang="uk-UA" sz="240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>
              <a:buNone/>
            </a:pP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стор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123-129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читати, переказувати.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Заповнити таблицю </a:t>
            </a:r>
          </a:p>
          <a:p>
            <a:pPr algn="ctr">
              <a:buNone/>
            </a:pP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“ Події Національно – визвольної </a:t>
            </a:r>
          </a:p>
          <a:p>
            <a:pPr algn="ctr">
              <a:buNone/>
            </a:pP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ійни у 1648-1649 </a:t>
            </a:r>
            <a:r>
              <a:rPr lang="uk-UA" sz="2400" dirty="0" err="1" smtClean="0">
                <a:latin typeface="Times New Roman" pitchFamily="18" charset="0"/>
                <a:cs typeface="Times New Roman" pitchFamily="18" charset="0"/>
              </a:rPr>
              <a:t>рр.”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 стр.135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643042" y="428605"/>
            <a:ext cx="6143668" cy="5429288"/>
          </a:xfrm>
        </p:spPr>
        <p:txBody>
          <a:bodyPr/>
          <a:lstStyle/>
          <a:p>
            <a:pPr>
              <a:buNone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Проблемне питання уроку </a:t>
            </a:r>
          </a:p>
          <a:p>
            <a:endParaRPr lang="ru-RU" dirty="0"/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1428728" y="1071546"/>
            <a:ext cx="6286512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uk-UA" sz="3600" b="1" dirty="0" smtClean="0">
                <a:latin typeface="Times New Roman" pitchFamily="18" charset="0"/>
                <a:cs typeface="Times New Roman" pitchFamily="18" charset="0"/>
              </a:rPr>
              <a:t>Чому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uk-UA" sz="3600" b="1" dirty="0" smtClean="0">
                <a:latin typeface="Times New Roman" pitchFamily="18" charset="0"/>
                <a:cs typeface="Times New Roman" pitchFamily="18" charset="0"/>
              </a:rPr>
              <a:t>Національно-визвольну   війну визначають як одну з найважливіших подій української історії? </a:t>
            </a: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85918" y="357166"/>
            <a:ext cx="6072230" cy="5500726"/>
          </a:xfrm>
        </p:spPr>
        <p:txBody>
          <a:bodyPr/>
          <a:lstStyle/>
          <a:p>
            <a:pPr algn="ctr">
              <a:buNone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План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Причини </a:t>
            </a:r>
            <a:endParaRPr lang="uk-UA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None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національно -  визвольної 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війни.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Гетьман Богдан Хмельницький.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Початок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війни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Перебіг війни та її результати.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Переяславська Рада.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341dc4db0a86feb94059e818305d9f9d8d2f32d8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1134434"/>
            <a:ext cx="8001056" cy="4589132"/>
          </a:xfrm>
          <a:ln>
            <a:noFill/>
          </a:ln>
          <a:effectLst>
            <a:outerShdw blurRad="127000" dist="38100" dir="2700000" algn="ctr">
              <a:srgbClr val="000000">
                <a:alpha val="45000"/>
              </a:srgbClr>
            </a:outerShdw>
          </a:effectLst>
          <a:scene3d>
            <a:camera prst="orthographicFront"/>
            <a:lightRig rig="soft" dir="t">
              <a:rot lat="0" lon="0" rev="0"/>
            </a:lightRig>
          </a:scene3d>
          <a:sp3d prstMaterial="translucentPowder">
            <a:bevelT w="203200" h="50800" prst="softRound"/>
          </a:sp3d>
        </p:spPr>
        <p:txBody>
          <a:bodyPr/>
          <a:lstStyle/>
          <a:p>
            <a:r>
              <a:rPr lang="uk-UA" sz="4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Національно-визвольна війна українського народу тривала від лютого 1648 р. до серпня 1657 р. </a:t>
            </a:r>
            <a:r>
              <a:rPr lang="ru-RU" sz="40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Ця</a:t>
            </a:r>
            <a:r>
              <a:rPr lang="ru-RU" sz="4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війна</a:t>
            </a:r>
            <a:r>
              <a:rPr lang="ru-RU" sz="4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мала </a:t>
            </a:r>
            <a:br>
              <a:rPr lang="ru-RU" sz="4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національно-визвольний</a:t>
            </a:r>
            <a:r>
              <a:rPr lang="ru-RU" sz="4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40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релігійний</a:t>
            </a:r>
            <a:r>
              <a:rPr lang="ru-RU" sz="4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sz="40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соціальний</a:t>
            </a:r>
            <a:r>
              <a:rPr lang="ru-RU" sz="4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характер.</a:t>
            </a:r>
            <a:endParaRPr lang="ru-RU" sz="4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09054464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91680" y="0"/>
            <a:ext cx="6048672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5715000"/>
            <a:ext cx="9144000" cy="1143000"/>
          </a:xfrm>
          <a:ln>
            <a:noFill/>
          </a:ln>
          <a:effectLst>
            <a:outerShdw blurRad="127000" dist="38100" dir="2700000" algn="ctr">
              <a:srgbClr val="000000">
                <a:alpha val="45000"/>
              </a:srgbClr>
            </a:outerShdw>
          </a:effectLst>
          <a:scene3d>
            <a:camera prst="orthographicFront"/>
            <a:lightRig rig="soft" dir="t">
              <a:rot lat="0" lon="0" rev="0"/>
            </a:lightRig>
          </a:scene3d>
          <a:sp3d prstMaterial="translucentPowder">
            <a:bevelT w="203200" h="50800" prst="softRound"/>
          </a:sp3d>
        </p:spPr>
        <p:txBody>
          <a:bodyPr/>
          <a:lstStyle/>
          <a:p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Богдан </a:t>
            </a:r>
            <a:r>
              <a:rPr lang="ru-RU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Хмельницький</a:t>
            </a: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3" name="Picture 3" descr="D:\Users\user\Documents\j-zef_brandt_-_potyczka_kozak-w_z_tatarami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3203483"/>
            <a:ext cx="9144000" cy="3666732"/>
          </a:xfrm>
          <a:ln>
            <a:noFill/>
          </a:ln>
          <a:effectLst>
            <a:outerShdw blurRad="127000" dist="38100" dir="2700000" algn="ctr">
              <a:srgbClr val="000000">
                <a:alpha val="45000"/>
              </a:srgbClr>
            </a:outerShdw>
          </a:effectLst>
          <a:scene3d>
            <a:camera prst="orthographicFront"/>
            <a:lightRig rig="soft" dir="t">
              <a:rot lat="0" lon="0" rev="0"/>
            </a:lightRig>
          </a:scene3d>
          <a:sp3d prstMaterial="translucentPowder">
            <a:bevelT w="203200" h="50800" prst="softRound"/>
          </a:sp3d>
        </p:spPr>
        <p:txBody>
          <a:bodyPr/>
          <a:lstStyle/>
          <a:p>
            <a:pPr algn="l"/>
            <a:r>
              <a:rPr lang="uk-UA" sz="3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     Причини козацьких повстань:</a:t>
            </a:r>
            <a:r>
              <a:rPr lang="ru-RU" sz="3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uk-UA" sz="3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Утиски козацтва, наступ на його права.</a:t>
            </a:r>
            <a:r>
              <a:rPr lang="ru-RU" sz="3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uk-UA" sz="3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Нищення української православної церкви, спроба покатоличення українців.</a:t>
            </a:r>
            <a:r>
              <a:rPr lang="ru-RU" sz="3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uk-UA" sz="3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Посилення утисків українського селянства з боку польських панів.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f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7345" name="Rectangle 1"/>
          <p:cNvSpPr>
            <a:spLocks noChangeArrowheads="1"/>
          </p:cNvSpPr>
          <p:nvPr/>
        </p:nvSpPr>
        <p:spPr bwMode="auto">
          <a:xfrm>
            <a:off x="-23116" y="0"/>
            <a:ext cx="9144000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27000" dist="38100" dir="2700000" algn="ctr">
              <a:srgbClr val="000000">
                <a:alpha val="45000"/>
              </a:srgbClr>
            </a:outerShdw>
          </a:effectLst>
          <a:scene3d>
            <a:camera prst="orthographicFront"/>
            <a:lightRig rig="soft" dir="t">
              <a:rot lat="0" lon="0" rev="0"/>
            </a:lightRig>
          </a:scene3d>
          <a:sp3d prstMaterial="translucentPowder">
            <a:bevelT w="203200" h="50800" prst="softRound"/>
          </a:sp3d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uk-UA" sz="32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Які ж особливості мали ці козацькі повстання</a:t>
            </a:r>
            <a:r>
              <a:rPr kumimoji="0" lang="uk-UA" sz="32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uk-UA" sz="3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Масове </a:t>
            </a:r>
            <a:r>
              <a:rPr kumimoji="0" lang="uk-UA" sz="3200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позакозачення</a:t>
            </a:r>
            <a:r>
              <a:rPr kumimoji="0" lang="uk-UA" sz="3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та участь селян і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мещан у </a:t>
            </a:r>
            <a:r>
              <a:rPr kumimoji="0" lang="ru-RU" sz="3200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повстаннях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3200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Боротьба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3200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проти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uk-UA" sz="3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панського поневолення та встановлення козацьких порядків.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uk-UA" sz="3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Боротьба за національне визволення й захист  православної віри.</a:t>
            </a:r>
            <a:endParaRPr kumimoji="0" lang="uk-UA" sz="32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85918" y="428604"/>
            <a:ext cx="6215106" cy="5357850"/>
          </a:xfrm>
        </p:spPr>
        <p:txBody>
          <a:bodyPr/>
          <a:lstStyle/>
          <a:p>
            <a:pPr algn="l"/>
            <a:r>
              <a:rPr lang="uk-UA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                  </a:t>
            </a:r>
            <a:br>
              <a:rPr lang="uk-UA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uk-UA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Результати повстань:</a:t>
            </a:r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uk-UA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Поширенню серед населення ідей національного визволення,</a:t>
            </a:r>
            <a:r>
              <a:rPr lang="ru-RU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uk-UA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Набуттю досвіду збройної визвольної боротьби,</a:t>
            </a:r>
            <a:r>
              <a:rPr lang="ru-RU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3.</a:t>
            </a:r>
            <a:r>
              <a:rPr lang="uk-UA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Козацтво остаточно сформувалося як окремий стан </a:t>
            </a:r>
            <a:r>
              <a:rPr lang="ru-RU" sz="27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сусп</a:t>
            </a:r>
            <a:r>
              <a:rPr lang="uk-UA" sz="27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іл</a:t>
            </a:r>
            <a:r>
              <a:rPr lang="ru-RU" sz="27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ьства</a:t>
            </a:r>
            <a:r>
              <a:rPr lang="ru-RU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зі своїми правами, привілеями та інтересами.</a:t>
            </a:r>
            <a:r>
              <a:rPr lang="ru-RU" dirty="0" smtClean="0">
                <a:solidFill>
                  <a:schemeClr val="tx1"/>
                </a:solidFill>
              </a:rPr>
              <a:t/>
            </a:r>
            <a:br>
              <a:rPr lang="ru-RU" dirty="0" smtClean="0">
                <a:solidFill>
                  <a:schemeClr val="tx1"/>
                </a:solidFill>
              </a:rPr>
            </a:b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18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20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Тема18</Template>
  <TotalTime>250</TotalTime>
  <Words>257</Words>
  <Application>Microsoft Office PowerPoint</Application>
  <PresentationFormat>Экран (4:3)</PresentationFormat>
  <Paragraphs>72</Paragraphs>
  <Slides>27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4</vt:i4>
      </vt:variant>
      <vt:variant>
        <vt:lpstr>Заголовки слайдов</vt:lpstr>
      </vt:variant>
      <vt:variant>
        <vt:i4>27</vt:i4>
      </vt:variant>
    </vt:vector>
  </HeadingPairs>
  <TitlesOfParts>
    <vt:vector size="31" baseType="lpstr">
      <vt:lpstr>Тема18</vt:lpstr>
      <vt:lpstr>1_Специальное оформление</vt:lpstr>
      <vt:lpstr>Специальное оформление</vt:lpstr>
      <vt:lpstr>Тема20</vt:lpstr>
      <vt:lpstr>Передумови, причини і початок  Національно-визвольної війни середини ХVІІ ст.</vt:lpstr>
      <vt:lpstr>Слайд 2</vt:lpstr>
      <vt:lpstr>Слайд 3</vt:lpstr>
      <vt:lpstr>Слайд 4</vt:lpstr>
      <vt:lpstr>Національно-визвольна війна українського народу тривала від лютого 1648 р. до серпня 1657 р. Ця війна мала  національно-визвольний, релігійний та соціальний характер.</vt:lpstr>
      <vt:lpstr>Богдан Хмельницький</vt:lpstr>
      <vt:lpstr>          Причини козацьких повстань: 1. Утиски козацтва, наступ на його права. 2. Нищення української православної церкви, спроба покатоличення українців. 3. Посилення утисків українського селянства з боку польських панів. </vt:lpstr>
      <vt:lpstr>Слайд 8</vt:lpstr>
      <vt:lpstr>                                  Результати повстань:  1. Поширенню серед населення ідей національного визволення, 2. Набуттю досвіду збройної визвольної боротьби, 3.Козацтво остаточно сформувалося як окремий стан суспільства зі своїми правами, привілеями та інтересами. </vt:lpstr>
      <vt:lpstr>Керівником повстання став  Богдан Хмельницький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Берестецька битва — велика битва, що відбулась біля містечка Берестечко1651 року між військами польського короля Яна Казимира II і українськими козацько-селянськими військами  Богдана Хмельницького</vt:lpstr>
      <vt:lpstr>Переяславська Рада</vt:lpstr>
      <vt:lpstr>Слайд 20</vt:lpstr>
      <vt:lpstr>6 Серпня 1657 року  Богдан Хмельницький помер</vt:lpstr>
      <vt:lpstr>Слайд 22</vt:lpstr>
      <vt:lpstr>Смерть Богдана Хмельницького</vt:lpstr>
      <vt:lpstr>Запитання: </vt:lpstr>
      <vt:lpstr>Слайд 25</vt:lpstr>
      <vt:lpstr>Слайд 26</vt:lpstr>
      <vt:lpstr>Слайд 27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31</cp:revision>
  <dcterms:created xsi:type="dcterms:W3CDTF">2017-11-12T14:40:38Z</dcterms:created>
  <dcterms:modified xsi:type="dcterms:W3CDTF">2017-12-19T15:45:08Z</dcterms:modified>
</cp:coreProperties>
</file>