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61" r:id="rId3"/>
    <p:sldId id="273" r:id="rId4"/>
    <p:sldId id="260" r:id="rId5"/>
    <p:sldId id="264" r:id="rId6"/>
    <p:sldId id="262" r:id="rId7"/>
    <p:sldId id="265" r:id="rId8"/>
    <p:sldId id="266" r:id="rId9"/>
    <p:sldId id="268" r:id="rId10"/>
    <p:sldId id="259" r:id="rId11"/>
    <p:sldId id="269" r:id="rId12"/>
    <p:sldId id="263" r:id="rId13"/>
    <p:sldId id="267" r:id="rId14"/>
    <p:sldId id="258" r:id="rId15"/>
    <p:sldId id="271" r:id="rId1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68C64-A9C4-4185-AD01-F2D2498A56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0181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1557B-C4FE-4B90-8C2F-4DAA1EB847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394966"/>
      </p:ext>
    </p:extLst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2253D-9A54-4711-9A73-DAEDAF2C01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972686"/>
      </p:ext>
    </p:extLst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4759AF-69E3-43A0-AA86-80B807FAD4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12991"/>
      </p:ext>
    </p:extLst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2A4E1-23A0-4E63-93C1-F43B2B0370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215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6DF26-740F-4B3F-98B3-2DCF7DCE1D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968933"/>
      </p:ext>
    </p:extLst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6C890-9891-4598-AD64-957A1E172D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916257"/>
      </p:ext>
    </p:extLst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6D3A87-5873-4C38-A759-34E0D3C280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94006"/>
      </p:ext>
    </p:extLst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1D607-2364-4F43-B47A-82C8C809CE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137527"/>
      </p:ext>
    </p:extLst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C05E5E-29FD-46BA-A63E-AC9C81EBD3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710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0BA277-FAF2-4D3A-98AC-0ED5A488E8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95951"/>
      </p:ext>
    </p:extLst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792A289-9534-4C1D-B258-78870FF379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05" r:id="rId4"/>
    <p:sldLayoutId id="2147483906" r:id="rId5"/>
    <p:sldLayoutId id="2147483913" r:id="rId6"/>
    <p:sldLayoutId id="2147483907" r:id="rId7"/>
    <p:sldLayoutId id="2147483914" r:id="rId8"/>
    <p:sldLayoutId id="2147483915" r:id="rId9"/>
    <p:sldLayoutId id="2147483908" r:id="rId10"/>
    <p:sldLayoutId id="2147483909" r:id="rId11"/>
  </p:sldLayoutIdLst>
  <p:transition spd="slow">
    <p:checker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s://learningapps.org/display?v=pp9b2eib317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image" Target="../media/image18.jpeg"/><Relationship Id="rId1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slide" Target="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image" Target="../media/image16.png"/><Relationship Id="rId5" Type="http://schemas.openxmlformats.org/officeDocument/2006/relationships/slide" Target="slide10.xm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slide" Target="slide6.xml"/><Relationship Id="rId9" Type="http://schemas.openxmlformats.org/officeDocument/2006/relationships/slide" Target="slide2.xml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lickers.com/liveview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5p.org/node/184943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h5p.org/node/184953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h5p.org/node/184962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hyperlink" Target="https://h5p.org/node/18525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1557338"/>
            <a:ext cx="5903912" cy="271303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  <a:t>Урок-подорож країною «Інформатика»</a:t>
            </a:r>
            <a:b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  <a:t>за темою «Інформація та інформаційні процеси. Пристрої комп'ютера»</a:t>
            </a:r>
            <a:br>
              <a:rPr lang="uk-UA" sz="2800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uk-UA" sz="2400" dirty="0" smtClean="0">
              <a:latin typeface="Comic Sans MS" pitchFamily="66" charset="0"/>
            </a:endParaRPr>
          </a:p>
        </p:txBody>
      </p:sp>
      <p:pic>
        <p:nvPicPr>
          <p:cNvPr id="8195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3333750"/>
            <a:ext cx="32956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852738"/>
            <a:ext cx="34671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Лента лицом вверх 3"/>
          <p:cNvSpPr/>
          <p:nvPr/>
        </p:nvSpPr>
        <p:spPr>
          <a:xfrm>
            <a:off x="179388" y="333375"/>
            <a:ext cx="5741987" cy="12954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000" b="1" dirty="0">
                <a:latin typeface="Arial" pitchFamily="34" charset="0"/>
                <a:cs typeface="Arial" pitchFamily="34" charset="0"/>
              </a:rPr>
              <a:t>Зупинка</a:t>
            </a:r>
          </a:p>
          <a:p>
            <a:pPr algn="ctr">
              <a:defRPr/>
            </a:pPr>
            <a:r>
              <a:rPr lang="uk-UA" sz="2000" b="1" dirty="0">
                <a:latin typeface="Arial" pitchFamily="34" charset="0"/>
                <a:cs typeface="Arial" pitchFamily="34" charset="0"/>
              </a:rPr>
              <a:t> «Хвилинка Здоров'я»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611188" y="2060575"/>
            <a:ext cx="3960812" cy="31702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 sz="2000">
                <a:latin typeface="Arial" pitchFamily="34" charset="0"/>
                <a:cs typeface="Arial" pitchFamily="34" charset="0"/>
              </a:rPr>
              <a:t>Раз! Два! Всі присіли.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Потім вгору підлетіли.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Три! Чотири! Нахилились,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Із струмочка гарно вмились.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П'ять! Шість! Усі веселі.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Летимо на каруселі.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Сім! Вісім! У поїзд сіли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Ніжками затупотіли.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Дев'ять! Десять! Відпочили </a:t>
            </a:r>
            <a:endParaRPr lang="ru-RU" sz="2000">
              <a:latin typeface="Arial" pitchFamily="34" charset="0"/>
              <a:cs typeface="Arial" pitchFamily="34" charset="0"/>
            </a:endParaRPr>
          </a:p>
          <a:p>
            <a:r>
              <a:rPr lang="uk-UA" sz="2000">
                <a:latin typeface="Arial" pitchFamily="34" charset="0"/>
                <a:cs typeface="Arial" pitchFamily="34" charset="0"/>
              </a:rPr>
              <a:t>І за парти дружно сіли.</a:t>
            </a:r>
            <a:endParaRPr lang="ru-RU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01013" y="5746750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4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179388" y="44450"/>
            <a:ext cx="7993062" cy="720725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Зупинка </a:t>
            </a:r>
          </a:p>
          <a:p>
            <a:pPr algn="ctr">
              <a:defRPr/>
            </a:pPr>
            <a:r>
              <a:rPr lang="uk-UA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«Повторення ТБ»</a:t>
            </a:r>
            <a:endParaRPr lang="uk-UA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9388" y="765175"/>
            <a:ext cx="3551237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Я комп’ютер добре знаю –</a:t>
            </a:r>
            <a:endParaRPr lang="ru-RU"/>
          </a:p>
          <a:p>
            <a:r>
              <a:rPr lang="uk-UA"/>
              <a:t>Друзям всім допомагаю.</a:t>
            </a:r>
            <a:endParaRPr lang="ru-RU"/>
          </a:p>
          <a:p>
            <a:r>
              <a:rPr lang="uk-UA"/>
              <a:t>Як у клас я залітаю...</a:t>
            </a:r>
            <a:endParaRPr lang="ru-RU"/>
          </a:p>
          <a:p>
            <a:r>
              <a:rPr lang="uk-UA"/>
              <a:t>Всім комп’ютери вмикаю. </a:t>
            </a:r>
            <a:endParaRPr lang="ru-RU">
              <a:latin typeface="Comic Sans MS" pitchFamily="66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79388" y="4316413"/>
            <a:ext cx="3570287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Руки чистими тримати,</a:t>
            </a:r>
            <a:endParaRPr lang="ru-RU"/>
          </a:p>
          <a:p>
            <a:r>
              <a:rPr lang="uk-UA"/>
              <a:t>Сухо-сухо витирати</a:t>
            </a:r>
            <a:endParaRPr lang="ru-RU"/>
          </a:p>
          <a:p>
            <a:r>
              <a:rPr lang="uk-UA"/>
              <a:t>І всі незнайомі кнопки</a:t>
            </a:r>
            <a:endParaRPr lang="ru-RU"/>
          </a:p>
          <a:p>
            <a:r>
              <a:rPr lang="uk-UA"/>
              <a:t>Не потрібно натискати. </a:t>
            </a:r>
            <a:endParaRPr lang="ru-RU">
              <a:latin typeface="Comic Sans MS" pitchFamily="66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11638" y="1004888"/>
            <a:ext cx="3960812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Щоб з комп’ютером дружити</a:t>
            </a:r>
            <a:endParaRPr lang="ru-RU"/>
          </a:p>
          <a:p>
            <a:r>
              <a:rPr lang="uk-UA"/>
              <a:t>Треба правила учити.</a:t>
            </a:r>
            <a:endParaRPr lang="ru-RU"/>
          </a:p>
          <a:p>
            <a:r>
              <a:rPr lang="uk-UA"/>
              <a:t>Не шуміти, не ходити,</a:t>
            </a:r>
            <a:endParaRPr lang="ru-RU"/>
          </a:p>
          <a:p>
            <a:r>
              <a:rPr lang="uk-UA"/>
              <a:t>Тільки тихо говорити. </a:t>
            </a:r>
            <a:endParaRPr lang="ru-RU">
              <a:latin typeface="Comic Sans MS" pitchFamily="66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9388" y="1989138"/>
            <a:ext cx="3551237" cy="2308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Вам поради я даю,</a:t>
            </a:r>
            <a:endParaRPr lang="ru-RU"/>
          </a:p>
          <a:p>
            <a:r>
              <a:rPr lang="uk-UA"/>
              <a:t>Слухай розповідь мою.</a:t>
            </a:r>
            <a:endParaRPr lang="ru-RU"/>
          </a:p>
          <a:p>
            <a:r>
              <a:rPr lang="uk-UA"/>
              <a:t>Всі улюблені предмети</a:t>
            </a:r>
            <a:endParaRPr lang="ru-RU"/>
          </a:p>
          <a:p>
            <a:r>
              <a:rPr lang="uk-UA"/>
              <a:t>Джипа, ляльку і ведмедя</a:t>
            </a:r>
            <a:endParaRPr lang="ru-RU"/>
          </a:p>
          <a:p>
            <a:r>
              <a:rPr lang="uk-UA"/>
              <a:t>З дому ти їх принеси,</a:t>
            </a:r>
            <a:endParaRPr lang="ru-RU"/>
          </a:p>
          <a:p>
            <a:r>
              <a:rPr lang="uk-UA"/>
              <a:t>На системник поклади.</a:t>
            </a:r>
            <a:endParaRPr lang="ru-RU"/>
          </a:p>
          <a:p>
            <a:r>
              <a:rPr lang="uk-UA"/>
              <a:t>Ну, навіщо їм скучати</a:t>
            </a:r>
            <a:endParaRPr lang="ru-RU"/>
          </a:p>
          <a:p>
            <a:r>
              <a:rPr lang="uk-UA"/>
              <a:t>Будеш з ними працювати.</a:t>
            </a:r>
            <a:r>
              <a:rPr lang="uk-UA" i="1"/>
              <a:t> </a:t>
            </a:r>
            <a:endParaRPr lang="ru-RU">
              <a:latin typeface="Comic Sans MS" pitchFamily="66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48150" y="2276475"/>
            <a:ext cx="3060700" cy="36941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Сядь поближче до екрану</a:t>
            </a:r>
            <a:endParaRPr lang="ru-RU"/>
          </a:p>
          <a:p>
            <a:r>
              <a:rPr lang="uk-UA"/>
              <a:t>І дивися тільки прямо.</a:t>
            </a:r>
            <a:endParaRPr lang="ru-RU"/>
          </a:p>
          <a:p>
            <a:r>
              <a:rPr lang="uk-UA"/>
              <a:t>Довго можеш так сидіти</a:t>
            </a:r>
            <a:endParaRPr lang="ru-RU"/>
          </a:p>
          <a:p>
            <a:r>
              <a:rPr lang="uk-UA"/>
              <a:t>Всі завдання поробити</a:t>
            </a:r>
            <a:endParaRPr lang="ru-RU"/>
          </a:p>
          <a:p>
            <a:r>
              <a:rPr lang="uk-UA"/>
              <a:t>А якщо у тебе сталось...</a:t>
            </a:r>
            <a:endParaRPr lang="ru-RU"/>
          </a:p>
          <a:p>
            <a:r>
              <a:rPr lang="uk-UA"/>
              <a:t>В монітора щось зламалось</a:t>
            </a:r>
            <a:endParaRPr lang="ru-RU"/>
          </a:p>
          <a:p>
            <a:r>
              <a:rPr lang="uk-UA"/>
              <a:t>То посмикай за шнури</a:t>
            </a:r>
            <a:endParaRPr lang="ru-RU"/>
          </a:p>
          <a:p>
            <a:r>
              <a:rPr lang="uk-UA"/>
              <a:t>Трохи мишку потряси.</a:t>
            </a:r>
            <a:endParaRPr lang="ru-RU"/>
          </a:p>
          <a:p>
            <a:r>
              <a:rPr lang="uk-UA"/>
              <a:t>Пончик з рота не виймай</a:t>
            </a:r>
            <a:endParaRPr lang="ru-RU"/>
          </a:p>
          <a:p>
            <a:r>
              <a:rPr lang="uk-UA"/>
              <a:t>З „клави” крихти позмітай.</a:t>
            </a:r>
            <a:endParaRPr lang="ru-RU"/>
          </a:p>
          <a:p>
            <a:r>
              <a:rPr lang="uk-UA"/>
              <a:t>Та ходи собі по класу</a:t>
            </a:r>
            <a:endParaRPr lang="ru-RU"/>
          </a:p>
          <a:p>
            <a:r>
              <a:rPr lang="uk-UA"/>
              <a:t>Друзям всім допомагай! </a:t>
            </a:r>
            <a:endParaRPr lang="ru-RU">
              <a:latin typeface="Comic Sans MS" pitchFamily="66" charset="0"/>
            </a:endParaRP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8027988" y="5678488"/>
            <a:ext cx="647700" cy="60166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79388" y="5540375"/>
            <a:ext cx="3532187" cy="12017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uk-UA"/>
              <a:t>Слухай вчителя уважно</a:t>
            </a:r>
            <a:endParaRPr lang="ru-RU"/>
          </a:p>
          <a:p>
            <a:r>
              <a:rPr lang="uk-UA"/>
              <a:t>І виконуй все, що скаже</a:t>
            </a:r>
            <a:endParaRPr lang="ru-RU"/>
          </a:p>
          <a:p>
            <a:r>
              <a:rPr lang="uk-UA"/>
              <a:t>Тільки так знання здобути</a:t>
            </a:r>
            <a:endParaRPr lang="ru-RU"/>
          </a:p>
          <a:p>
            <a:r>
              <a:rPr lang="uk-UA"/>
              <a:t>Допоможе друг – комп’ютер! </a:t>
            </a:r>
            <a:endParaRPr lang="ru-RU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260350"/>
            <a:ext cx="7272337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000" b="1" dirty="0">
                <a:latin typeface="Arial" pitchFamily="34" charset="0"/>
                <a:cs typeface="Arial" pitchFamily="34" charset="0"/>
              </a:rPr>
              <a:t>Зупинка </a:t>
            </a:r>
            <a:endParaRPr lang="uk-UA" sz="2000" b="1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uk-UA" sz="2000" b="1" dirty="0">
                <a:latin typeface="Arial" pitchFamily="34" charset="0"/>
                <a:cs typeface="Arial" pitchFamily="34" charset="0"/>
              </a:rPr>
              <a:t>«</a:t>
            </a:r>
            <a:r>
              <a:rPr lang="uk-UA" sz="2000" b="1" dirty="0" err="1">
                <a:latin typeface="Arial" pitchFamily="34" charset="0"/>
                <a:cs typeface="Arial" pitchFamily="34" charset="0"/>
              </a:rPr>
              <a:t>Пазли</a:t>
            </a:r>
            <a:r>
              <a:rPr lang="uk-UA" sz="2000" b="1" dirty="0">
                <a:latin typeface="Arial" pitchFamily="34" charset="0"/>
                <a:cs typeface="Arial" pitchFamily="34" charset="0"/>
              </a:rPr>
              <a:t>»</a:t>
            </a:r>
            <a:r>
              <a:rPr lang="uk-UA" sz="2000" dirty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95288" y="5507038"/>
            <a:ext cx="6048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 b="1">
                <a:latin typeface="Arial" pitchFamily="34" charset="0"/>
                <a:cs typeface="Arial" pitchFamily="34" charset="0"/>
                <a:hlinkClick r:id="rId2"/>
              </a:rPr>
              <a:t>https://learningapps.org/display?v=pp9b2eib317</a:t>
            </a:r>
            <a:r>
              <a:rPr lang="uk-UA" b="1">
                <a:latin typeface="Arial" pitchFamily="34" charset="0"/>
                <a:cs typeface="Arial" pitchFamily="34" charset="0"/>
              </a:rPr>
              <a:t> </a:t>
            </a: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01013" y="5643563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5" r="13847" b="48460"/>
          <a:stretch>
            <a:fillRect/>
          </a:stretch>
        </p:blipFill>
        <p:spPr bwMode="auto">
          <a:xfrm>
            <a:off x="755650" y="1196975"/>
            <a:ext cx="7669213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333375"/>
            <a:ext cx="7921625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50825" y="1125538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uk-UA">
                <a:latin typeface="Comic Sans MS" pitchFamily="66" charset="0"/>
              </a:rPr>
              <a:t>Інтерактивний плакат_5 (https://h5p.org/node/185259)  </a:t>
            </a:r>
          </a:p>
          <a:p>
            <a:pPr algn="just"/>
            <a:r>
              <a:rPr lang="uk-UA">
                <a:latin typeface="Comic Sans MS" pitchFamily="66" charset="0"/>
              </a:rPr>
              <a:t>Вкажіть, до якого виду (введення, виведення, зберігання або опрацювання) даних відносяться наступні пристрої комп'ютера? СЛОВА ДЛЯ ВВЕДЕННЯ: виведення, введення, зберігання, опрацювання.</a:t>
            </a: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26413" y="5688013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0" t="11971" r="12155" b="9229"/>
          <a:stretch>
            <a:fillRect/>
          </a:stretch>
        </p:blipFill>
        <p:spPr bwMode="auto">
          <a:xfrm>
            <a:off x="2135188" y="2565400"/>
            <a:ext cx="4746625" cy="390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4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5888"/>
            <a:ext cx="32321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706438" y="3213100"/>
            <a:ext cx="7250112" cy="24526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dirty="0"/>
              <a:t>Швидко поморгати, закрити очі і посидіти спокійно, повільно рахуючи до 5. </a:t>
            </a:r>
          </a:p>
          <a:p>
            <a:pPr algn="ctr">
              <a:defRPr/>
            </a:pPr>
            <a:r>
              <a:rPr lang="uk-UA" sz="2400" dirty="0"/>
              <a:t>Повторити 4-5 разів.</a:t>
            </a:r>
            <a:endParaRPr lang="ru-RU" sz="2400" dirty="0"/>
          </a:p>
        </p:txBody>
      </p:sp>
      <p:sp>
        <p:nvSpPr>
          <p:cNvPr id="3" name="Лента лицом вверх 2"/>
          <p:cNvSpPr/>
          <p:nvPr/>
        </p:nvSpPr>
        <p:spPr>
          <a:xfrm>
            <a:off x="341313" y="1127125"/>
            <a:ext cx="4608512" cy="115093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2400" b="1" dirty="0">
                <a:latin typeface="Arial" pitchFamily="34" charset="0"/>
                <a:cs typeface="Arial" pitchFamily="34" charset="0"/>
              </a:rPr>
              <a:t>Зупинка «Релаксація» </a:t>
            </a:r>
            <a:endParaRPr lang="uk-UA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28000" y="5759450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3"/>
          <p:cNvSpPr txBox="1">
            <a:spLocks noChangeArrowheads="1"/>
          </p:cNvSpPr>
          <p:nvPr/>
        </p:nvSpPr>
        <p:spPr bwMode="auto">
          <a:xfrm>
            <a:off x="1855788" y="188913"/>
            <a:ext cx="57118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5400">
                <a:latin typeface="Comic Sans MS" pitchFamily="66" charset="0"/>
              </a:rPr>
              <a:t>Дякую за увагу!!!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88" y="2349500"/>
            <a:ext cx="485775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6263" y="2060575"/>
            <a:ext cx="5003800" cy="3817938"/>
          </a:xfrm>
          <a:ln>
            <a:solidFill>
              <a:schemeClr val="accent1"/>
            </a:solidFill>
            <a:prstDash val="lgDashDotDot"/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uk-UA" dirty="0" smtClean="0">
                <a:solidFill>
                  <a:schemeClr val="tx1"/>
                </a:solidFill>
              </a:rPr>
              <a:t>Знову день почався, діти.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Всі зібрались на урок?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Тож пора нам поспішати –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Кличе в подорож дзвінок.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/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А урок наш незвичайний,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«Подорож» – всі його зовуть.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Щоб урок цей був цікавим,</a:t>
            </a:r>
            <a:br>
              <a:rPr lang="uk-UA" dirty="0" smtClean="0">
                <a:solidFill>
                  <a:schemeClr val="tx1"/>
                </a:solidFill>
              </a:rPr>
            </a:br>
            <a:r>
              <a:rPr lang="uk-UA" dirty="0" smtClean="0">
                <a:solidFill>
                  <a:schemeClr val="tx1"/>
                </a:solidFill>
              </a:rPr>
              <a:t>Ти активним мусиш будь.</a:t>
            </a:r>
          </a:p>
        </p:txBody>
      </p:sp>
      <p:sp>
        <p:nvSpPr>
          <p:cNvPr id="5" name="Лента лицом вверх 4"/>
          <p:cNvSpPr/>
          <p:nvPr/>
        </p:nvSpPr>
        <p:spPr>
          <a:xfrm>
            <a:off x="468313" y="476250"/>
            <a:ext cx="5688012" cy="8651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ПОЧАТОК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ПОДОРОЖІ</a:t>
            </a:r>
            <a:endParaRPr lang="ru-RU" dirty="0"/>
          </a:p>
        </p:txBody>
      </p:sp>
      <p:pic>
        <p:nvPicPr>
          <p:cNvPr id="9220" name="Picture 2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708275"/>
            <a:ext cx="20193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1373188" y="115888"/>
            <a:ext cx="7200900" cy="64770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ЗУПИНКА «КРОСВОРД»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27462"/>
              </p:ext>
            </p:extLst>
          </p:nvPr>
        </p:nvGraphicFramePr>
        <p:xfrm>
          <a:off x="3348038" y="908050"/>
          <a:ext cx="5387968" cy="4024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  <a:gridCol w="336748"/>
              </a:tblGrid>
              <a:tr h="365847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05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847">
                <a:tc>
                  <a:txBody>
                    <a:bodyPr/>
                    <a:lstStyle/>
                    <a:p>
                      <a:endParaRPr lang="ru-RU" sz="1400" b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31" marB="4573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8175" y="908050"/>
          <a:ext cx="3030534" cy="360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</a:tblGrid>
              <a:tr h="36036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Ч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64163" y="1295400"/>
          <a:ext cx="2357439" cy="333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77"/>
                <a:gridCol w="336777"/>
                <a:gridCol w="336777"/>
                <a:gridCol w="336777"/>
                <a:gridCol w="336777"/>
                <a:gridCol w="336777"/>
                <a:gridCol w="336777"/>
              </a:tblGrid>
              <a:tr h="333375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732" marB="457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11863" y="1628775"/>
          <a:ext cx="2020890" cy="36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15"/>
                <a:gridCol w="336815"/>
                <a:gridCol w="336815"/>
                <a:gridCol w="336815"/>
                <a:gridCol w="336815"/>
                <a:gridCol w="336815"/>
              </a:tblGrid>
              <a:tr h="369888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2" marR="91452" marT="45686" marB="456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695950" y="1989138"/>
          <a:ext cx="1684340" cy="360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68"/>
                <a:gridCol w="336868"/>
                <a:gridCol w="336868"/>
                <a:gridCol w="336868"/>
                <a:gridCol w="336868"/>
              </a:tblGrid>
              <a:tr h="360362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67" marR="91467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724525" y="2349500"/>
          <a:ext cx="2357439" cy="385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77"/>
                <a:gridCol w="336777"/>
                <a:gridCol w="336777"/>
                <a:gridCol w="336777"/>
                <a:gridCol w="336777"/>
                <a:gridCol w="336777"/>
                <a:gridCol w="336777"/>
              </a:tblGrid>
              <a:tr h="385763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1" marB="45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032500" y="2708275"/>
          <a:ext cx="1347788" cy="37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947"/>
                <a:gridCol w="336947"/>
                <a:gridCol w="336947"/>
                <a:gridCol w="336947"/>
              </a:tblGrid>
              <a:tr h="371475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88" marR="91488" marT="45778" marB="457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88" marR="91488" marT="45778" marB="457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Ш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88" marR="91488" marT="45778" marB="457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88" marR="91488" marT="45778" marB="4577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675063" y="3141663"/>
          <a:ext cx="3705229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839"/>
                <a:gridCol w="336839"/>
                <a:gridCol w="336839"/>
                <a:gridCol w="336839"/>
                <a:gridCol w="336839"/>
                <a:gridCol w="336839"/>
                <a:gridCol w="336839"/>
                <a:gridCol w="336839"/>
                <a:gridCol w="336839"/>
                <a:gridCol w="336839"/>
                <a:gridCol w="336839"/>
              </a:tblGrid>
              <a:tr h="304800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59" marR="9145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356100" y="3481388"/>
          <a:ext cx="2693992" cy="379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49"/>
                <a:gridCol w="336749"/>
                <a:gridCol w="336749"/>
                <a:gridCol w="336749"/>
                <a:gridCol w="336749"/>
                <a:gridCol w="336749"/>
                <a:gridCol w="336749"/>
                <a:gridCol w="336749"/>
              </a:tblGrid>
              <a:tr h="379412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0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’</a:t>
                      </a:r>
                      <a:endParaRPr lang="ru-RU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Ю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4" marR="91434" marT="45702" marB="4570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708400" y="3860800"/>
          <a:ext cx="3030534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  <a:gridCol w="336726"/>
              </a:tblGrid>
              <a:tr h="304800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527952"/>
              </p:ext>
            </p:extLst>
          </p:nvPr>
        </p:nvGraphicFramePr>
        <p:xfrm>
          <a:off x="5022850" y="4166220"/>
          <a:ext cx="2357439" cy="342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77"/>
                <a:gridCol w="336777"/>
                <a:gridCol w="336777"/>
                <a:gridCol w="336777"/>
                <a:gridCol w="336777"/>
                <a:gridCol w="336777"/>
                <a:gridCol w="336777"/>
              </a:tblGrid>
              <a:tr h="342900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Д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Е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70" marB="456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072204"/>
              </p:ext>
            </p:extLst>
          </p:nvPr>
        </p:nvGraphicFramePr>
        <p:xfrm>
          <a:off x="4356100" y="4581128"/>
          <a:ext cx="3367090" cy="368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09"/>
                <a:gridCol w="336709"/>
                <a:gridCol w="336709"/>
                <a:gridCol w="336709"/>
                <a:gridCol w="336709"/>
                <a:gridCol w="336709"/>
                <a:gridCol w="336709"/>
                <a:gridCol w="336709"/>
                <a:gridCol w="336709"/>
                <a:gridCol w="336709"/>
              </a:tblGrid>
              <a:tr h="368300"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І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91423" marR="91423" marT="45786" marB="4578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79388" y="11255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>
                <a:latin typeface="Arial" pitchFamily="34" charset="0"/>
                <a:cs typeface="Arial" pitchFamily="34" charset="0"/>
              </a:rPr>
              <a:t>1.Основний пристрій для збереження даних у персональних комп’ютерах…</a:t>
            </a:r>
          </a:p>
        </p:txBody>
      </p:sp>
      <p:pic>
        <p:nvPicPr>
          <p:cNvPr id="348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365625"/>
            <a:ext cx="22002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79388" y="981075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2.Він покаже все на світі: </a:t>
            </a:r>
            <a:endParaRPr lang="ru-RU"/>
          </a:p>
          <a:p>
            <a:r>
              <a:rPr lang="uk-UA"/>
              <a:t>Що малюють, пишуть діти, </a:t>
            </a:r>
            <a:endParaRPr lang="ru-RU"/>
          </a:p>
          <a:p>
            <a:r>
              <a:rPr lang="uk-UA"/>
              <a:t>Грають як і що співають, </a:t>
            </a:r>
            <a:endParaRPr lang="ru-RU"/>
          </a:p>
          <a:p>
            <a:r>
              <a:rPr lang="uk-UA"/>
              <a:t>І як пошту відправляють. </a:t>
            </a:r>
            <a:endParaRPr lang="ru-RU"/>
          </a:p>
          <a:p>
            <a:r>
              <a:rPr lang="uk-UA"/>
              <a:t>Все, що є відображає, </a:t>
            </a:r>
            <a:endParaRPr lang="ru-RU"/>
          </a:p>
          <a:p>
            <a:r>
              <a:rPr lang="uk-UA"/>
              <a:t>Без нього ПК немає! </a:t>
            </a:r>
            <a:endParaRPr lang="ru-RU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4679950"/>
            <a:ext cx="17049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76225" y="1885950"/>
            <a:ext cx="457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3.Для перенесення даних від одного комп’ютера до іншого використовують …</a:t>
            </a:r>
            <a:endParaRPr lang="ru-RU"/>
          </a:p>
        </p:txBody>
      </p:sp>
      <p:pic>
        <p:nvPicPr>
          <p:cNvPr id="22" name="Picture 2" descr="Картинки по запросу флеш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25" y="4778375"/>
            <a:ext cx="2244725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204788" y="1131888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4.І комп'ютери інколи,</a:t>
            </a:r>
            <a:endParaRPr lang="ru-RU"/>
          </a:p>
          <a:p>
            <a:r>
              <a:rPr lang="uk-UA"/>
              <a:t>Розмовляють між собою, </a:t>
            </a:r>
            <a:endParaRPr lang="ru-RU"/>
          </a:p>
          <a:p>
            <a:r>
              <a:rPr lang="uk-UA"/>
              <a:t>А для цього їм потрібна: </a:t>
            </a:r>
            <a:endParaRPr lang="ru-RU"/>
          </a:p>
          <a:p>
            <a:r>
              <a:rPr lang="uk-UA"/>
              <a:t>Річ відома не усім, </a:t>
            </a:r>
            <a:endParaRPr lang="ru-RU"/>
          </a:p>
          <a:p>
            <a:r>
              <a:rPr lang="uk-UA"/>
              <a:t>До телефону підключай, </a:t>
            </a:r>
            <a:endParaRPr lang="ru-RU"/>
          </a:p>
          <a:p>
            <a:r>
              <a:rPr lang="uk-UA"/>
              <a:t>І повідомлення приймай, </a:t>
            </a:r>
            <a:endParaRPr lang="ru-RU"/>
          </a:p>
          <a:p>
            <a:r>
              <a:rPr lang="uk-UA"/>
              <a:t>Адже мову ми ведемо, </a:t>
            </a:r>
            <a:endParaRPr lang="ru-RU"/>
          </a:p>
          <a:p>
            <a:r>
              <a:rPr lang="uk-UA"/>
              <a:t>Про зв'язок через .....</a:t>
            </a:r>
            <a:endParaRPr lang="ru-RU"/>
          </a:p>
        </p:txBody>
      </p:sp>
      <p:pic>
        <p:nvPicPr>
          <p:cNvPr id="24" name="Picture 5" descr="модем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5089525"/>
            <a:ext cx="1781175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179388" y="1131888"/>
            <a:ext cx="45720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5.Ось я кнопку натискаю </a:t>
            </a:r>
          </a:p>
          <a:p>
            <a:r>
              <a:rPr lang="ru-RU"/>
              <a:t>І папір вже заправляю. </a:t>
            </a:r>
          </a:p>
          <a:p>
            <a:r>
              <a:rPr lang="ru-RU"/>
              <a:t>Він друкує без зупинки </a:t>
            </a:r>
          </a:p>
          <a:p>
            <a:r>
              <a:rPr lang="ru-RU"/>
              <a:t>Вірші, пісні і картинки </a:t>
            </a:r>
          </a:p>
          <a:p>
            <a:r>
              <a:rPr lang="ru-RU"/>
              <a:t>І швидкий він, наче спринтер </a:t>
            </a:r>
          </a:p>
          <a:p>
            <a:r>
              <a:rPr lang="ru-RU"/>
              <a:t>Відгадайте, що це ...</a:t>
            </a: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4792663"/>
            <a:ext cx="22240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276225" y="13462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6.Має хвостик, очі - кнопки, </a:t>
            </a:r>
          </a:p>
          <a:p>
            <a:r>
              <a:rPr lang="ru-RU"/>
              <a:t>Не боїться кішки. </a:t>
            </a:r>
          </a:p>
          <a:p>
            <a:r>
              <a:rPr lang="ru-RU"/>
              <a:t>Під долонею працює </a:t>
            </a:r>
          </a:p>
          <a:p>
            <a:r>
              <a:rPr lang="ru-RU"/>
              <a:t>Вправна, зручна ... </a:t>
            </a:r>
          </a:p>
        </p:txBody>
      </p:sp>
      <p:pic>
        <p:nvPicPr>
          <p:cNvPr id="28" name="Picture 6" descr="Мыш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900" y="4694238"/>
            <a:ext cx="12192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212725" y="12573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7.У пам'яті комп'ютера вона проживає.</a:t>
            </a:r>
          </a:p>
          <a:p>
            <a:r>
              <a:rPr lang="ru-RU"/>
              <a:t>Перетворити зображення в відеосигнал для монітора допомагає.</a:t>
            </a:r>
          </a:p>
          <a:p>
            <a:r>
              <a:rPr lang="ru-RU"/>
              <a:t>Ну, як її називають? </a:t>
            </a:r>
          </a:p>
        </p:txBody>
      </p:sp>
      <p:pic>
        <p:nvPicPr>
          <p:cNvPr id="34820" name="Picture 4" descr="Картинки по запросу відео карт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294188"/>
            <a:ext cx="2117725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219075" y="981075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8.Може він порахувати, </a:t>
            </a:r>
            <a:endParaRPr lang="ru-RU"/>
          </a:p>
          <a:p>
            <a:r>
              <a:rPr lang="uk-UA"/>
              <a:t>Може він пісні співати, </a:t>
            </a:r>
            <a:endParaRPr lang="ru-RU"/>
          </a:p>
          <a:p>
            <a:r>
              <a:rPr lang="uk-UA"/>
              <a:t>Малювати і писати, </a:t>
            </a:r>
            <a:endParaRPr lang="ru-RU"/>
          </a:p>
          <a:p>
            <a:r>
              <a:rPr lang="uk-UA"/>
              <a:t>Помилки перевіряти. </a:t>
            </a:r>
            <a:endParaRPr lang="ru-RU"/>
          </a:p>
          <a:p>
            <a:r>
              <a:rPr lang="uk-UA"/>
              <a:t>Може він листа прийняти, </a:t>
            </a:r>
            <a:endParaRPr lang="ru-RU"/>
          </a:p>
          <a:p>
            <a:r>
              <a:rPr lang="uk-UA"/>
              <a:t>З другом швидко нас зв’язати, </a:t>
            </a:r>
            <a:endParaRPr lang="ru-RU"/>
          </a:p>
          <a:p>
            <a:r>
              <a:rPr lang="uk-UA"/>
              <a:t>Він багато чого може </a:t>
            </a:r>
            <a:endParaRPr lang="ru-RU"/>
          </a:p>
          <a:p>
            <a:r>
              <a:rPr lang="uk-UA"/>
              <a:t>І завжди нам допоможе! </a:t>
            </a:r>
            <a:endParaRPr lang="ru-RU"/>
          </a:p>
        </p:txBody>
      </p:sp>
      <p:pic>
        <p:nvPicPr>
          <p:cNvPr id="34822" name="Picture 6" descr="Картинки по запросу компьютер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502150"/>
            <a:ext cx="2170113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179388" y="1152525"/>
            <a:ext cx="4572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9.В блоці цім живе процесор </a:t>
            </a:r>
            <a:endParaRPr lang="ru-RU"/>
          </a:p>
          <a:p>
            <a:r>
              <a:rPr lang="uk-UA"/>
              <a:t>Помічник він, не агресор </a:t>
            </a:r>
            <a:endParaRPr lang="ru-RU"/>
          </a:p>
          <a:p>
            <a:r>
              <a:rPr lang="uk-UA"/>
              <a:t>У ньому щось гуде, співає </a:t>
            </a:r>
            <a:endParaRPr lang="ru-RU"/>
          </a:p>
          <a:p>
            <a:r>
              <a:rPr lang="uk-UA"/>
              <a:t>Одним оком нам моргає. </a:t>
            </a:r>
            <a:endParaRPr lang="ru-RU"/>
          </a:p>
          <a:p>
            <a:r>
              <a:rPr lang="uk-UA"/>
              <a:t>Головний він недаремно, </a:t>
            </a:r>
            <a:endParaRPr lang="ru-RU"/>
          </a:p>
          <a:p>
            <a:r>
              <a:rPr lang="uk-UA"/>
              <a:t>А зовуть його .....</a:t>
            </a:r>
            <a:endParaRPr lang="ru-RU"/>
          </a:p>
        </p:txBody>
      </p:sp>
      <p:pic>
        <p:nvPicPr>
          <p:cNvPr id="34" name="Picture 7" descr="системник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" y="4346575"/>
            <a:ext cx="16287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Прямоугольник 30"/>
          <p:cNvSpPr>
            <a:spLocks noChangeArrowheads="1"/>
          </p:cNvSpPr>
          <p:nvPr/>
        </p:nvSpPr>
        <p:spPr bwMode="auto">
          <a:xfrm>
            <a:off x="260350" y="143033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10.На ній записані програми </a:t>
            </a:r>
            <a:endParaRPr lang="ru-RU"/>
          </a:p>
          <a:p>
            <a:r>
              <a:rPr lang="uk-UA"/>
              <a:t>І для тата і для мами </a:t>
            </a:r>
            <a:endParaRPr lang="ru-RU"/>
          </a:p>
          <a:p>
            <a:r>
              <a:rPr lang="uk-UA"/>
              <a:t>В упаковці як цукерка </a:t>
            </a:r>
            <a:endParaRPr lang="ru-RU"/>
          </a:p>
          <a:p>
            <a:r>
              <a:rPr lang="uk-UA"/>
              <a:t>Швидко крутиться ......</a:t>
            </a:r>
            <a:endParaRPr lang="ru-RU"/>
          </a:p>
        </p:txBody>
      </p:sp>
      <p:pic>
        <p:nvPicPr>
          <p:cNvPr id="36" name="Picture 8" descr="дискета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8" y="4524375"/>
            <a:ext cx="12668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276225" y="125253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uk-UA"/>
              <a:t>11.Є багато різних кнопок </a:t>
            </a:r>
            <a:endParaRPr lang="ru-RU"/>
          </a:p>
          <a:p>
            <a:r>
              <a:rPr lang="uk-UA"/>
              <a:t>І струнка статура. </a:t>
            </a:r>
            <a:endParaRPr lang="ru-RU"/>
          </a:p>
          <a:p>
            <a:r>
              <a:rPr lang="uk-UA"/>
              <a:t>Відгадайте, діти, що це? </a:t>
            </a:r>
            <a:endParaRPr lang="ru-RU"/>
          </a:p>
          <a:p>
            <a:r>
              <a:rPr lang="uk-UA"/>
              <a:t>Це ... </a:t>
            </a:r>
            <a:endParaRPr lang="ru-RU"/>
          </a:p>
        </p:txBody>
      </p:sp>
      <p:pic>
        <p:nvPicPr>
          <p:cNvPr id="34824" name="Picture 8" descr="Картинки по запросу клавиатура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4502150"/>
            <a:ext cx="2981325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 nodeType="clickPar">
                      <p:stCondLst>
                        <p:cond delay="indefinite"/>
                      </p:stCondLst>
                      <p:childTnLst>
                        <p:par>
                          <p:cTn id="1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 nodeType="clickPar">
                      <p:stCondLst>
                        <p:cond delay="indefinite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 nodeType="clickPar">
                      <p:stCondLst>
                        <p:cond delay="indefinite"/>
                      </p:stCondLst>
                      <p:childTnLst>
                        <p:par>
                          <p:cTn id="2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 nodeType="clickPar">
                      <p:stCondLst>
                        <p:cond delay="indefinite"/>
                      </p:stCondLst>
                      <p:childTnLst>
                        <p:par>
                          <p:cTn id="2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 nodeType="clickPar">
                      <p:stCondLst>
                        <p:cond delay="indefinite"/>
                      </p:stCondLst>
                      <p:childTnLst>
                        <p:par>
                          <p:cTn id="2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 nodeType="clickPar">
                      <p:stCondLst>
                        <p:cond delay="indefinite"/>
                      </p:stCondLst>
                      <p:childTnLst>
                        <p:par>
                          <p:cTn id="2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 nodeType="clickPar">
                      <p:stCondLst>
                        <p:cond delay="indefinite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 nodeType="clickPar">
                      <p:stCondLst>
                        <p:cond delay="indefinite"/>
                      </p:stCondLst>
                      <p:childTnLst>
                        <p:par>
                          <p:cTn id="2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 nodeType="clickPar">
                      <p:stCondLst>
                        <p:cond delay="indefinite"/>
                      </p:stCondLst>
                      <p:childTnLst>
                        <p:par>
                          <p:cTn id="2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 nodeType="clickPar">
                      <p:stCondLst>
                        <p:cond delay="indefinite"/>
                      </p:stCondLst>
                      <p:childTnLst>
                        <p:par>
                          <p:cTn id="2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 nodeType="clickPar">
                      <p:stCondLst>
                        <p:cond delay="indefinite"/>
                      </p:stCondLst>
                      <p:childTnLst>
                        <p:par>
                          <p:cTn id="2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 nodeType="clickPar">
                      <p:stCondLst>
                        <p:cond delay="indefinite"/>
                      </p:stCondLst>
                      <p:childTnLst>
                        <p:par>
                          <p:cTn id="2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 nodeType="clickPar">
                      <p:stCondLst>
                        <p:cond delay="indefinite"/>
                      </p:stCondLst>
                      <p:childTnLst>
                        <p:par>
                          <p:cTn id="2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 nodeType="clickPar">
                      <p:stCondLst>
                        <p:cond delay="indefinite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 nodeType="clickPar">
                      <p:stCondLst>
                        <p:cond delay="indefinite"/>
                      </p:stCondLst>
                      <p:childTnLst>
                        <p:par>
                          <p:cTn id="2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3" grpId="0"/>
      <p:bldP spid="23" grpId="1"/>
      <p:bldP spid="25" grpId="0"/>
      <p:bldP spid="25" grpId="1"/>
      <p:bldP spid="27" grpId="0"/>
      <p:bldP spid="27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е 1"/>
          <p:cNvSpPr txBox="1">
            <a:spLocks noChangeArrowheads="1"/>
          </p:cNvSpPr>
          <p:nvPr/>
        </p:nvSpPr>
        <p:spPr bwMode="auto">
          <a:xfrm>
            <a:off x="2369005" y="0"/>
            <a:ext cx="3931188" cy="3483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indent="450850"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КАРТА ПОДОРОЖІ</a:t>
            </a:r>
            <a:endParaRPr lang="ru-RU" sz="11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Поле 3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19088" y="1844675"/>
            <a:ext cx="2105025" cy="681038"/>
          </a:xfrm>
          <a:prstGeom prst="rect">
            <a:avLst/>
          </a:prstGeom>
          <a:gradFill rotWithShape="1"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«КРОСВОРД»</a:t>
            </a:r>
            <a:endParaRPr lang="ru-RU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0" name="Поле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76225" y="2889250"/>
            <a:ext cx="2379663" cy="912813"/>
          </a:xfrm>
          <a:prstGeom prst="rect">
            <a:avLst/>
          </a:prstGeom>
          <a:gradFill rotWithShape="1">
            <a:gsLst>
              <a:gs pos="0">
                <a:srgbClr val="2787A0"/>
              </a:gs>
              <a:gs pos="80000">
                <a:srgbClr val="36B1D2"/>
              </a:gs>
              <a:gs pos="100000">
                <a:srgbClr val="34B3D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«ТЕСТУВАННЯ З </a:t>
            </a:r>
            <a:r>
              <a:rPr lang="en-US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PLICKERS»</a:t>
            </a:r>
            <a:endParaRPr lang="en-US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1" name="Поле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233488" y="4386263"/>
            <a:ext cx="2438400" cy="917575"/>
          </a:xfrm>
          <a:prstGeom prst="rect">
            <a:avLst/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2" name="Поле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157663" y="5454650"/>
            <a:ext cx="1787525" cy="885825"/>
          </a:xfrm>
          <a:prstGeom prst="rect">
            <a:avLst/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«ХВИЛИНКА ЗДОРОВ'Я»</a:t>
            </a:r>
            <a:endParaRPr lang="ru-RU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3" name="Поле 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6450013" y="2365375"/>
            <a:ext cx="2090737" cy="630238"/>
          </a:xfrm>
          <a:prstGeom prst="rect">
            <a:avLst/>
          </a:prstGeom>
          <a:gradFill rotWithShape="1">
            <a:gsLst>
              <a:gs pos="0">
                <a:srgbClr val="2787A0"/>
              </a:gs>
              <a:gs pos="80000">
                <a:srgbClr val="36B1D2"/>
              </a:gs>
              <a:gs pos="100000">
                <a:srgbClr val="34B3D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«РЕЛАКСАЦІЯ»</a:t>
            </a:r>
            <a:endParaRPr lang="ru-RU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4" name="Поле 9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6821488" y="3344863"/>
            <a:ext cx="1771650" cy="687387"/>
          </a:xfrm>
          <a:prstGeom prst="rect">
            <a:avLst/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 eaLnBrk="1" hangingPunct="1"/>
            <a:r>
              <a:rPr lang="ru-RU" b="1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«ПАЗЛИ»</a:t>
            </a:r>
            <a:endParaRPr lang="ru-RU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5" name="Поле 10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6429375" y="1363663"/>
            <a:ext cx="1974850" cy="625475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rgbClr val="9BC348"/>
              </a:gs>
              <a:gs pos="100000">
                <a:srgbClr val="9CC74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КІНЕЦЬ</a:t>
            </a:r>
          </a:p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ПОДОРОЖІ</a:t>
            </a:r>
            <a:endParaRPr lang="ru-RU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11276" name="Поле 11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290513" y="769938"/>
            <a:ext cx="2046287" cy="666750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rgbClr val="9BC348"/>
              </a:gs>
              <a:gs pos="100000">
                <a:srgbClr val="9CC74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ПОЧАТОК</a:t>
            </a:r>
          </a:p>
          <a:p>
            <a:pPr algn="ctr" eaLnBrk="1" hangingPunct="1"/>
            <a:r>
              <a:rPr lang="ru-RU" b="1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ПОДОРОЖІ</a:t>
            </a:r>
            <a:endParaRPr lang="ru-RU">
              <a:solidFill>
                <a:schemeClr val="bg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1277" name="Рисунок 12" descr="Картинки по запросу компьютер ремонт пнг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675" y="1895475"/>
            <a:ext cx="4994275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Рисунок 13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5" y="5454650"/>
            <a:ext cx="12700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Рисунок 14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4125913"/>
            <a:ext cx="1697037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Рисунок 16" descr="Похожее изображение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050" y="5748338"/>
            <a:ext cx="11938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Рисунок 17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3857625"/>
            <a:ext cx="111283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Рисунок 19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13" y="55563"/>
            <a:ext cx="1397000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Рисунок 21" descr="Похожее изображение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1022350"/>
            <a:ext cx="1793875" cy="150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Рисунок 22" descr="Картинки по запросу человечки для презентаций компьютер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679450"/>
            <a:ext cx="1546225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5" name="Стрелка вниз 24"/>
          <p:cNvSpPr>
            <a:spLocks noChangeArrowheads="1"/>
          </p:cNvSpPr>
          <p:nvPr/>
        </p:nvSpPr>
        <p:spPr bwMode="auto">
          <a:xfrm>
            <a:off x="962025" y="1458913"/>
            <a:ext cx="271463" cy="320675"/>
          </a:xfrm>
          <a:prstGeom prst="downArrow">
            <a:avLst>
              <a:gd name="adj1" fmla="val 50000"/>
              <a:gd name="adj2" fmla="val 49833"/>
            </a:avLst>
          </a:prstGeom>
          <a:gradFill rotWithShape="1">
            <a:gsLst>
              <a:gs pos="0">
                <a:srgbClr val="769535"/>
              </a:gs>
              <a:gs pos="80000">
                <a:srgbClr val="9BC348"/>
              </a:gs>
              <a:gs pos="100000">
                <a:srgbClr val="9CC74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86" name="Стрелка вниз 25"/>
          <p:cNvSpPr>
            <a:spLocks noChangeArrowheads="1"/>
          </p:cNvSpPr>
          <p:nvPr/>
        </p:nvSpPr>
        <p:spPr bwMode="auto">
          <a:xfrm>
            <a:off x="915988" y="2520950"/>
            <a:ext cx="271462" cy="320675"/>
          </a:xfrm>
          <a:prstGeom prst="downArrow">
            <a:avLst>
              <a:gd name="adj1" fmla="val 50000"/>
              <a:gd name="adj2" fmla="val 49833"/>
            </a:avLst>
          </a:prstGeom>
          <a:gradFill rotWithShape="1"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87" name="Стрелка вниз 26"/>
          <p:cNvSpPr>
            <a:spLocks noChangeArrowheads="1"/>
          </p:cNvSpPr>
          <p:nvPr/>
        </p:nvSpPr>
        <p:spPr bwMode="auto">
          <a:xfrm>
            <a:off x="1563688" y="3857625"/>
            <a:ext cx="271462" cy="320675"/>
          </a:xfrm>
          <a:prstGeom prst="downArrow">
            <a:avLst>
              <a:gd name="adj1" fmla="val 50000"/>
              <a:gd name="adj2" fmla="val 49844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88" name="Стрелка вправо 27"/>
          <p:cNvSpPr>
            <a:spLocks noChangeArrowheads="1"/>
          </p:cNvSpPr>
          <p:nvPr/>
        </p:nvSpPr>
        <p:spPr bwMode="auto">
          <a:xfrm rot="1318679">
            <a:off x="3795713" y="5632450"/>
            <a:ext cx="312737" cy="231775"/>
          </a:xfrm>
          <a:prstGeom prst="rightArrow">
            <a:avLst>
              <a:gd name="adj1" fmla="val 50000"/>
              <a:gd name="adj2" fmla="val 49956"/>
            </a:avLst>
          </a:prstGeom>
          <a:gradFill rotWithShape="1">
            <a:gsLst>
              <a:gs pos="0">
                <a:srgbClr val="2C5D98"/>
              </a:gs>
              <a:gs pos="80000">
                <a:srgbClr val="3C7BC7"/>
              </a:gs>
              <a:gs pos="100000">
                <a:srgbClr val="3A7CCB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89" name="Стрелка вправо 28"/>
          <p:cNvSpPr>
            <a:spLocks noChangeArrowheads="1"/>
          </p:cNvSpPr>
          <p:nvPr/>
        </p:nvSpPr>
        <p:spPr bwMode="auto">
          <a:xfrm rot="-3111390">
            <a:off x="6085682" y="5804694"/>
            <a:ext cx="312737" cy="231775"/>
          </a:xfrm>
          <a:prstGeom prst="rightArrow">
            <a:avLst>
              <a:gd name="adj1" fmla="val 50000"/>
              <a:gd name="adj2" fmla="val 49956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90" name="Стрелка вверх 30"/>
          <p:cNvSpPr>
            <a:spLocks noChangeArrowheads="1"/>
          </p:cNvSpPr>
          <p:nvPr/>
        </p:nvSpPr>
        <p:spPr bwMode="auto">
          <a:xfrm>
            <a:off x="7091363" y="3027363"/>
            <a:ext cx="280987" cy="280987"/>
          </a:xfrm>
          <a:prstGeom prst="up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2787A0"/>
              </a:gs>
              <a:gs pos="80000">
                <a:srgbClr val="36B1D2"/>
              </a:gs>
              <a:gs pos="100000">
                <a:srgbClr val="34B3D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91" name="Стрелка вверх 31"/>
          <p:cNvSpPr>
            <a:spLocks noChangeArrowheads="1"/>
          </p:cNvSpPr>
          <p:nvPr/>
        </p:nvSpPr>
        <p:spPr bwMode="auto">
          <a:xfrm>
            <a:off x="7046913" y="2022475"/>
            <a:ext cx="290512" cy="276225"/>
          </a:xfrm>
          <a:prstGeom prst="up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769535"/>
              </a:gs>
              <a:gs pos="80000">
                <a:srgbClr val="9BC348"/>
              </a:gs>
              <a:gs pos="100000">
                <a:srgbClr val="9CC746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  <p:sp>
        <p:nvSpPr>
          <p:cNvPr id="11292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93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" name="Прямоугольник 1">
            <a:hlinkClick r:id="rId18" action="ppaction://hlinksldjump"/>
          </p:cNvPr>
          <p:cNvSpPr/>
          <p:nvPr/>
        </p:nvSpPr>
        <p:spPr>
          <a:xfrm>
            <a:off x="6319838" y="4795838"/>
            <a:ext cx="2103437" cy="7826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omic Sans MS" pitchFamily="66" charset="0"/>
              </a:rPr>
              <a:t>ЗУПИНКА «ПОВТОРЕННЯ ТБ»</a:t>
            </a:r>
          </a:p>
        </p:txBody>
      </p:sp>
      <p:sp>
        <p:nvSpPr>
          <p:cNvPr id="11295" name="Стрелка вправо 28"/>
          <p:cNvSpPr>
            <a:spLocks noChangeArrowheads="1"/>
          </p:cNvSpPr>
          <p:nvPr/>
        </p:nvSpPr>
        <p:spPr bwMode="auto">
          <a:xfrm rot="-5400000">
            <a:off x="7122319" y="4204494"/>
            <a:ext cx="312737" cy="231775"/>
          </a:xfrm>
          <a:prstGeom prst="rightArrow">
            <a:avLst>
              <a:gd name="adj1" fmla="val 50000"/>
              <a:gd name="adj2" fmla="val 49956"/>
            </a:avLst>
          </a:prstGeom>
          <a:gradFill rotWithShape="1">
            <a:gsLst>
              <a:gs pos="0">
                <a:srgbClr val="9B2D2A"/>
              </a:gs>
              <a:gs pos="80000">
                <a:srgbClr val="CB3D3A"/>
              </a:gs>
              <a:gs pos="100000">
                <a:srgbClr val="CE3B37"/>
              </a:gs>
            </a:gsLst>
            <a:lin ang="16200000"/>
          </a:gra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/>
      <p:bldP spid="11293" grpId="0"/>
      <p:bldP spid="2" grpId="0" animBg="1"/>
      <p:bldP spid="112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" t="9375" r="4845" b="37695"/>
          <a:stretch>
            <a:fillRect/>
          </a:stretch>
        </p:blipFill>
        <p:spPr bwMode="auto">
          <a:xfrm>
            <a:off x="288925" y="1628775"/>
            <a:ext cx="82804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Лента лицом вверх 1"/>
          <p:cNvSpPr/>
          <p:nvPr/>
        </p:nvSpPr>
        <p:spPr>
          <a:xfrm>
            <a:off x="539750" y="404813"/>
            <a:ext cx="7848600" cy="100806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«ТЕСТУВАННЯ З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PLICKERS»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Прямоугольник 2"/>
          <p:cNvSpPr>
            <a:spLocks noChangeArrowheads="1"/>
          </p:cNvSpPr>
          <p:nvPr/>
        </p:nvSpPr>
        <p:spPr bwMode="auto">
          <a:xfrm>
            <a:off x="528638" y="5805488"/>
            <a:ext cx="60372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latin typeface="Comic Sans MS" pitchFamily="66" charset="0"/>
                <a:hlinkClick r:id="rId3"/>
              </a:rPr>
              <a:t>https://www.plickers.com/liveview</a:t>
            </a:r>
            <a:r>
              <a:rPr lang="ru-RU" sz="2800">
                <a:latin typeface="Comic Sans MS" pitchFamily="66" charset="0"/>
              </a:rPr>
              <a:t> </a:t>
            </a:r>
          </a:p>
        </p:txBody>
      </p:sp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7308850" y="6065838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333375"/>
            <a:ext cx="7921625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276475"/>
            <a:ext cx="5499100" cy="439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250825" y="1268413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 </a:t>
            </a:r>
            <a:r>
              <a:rPr lang="ru-RU">
                <a:latin typeface="Comic Sans MS" pitchFamily="66" charset="0"/>
              </a:rPr>
              <a:t>Інтерактивний плакат_1 (</a:t>
            </a:r>
            <a:r>
              <a:rPr lang="en-US">
                <a:latin typeface="Comic Sans MS" pitchFamily="66" charset="0"/>
                <a:hlinkClick r:id="rId3"/>
              </a:rPr>
              <a:t>https://h5p.org/node/184943</a:t>
            </a:r>
            <a:r>
              <a:rPr lang="ru-RU">
                <a:latin typeface="Comic Sans MS" pitchFamily="66" charset="0"/>
              </a:rPr>
              <a:t> </a:t>
            </a:r>
            <a:r>
              <a:rPr lang="en-US">
                <a:latin typeface="Comic Sans MS" pitchFamily="66" charset="0"/>
              </a:rPr>
              <a:t>)</a:t>
            </a:r>
            <a:endParaRPr lang="ru-RU">
              <a:latin typeface="Comic Sans MS" pitchFamily="66" charset="0"/>
            </a:endParaRPr>
          </a:p>
          <a:p>
            <a:pPr algn="just"/>
            <a:r>
              <a:rPr lang="ru-RU">
                <a:latin typeface="Comic Sans MS" pitchFamily="66" charset="0"/>
              </a:rPr>
              <a:t>Які пристрої показані на інтерактивному плакаті, дати назву і вказати до якого виду пристроїв вони належать (зберігання, виведення, введення або опрацювання)?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027988" y="5746750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3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333375"/>
            <a:ext cx="7921625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250825" y="1268413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Comic Sans MS" pitchFamily="66" charset="0"/>
              </a:rPr>
              <a:t>Інтерактивний плакат_2 (</a:t>
            </a:r>
            <a:r>
              <a:rPr lang="en-US">
                <a:latin typeface="Comic Sans MS" pitchFamily="66" charset="0"/>
                <a:hlinkClick r:id="rId2"/>
              </a:rPr>
              <a:t>https://h5p.org/node/184953</a:t>
            </a:r>
            <a:r>
              <a:rPr lang="ru-RU">
                <a:latin typeface="Comic Sans MS" pitchFamily="66" charset="0"/>
              </a:rPr>
              <a:t> )</a:t>
            </a:r>
          </a:p>
          <a:p>
            <a:pPr algn="just"/>
            <a:r>
              <a:rPr lang="ru-RU">
                <a:latin typeface="Comic Sans MS" pitchFamily="66" charset="0"/>
              </a:rPr>
              <a:t>Які пристрої показані на інтерактивному плакаті, дати назву і вказати до якого виду пристроїв вони належать (зберігання, виведення, введення або опрацювання)?</a:t>
            </a:r>
          </a:p>
        </p:txBody>
      </p:sp>
      <p:pic>
        <p:nvPicPr>
          <p:cNvPr id="14340" name="Рисунок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349500"/>
            <a:ext cx="521970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01013" y="5689600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3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333375"/>
            <a:ext cx="7921625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250825" y="1268413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Comic Sans MS" pitchFamily="66" charset="0"/>
              </a:rPr>
              <a:t>Інтерактивний плакат_3 ( </a:t>
            </a:r>
            <a:r>
              <a:rPr lang="en-US">
                <a:latin typeface="Comic Sans MS" pitchFamily="66" charset="0"/>
                <a:hlinkClick r:id="rId2"/>
              </a:rPr>
              <a:t>https://h5p.org/node/184962</a:t>
            </a:r>
            <a:r>
              <a:rPr lang="ru-RU">
                <a:latin typeface="Comic Sans MS" pitchFamily="66" charset="0"/>
              </a:rPr>
              <a:t> )</a:t>
            </a:r>
          </a:p>
          <a:p>
            <a:pPr algn="just"/>
            <a:r>
              <a:rPr lang="ru-RU">
                <a:latin typeface="Comic Sans MS" pitchFamily="66" charset="0"/>
              </a:rPr>
              <a:t>Які пристрої показані на інтерактивному плакаті, дати назву і вказати до якого виду пристроїв вони належать (зберігання, виведення, введення або опрацювання)?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4" b="5208"/>
          <a:stretch>
            <a:fillRect/>
          </a:stretch>
        </p:blipFill>
        <p:spPr bwMode="auto">
          <a:xfrm>
            <a:off x="1692275" y="2468563"/>
            <a:ext cx="5937250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132763" y="5638800"/>
            <a:ext cx="647700" cy="60166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3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288" y="333375"/>
            <a:ext cx="7921625" cy="792163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ЗУПИНКА</a:t>
            </a:r>
          </a:p>
          <a:p>
            <a:pPr algn="ctr">
              <a:defRPr/>
            </a:pPr>
            <a:r>
              <a:rPr lang="ru-RU" b="1" dirty="0">
                <a:solidFill>
                  <a:srgbClr val="EEECE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«ІНТЕРАКТИВНІ ПЛАКАТИ»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250825" y="1268413"/>
            <a:ext cx="8569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>
                <a:latin typeface="Comic Sans MS" pitchFamily="66" charset="0"/>
              </a:rPr>
              <a:t>Інтерактивний плакат_4 (</a:t>
            </a:r>
            <a:r>
              <a:rPr lang="ru-RU">
                <a:latin typeface="Comic Sans MS" pitchFamily="66" charset="0"/>
                <a:hlinkClick r:id="rId2"/>
              </a:rPr>
              <a:t>https://h5p.org/node/185256</a:t>
            </a:r>
            <a:r>
              <a:rPr lang="ru-RU">
                <a:latin typeface="Comic Sans MS" pitchFamily="66" charset="0"/>
              </a:rPr>
              <a:t>  )</a:t>
            </a:r>
          </a:p>
          <a:p>
            <a:pPr algn="just"/>
            <a:r>
              <a:rPr lang="ru-RU">
                <a:latin typeface="Comic Sans MS" pitchFamily="66" charset="0"/>
              </a:rPr>
              <a:t>Вкажіть до якого виду та типу відносяться запропоновані комп'ютери?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172450" y="5732463"/>
            <a:ext cx="647700" cy="6032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389" name="Рисунок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 t="10001" r="21692" b="15575"/>
          <a:stretch>
            <a:fillRect/>
          </a:stretch>
        </p:blipFill>
        <p:spPr bwMode="auto">
          <a:xfrm>
            <a:off x="2519363" y="2268538"/>
            <a:ext cx="4032250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38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1722</TotalTime>
  <Words>849</Words>
  <Application>Microsoft Office PowerPoint</Application>
  <PresentationFormat>Экран (4:3)</PresentationFormat>
  <Paragraphs>247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Tahoma</vt:lpstr>
      <vt:lpstr>Arial</vt:lpstr>
      <vt:lpstr>Century Schoolbook</vt:lpstr>
      <vt:lpstr>Wingdings</vt:lpstr>
      <vt:lpstr>Wingdings 2</vt:lpstr>
      <vt:lpstr>Calibri</vt:lpstr>
      <vt:lpstr>Comic Sans MS</vt:lpstr>
      <vt:lpstr>Times New Roman</vt:lpstr>
      <vt:lpstr>Эркер</vt:lpstr>
      <vt:lpstr> Урок-подорож країною «Інформатика» за темою «Інформація та інформаційні процеси. Пристрої комп'ютера» </vt:lpstr>
      <vt:lpstr>Знову день почався, діти. Всі зібрались на урок? Тож пора нам поспішати – Кличе в подорож дзвінок.  А урок наш незвичайний, «Подорож» – всі його зовуть. Щоб урок цей був цікавим, Ти активним мусиш будь.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Компьютер.  Устройство компьютера. Виды компьютеров.</dc:title>
  <dc:creator>Admin</dc:creator>
  <cp:lastModifiedBy>Юля</cp:lastModifiedBy>
  <cp:revision>76</cp:revision>
  <dcterms:created xsi:type="dcterms:W3CDTF">2010-12-18T23:58:16Z</dcterms:created>
  <dcterms:modified xsi:type="dcterms:W3CDTF">2018-02-15T11:55:11Z</dcterms:modified>
</cp:coreProperties>
</file>