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88" r:id="rId2"/>
    <p:sldId id="311" r:id="rId3"/>
    <p:sldId id="312" r:id="rId4"/>
    <p:sldId id="280" r:id="rId5"/>
    <p:sldId id="281" r:id="rId6"/>
    <p:sldId id="272" r:id="rId7"/>
    <p:sldId id="282" r:id="rId8"/>
    <p:sldId id="284" r:id="rId9"/>
    <p:sldId id="283" r:id="rId10"/>
    <p:sldId id="259" r:id="rId11"/>
    <p:sldId id="270" r:id="rId12"/>
    <p:sldId id="261" r:id="rId13"/>
    <p:sldId id="260" r:id="rId14"/>
    <p:sldId id="268" r:id="rId15"/>
    <p:sldId id="257" r:id="rId16"/>
    <p:sldId id="262" r:id="rId17"/>
    <p:sldId id="258" r:id="rId18"/>
    <p:sldId id="266" r:id="rId19"/>
    <p:sldId id="307" r:id="rId20"/>
    <p:sldId id="265" r:id="rId21"/>
    <p:sldId id="301" r:id="rId22"/>
    <p:sldId id="300" r:id="rId23"/>
    <p:sldId id="278" r:id="rId24"/>
    <p:sldId id="269" r:id="rId25"/>
    <p:sldId id="306" r:id="rId26"/>
    <p:sldId id="285" r:id="rId27"/>
    <p:sldId id="286" r:id="rId28"/>
    <p:sldId id="287" r:id="rId29"/>
    <p:sldId id="313" r:id="rId30"/>
    <p:sldId id="310" r:id="rId31"/>
    <p:sldId id="314" r:id="rId32"/>
    <p:sldId id="296" r:id="rId33"/>
    <p:sldId id="273" r:id="rId34"/>
    <p:sldId id="274" r:id="rId35"/>
    <p:sldId id="302" r:id="rId36"/>
    <p:sldId id="303" r:id="rId37"/>
    <p:sldId id="308" r:id="rId38"/>
    <p:sldId id="309" r:id="rId39"/>
    <p:sldId id="298" r:id="rId4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541F3-B742-4DA7-9497-D2CE99A825E2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E2D87-23EA-4C54-A479-56FE5D59EE0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03735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D87-23EA-4C54-A479-56FE5D59EE07}" type="slidenum">
              <a:rPr lang="uk-UA" smtClean="0"/>
              <a:pPr/>
              <a:t>11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D87-23EA-4C54-A479-56FE5D59EE07}" type="slidenum">
              <a:rPr lang="uk-UA" smtClean="0"/>
              <a:pPr/>
              <a:t>33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D87-23EA-4C54-A479-56FE5D59EE07}" type="slidenum">
              <a:rPr lang="uk-UA" smtClean="0"/>
              <a:pPr/>
              <a:t>34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23E3-DBC8-472C-8FEB-213BA0ABC711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AC56F-A142-4AE0-8107-245E0023B3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23E3-DBC8-472C-8FEB-213BA0ABC711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AC56F-A142-4AE0-8107-245E0023B3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23E3-DBC8-472C-8FEB-213BA0ABC711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AC56F-A142-4AE0-8107-245E0023B3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23E3-DBC8-472C-8FEB-213BA0ABC711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AC56F-A142-4AE0-8107-245E0023B3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23E3-DBC8-472C-8FEB-213BA0ABC711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AC56F-A142-4AE0-8107-245E0023B3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23E3-DBC8-472C-8FEB-213BA0ABC711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AC56F-A142-4AE0-8107-245E0023B3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23E3-DBC8-472C-8FEB-213BA0ABC711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AC56F-A142-4AE0-8107-245E0023B3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23E3-DBC8-472C-8FEB-213BA0ABC711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AC56F-A142-4AE0-8107-245E0023B3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23E3-DBC8-472C-8FEB-213BA0ABC711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AC56F-A142-4AE0-8107-245E0023B3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23E3-DBC8-472C-8FEB-213BA0ABC711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AC56F-A142-4AE0-8107-245E0023B3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23E3-DBC8-472C-8FEB-213BA0ABC711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AC56F-A142-4AE0-8107-245E0023B3C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323E3-DBC8-472C-8FEB-213BA0ABC711}" type="datetimeFigureOut">
              <a:rPr lang="uk-UA" smtClean="0"/>
              <a:pPr/>
              <a:t>05.02.2018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AC56F-A142-4AE0-8107-245E0023B3C9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72;&#1076;&#1084;&#1080;&#1085;\Desktop\pesnja_strahov.mp3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72;&#1076;&#1084;&#1080;&#1085;\Desktop\videoplayback.mp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20.png"/><Relationship Id="rId7" Type="http://schemas.openxmlformats.org/officeDocument/2006/relationships/image" Target="../media/image10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72;&#1076;&#1084;&#1080;&#1085;\Desktop\Nataliya_Maj_Veselka_Podivis_na_nebo_Dityach_psn_(mp3co.co).mp3" TargetMode="External"/><Relationship Id="rId6" Type="http://schemas.openxmlformats.org/officeDocument/2006/relationships/image" Target="../media/image107.jpeg"/><Relationship Id="rId11" Type="http://schemas.openxmlformats.org/officeDocument/2006/relationships/image" Target="../media/image122.png"/><Relationship Id="rId5" Type="http://schemas.openxmlformats.org/officeDocument/2006/relationships/image" Target="../media/image105.png"/><Relationship Id="rId10" Type="http://schemas.openxmlformats.org/officeDocument/2006/relationships/image" Target="../media/image121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72;&#1076;&#1084;&#1080;&#1085;\Desktop\zvuki-prirody--spokoynaya-fonovaya-muzyka-dlya-chteniya.mp3" TargetMode="External"/><Relationship Id="rId4" Type="http://schemas.openxmlformats.org/officeDocument/2006/relationships/image" Target="../media/image1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72;&#1076;&#1084;&#1080;&#1085;\Desktop\Posmishka%20(mp3cut.net).mp3" TargetMode="Externa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b="6599"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44624"/>
            <a:ext cx="8229600" cy="129614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Емоції для </a:t>
            </a:r>
            <a:r>
              <a:rPr lang="uk-UA" sz="4400" b="1" smtClean="0">
                <a:latin typeface="Times New Roman" pitchFamily="18" charset="0"/>
                <a:cs typeface="Times New Roman" pitchFamily="18" charset="0"/>
              </a:rPr>
              <a:t>дітей </a:t>
            </a:r>
            <a:endParaRPr lang="uk-UA" sz="4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2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33333" r="31818" b="66667"/>
          <a:stretch>
            <a:fillRect/>
          </a:stretch>
        </p:blipFill>
        <p:spPr bwMode="auto">
          <a:xfrm>
            <a:off x="225335" y="1578708"/>
            <a:ext cx="2762489" cy="264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65151" t="33333" b="33333"/>
          <a:stretch>
            <a:fillRect/>
          </a:stretch>
        </p:blipFill>
        <p:spPr bwMode="auto">
          <a:xfrm>
            <a:off x="3701358" y="1772816"/>
            <a:ext cx="1806746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33333" t="66667" r="33333"/>
          <a:stretch>
            <a:fillRect/>
          </a:stretch>
        </p:blipFill>
        <p:spPr bwMode="auto">
          <a:xfrm>
            <a:off x="3203848" y="3861048"/>
            <a:ext cx="280831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064" name="AutoShape 8" descr="Картинки по запросу серо голубой квадра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5066" name="AutoShape 10" descr="Картинки по запросу серо голубой квадра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5068" name="AutoShape 12" descr="Картинки по запросу серо голубой квадра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5070" name="AutoShape 14" descr="Картинки по запросу серо голубой квадра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5072" name="AutoShape 16" descr="Картинки по запросу серо голубой квадра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2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66667" b="66667"/>
          <a:stretch>
            <a:fillRect/>
          </a:stretch>
        </p:blipFill>
        <p:spPr bwMode="auto">
          <a:xfrm>
            <a:off x="6156176" y="1628800"/>
            <a:ext cx="273630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t="66667" r="65151"/>
          <a:stretch>
            <a:fillRect/>
          </a:stretch>
        </p:blipFill>
        <p:spPr bwMode="auto">
          <a:xfrm>
            <a:off x="611560" y="4581128"/>
            <a:ext cx="1872208" cy="1790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1403648" y="764704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Відчуття, переживання та їх значення для нашого здоров’я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8184" y="4797152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err="1" smtClean="0"/>
              <a:t>Дробязко</a:t>
            </a:r>
            <a:endParaRPr lang="uk-UA" b="1" i="1" dirty="0" smtClean="0"/>
          </a:p>
          <a:p>
            <a:pPr algn="ctr"/>
            <a:r>
              <a:rPr lang="uk-UA" b="1" i="1" dirty="0" smtClean="0"/>
              <a:t> Сніжана Миколаївна</a:t>
            </a:r>
          </a:p>
          <a:p>
            <a:pPr algn="ctr"/>
            <a:r>
              <a:rPr lang="uk-UA" b="1" i="1" dirty="0" smtClean="0"/>
              <a:t>ДНЗ </a:t>
            </a:r>
            <a:r>
              <a:rPr lang="uk-UA" b="1" i="1" dirty="0" err="1" smtClean="0"/>
              <a:t>“Золотий</a:t>
            </a:r>
            <a:r>
              <a:rPr lang="uk-UA" b="1" i="1" dirty="0" smtClean="0"/>
              <a:t> </a:t>
            </a:r>
            <a:r>
              <a:rPr lang="uk-UA" b="1" i="1" dirty="0" err="1" smtClean="0"/>
              <a:t>ключик”</a:t>
            </a:r>
            <a:endParaRPr lang="uk-UA" b="1" i="1" dirty="0" smtClean="0"/>
          </a:p>
          <a:p>
            <a:pPr algn="ctr"/>
            <a:r>
              <a:rPr lang="uk-UA" b="1" i="1" dirty="0" err="1" smtClean="0"/>
              <a:t>м.Бобровиця</a:t>
            </a:r>
            <a:endParaRPr lang="uk-UA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Картинки по запросу ребенок обижен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1512" name="Picture 8" descr="Картинки по запросу ребенок обзывает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789040"/>
            <a:ext cx="414528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4" name="Picture 10" descr="Картинки по запросу ребенок обзывает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422294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6" name="Picture 1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r="10426"/>
          <a:stretch>
            <a:fillRect/>
          </a:stretch>
        </p:blipFill>
        <p:spPr bwMode="auto">
          <a:xfrm>
            <a:off x="4283968" y="404664"/>
            <a:ext cx="464400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31640" y="616530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Образа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6672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 </a:t>
            </a:r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“Відгадай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емоцію (настрій)”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95536" y="1556792"/>
            <a:ext cx="338437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3C3E3E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Людина завжди певним чином реагує на все, що відбувається, а виражає  почуття своїм настроєм, емоцією, яка з’являється на її обличчі. 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Картинки по запросу радісна дит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3528392" cy="3299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6" name="Picture 1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8640"/>
            <a:ext cx="4247034" cy="2548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8" name="Picture 1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3717032"/>
            <a:ext cx="388843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80" name="Picture 16" descr="Картинки по запросу дети весело играют фот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320480" cy="3201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572000" y="2780928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Радість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24744"/>
            <a:ext cx="4248472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4" name="Picture 6" descr="Картинки по запросу ребенок ругаэт мама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3960440" cy="310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6" name="Picture 8" descr="Картинки по запросу ребенок бьет мама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573016"/>
            <a:ext cx="4032447" cy="3064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220072" y="26064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Провина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мальчик сделал кормушку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3960440" cy="5121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12703" y="54868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Гордість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Картинки по запросу ребенку вручают диплом фото"/>
          <p:cNvPicPr>
            <a:picLocks noChangeAspect="1" noChangeArrowheads="1"/>
          </p:cNvPicPr>
          <p:nvPr/>
        </p:nvPicPr>
        <p:blipFill>
          <a:blip r:embed="rId3" cstate="print"/>
          <a:srcRect l="20160" r="21881"/>
          <a:stretch>
            <a:fillRect/>
          </a:stretch>
        </p:blipFill>
        <p:spPr bwMode="auto">
          <a:xfrm>
            <a:off x="5292080" y="254167"/>
            <a:ext cx="2500908" cy="3244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98201"/>
            <a:ext cx="4229100" cy="3171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дети рассматривают жука фото"/>
          <p:cNvPicPr>
            <a:picLocks noChangeAspect="1" noChangeArrowheads="1"/>
          </p:cNvPicPr>
          <p:nvPr/>
        </p:nvPicPr>
        <p:blipFill>
          <a:blip r:embed="rId2" cstate="print"/>
          <a:srcRect l="6452" r="4839"/>
          <a:stretch>
            <a:fillRect/>
          </a:stretch>
        </p:blipFill>
        <p:spPr bwMode="auto">
          <a:xfrm>
            <a:off x="4763436" y="3645024"/>
            <a:ext cx="405703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Картинки по запросу дети слушают сказку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032448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4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76302"/>
            <a:ext cx="4173326" cy="2993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6" name="Picture 8" descr="Картинки по запросу ребенок ребенок нюхает цвет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4184902" cy="2952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915816" y="314096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Цікавість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и по запросу жадный ребенок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3700990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2" name="Picture 4" descr="Картинки по запросу жадный ребенок фото"/>
          <p:cNvPicPr>
            <a:picLocks noChangeAspect="1" noChangeArrowheads="1"/>
          </p:cNvPicPr>
          <p:nvPr/>
        </p:nvPicPr>
        <p:blipFill>
          <a:blip r:embed="rId3" cstate="print"/>
          <a:srcRect l="7087" r="6683"/>
          <a:stretch>
            <a:fillRect/>
          </a:stretch>
        </p:blipFill>
        <p:spPr bwMode="auto">
          <a:xfrm>
            <a:off x="4067944" y="188640"/>
            <a:ext cx="4464495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4" name="Picture 6" descr="Картинки по запросу жадный ребенок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501008"/>
            <a:ext cx="4464496" cy="318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83568" y="594928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Жадібність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8" y="3645024"/>
            <a:ext cx="3996444" cy="2806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28820"/>
            <a:ext cx="432048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14062" r="14063"/>
          <a:stretch>
            <a:fillRect/>
          </a:stretch>
        </p:blipFill>
        <p:spPr bwMode="auto">
          <a:xfrm>
            <a:off x="-108520" y="1081377"/>
            <a:ext cx="2736304" cy="4789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Картинки по запросу ребенок устал фо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7018" y="3552314"/>
            <a:ext cx="3168352" cy="2901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21550" y="36213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Втома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больной ребенок смотрит в ок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861048"/>
            <a:ext cx="4283968" cy="2789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 descr="Картинки по запросу мама уходит от ребенка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4248472" cy="2832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170080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Смуток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8" name="Picture 8" descr="Картинки по запросу у девочки нет друзей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88641"/>
            <a:ext cx="5400600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злые дети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356992"/>
            <a:ext cx="4752528" cy="331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2" name="Picture 6" descr="Картинки по запросу ребенок ломает игрушки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3729438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4" name="Picture 8" descr="Картинки по запросу дети дерутся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60648"/>
            <a:ext cx="475252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39552" y="33265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Злість</a:t>
            </a: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ребенок порвал бумагу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27043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админ\Desktop\Новая папка (2)\20180126_113706.jpg"/>
          <p:cNvPicPr>
            <a:picLocks noChangeAspect="1" noChangeArrowheads="1"/>
          </p:cNvPicPr>
          <p:nvPr/>
        </p:nvPicPr>
        <p:blipFill>
          <a:blip r:embed="rId3" cstate="print"/>
          <a:srcRect l="5970" r="7463"/>
          <a:stretch>
            <a:fillRect/>
          </a:stretch>
        </p:blipFill>
        <p:spPr bwMode="auto">
          <a:xfrm>
            <a:off x="251520" y="3501008"/>
            <a:ext cx="424847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364088" y="188640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Вправа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саморегуляцію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Тримай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себе в руках»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			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8115" y="629944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Розминка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Подихай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як…»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Золотий Ключик\Desktop\20180131_084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2847" y="1933936"/>
            <a:ext cx="5534817" cy="3196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b="6599"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501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Тема: «Подорож до країни емоцій»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Мета: </a:t>
            </a:r>
          </a:p>
          <a:p>
            <a:pPr lvl="0">
              <a:buNone/>
            </a:pPr>
            <a:r>
              <a:rPr lang="uk-UA" dirty="0" smtClean="0"/>
              <a:t>   -    навчити дітей із розумінням ставитися до емоційного світу людини;</a:t>
            </a:r>
          </a:p>
          <a:p>
            <a:pPr lvl="0">
              <a:buNone/>
            </a:pPr>
            <a:r>
              <a:rPr lang="uk-UA" dirty="0" smtClean="0"/>
              <a:t>   -	сформувати  поняття про емоції та їх вплив на  настрій людини;  </a:t>
            </a:r>
          </a:p>
          <a:p>
            <a:pPr lvl="0">
              <a:buNone/>
            </a:pPr>
            <a:r>
              <a:rPr lang="uk-UA" dirty="0" smtClean="0"/>
              <a:t>   -    дати уявлення про настрій та як він впливає на здоров’я;</a:t>
            </a:r>
          </a:p>
          <a:p>
            <a:pPr lvl="0">
              <a:buNone/>
            </a:pPr>
            <a:r>
              <a:rPr lang="uk-UA" dirty="0" smtClean="0"/>
              <a:t>   -    навчити контролювати свої емоції;</a:t>
            </a:r>
          </a:p>
          <a:p>
            <a:pPr lvl="0">
              <a:buNone/>
            </a:pPr>
            <a:r>
              <a:rPr lang="uk-UA" dirty="0" smtClean="0"/>
              <a:t>   -    виховувати дружні стосунки між дітьми.</a:t>
            </a:r>
          </a:p>
          <a:p>
            <a:endParaRPr lang="uk-UA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Картинки по запросу ребенок испугался соба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39264"/>
            <a:ext cx="4248472" cy="2996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8" name="Picture 6" descr="Картинки по запросу ребенок испугался темноти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522" y="188641"/>
            <a:ext cx="386143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0" name="Picture 8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9596" y="188640"/>
            <a:ext cx="435288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2" name="Picture 10" descr="Картинки по запросу боязнь высоты фо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18839"/>
            <a:ext cx="3888432" cy="3004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411760" y="306896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Страх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653136"/>
            <a:ext cx="288032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44" name="Picture 4" descr="Картинки по запросу озер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653136"/>
            <a:ext cx="2880320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46" name="Picture 6" descr="Картинки по запросу огон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492896"/>
            <a:ext cx="288032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48" name="Picture 8" descr="Картинки по запросу гроз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92896"/>
            <a:ext cx="273630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50" name="AutoShape 10" descr="Картинки по запросу боязнь жу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1452" name="AutoShape 12" descr="Картинки по запросу боязнь жу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1456" name="Picture 16" descr="Картинки по запросу боязнь зме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535712"/>
            <a:ext cx="2808312" cy="190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58" name="Picture 18" descr="Картинки по запросу ребенок с фонариком в темноте фот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260648"/>
            <a:ext cx="280831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2" name="Picture 22" descr="Картинки по запросу большая злая собак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76672"/>
            <a:ext cx="2736304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6" name="Picture 26" descr="Картинки по запросу дитина боїться уколів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620344"/>
            <a:ext cx="2736304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8" name="Picture 2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66165" y="260648"/>
            <a:ext cx="2898323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51520" y="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Наші страхи</a:t>
            </a:r>
            <a:endParaRPr lang="uk-UA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18710">
            <a:off x="-159560" y="2226638"/>
            <a:ext cx="2555776" cy="1905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rot="19509924">
            <a:off x="-139970" y="1547792"/>
            <a:ext cx="2531279" cy="936104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uk-UA" b="1" dirty="0" smtClean="0"/>
              <a:t>	</a:t>
            </a:r>
            <a:r>
              <a:rPr lang="uk-UA" b="1" i="1" dirty="0" smtClean="0"/>
              <a:t>Відпускаємо</a:t>
            </a:r>
          </a:p>
          <a:p>
            <a:pPr algn="ctr">
              <a:lnSpc>
                <a:spcPct val="110000"/>
              </a:lnSpc>
              <a:buNone/>
            </a:pPr>
            <a:r>
              <a:rPr lang="uk-UA" b="1" i="1" dirty="0" smtClean="0"/>
              <a:t> страх</a:t>
            </a:r>
            <a:endParaRPr lang="uk-UA" dirty="0" smtClean="0"/>
          </a:p>
        </p:txBody>
      </p:sp>
      <p:sp>
        <p:nvSpPr>
          <p:cNvPr id="22538" name="AutoShape 10" descr="Картинки по запросу відкрита скриня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540" name="AutoShape 12" descr="Картинки по запросу відкрита скриня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542" name="AutoShape 14" descr="Картинки по запросу відкрита скриня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544" name="AutoShape 16" descr="Картинки по запросу відкрита скриня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2546" name="Picture 18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/>
          <a:srcRect t="3355" b="3767"/>
          <a:stretch/>
        </p:blipFill>
        <p:spPr bwMode="auto">
          <a:xfrm flipH="1">
            <a:off x="5083166" y="3573016"/>
            <a:ext cx="3593290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4" t="19602" r="63631" b="27747"/>
          <a:stretch/>
        </p:blipFill>
        <p:spPr bwMode="auto">
          <a:xfrm>
            <a:off x="2411760" y="908720"/>
            <a:ext cx="3096344" cy="2804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0" t="19223" r="64901" b="18277"/>
          <a:stretch/>
        </p:blipFill>
        <p:spPr bwMode="auto">
          <a:xfrm>
            <a:off x="5868144" y="908721"/>
            <a:ext cx="273632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4" t="20040" r="67782" b="13483"/>
          <a:stretch/>
        </p:blipFill>
        <p:spPr bwMode="auto">
          <a:xfrm>
            <a:off x="1802232" y="3898954"/>
            <a:ext cx="2409728" cy="277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251520" y="188640"/>
            <a:ext cx="864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«Якщо хочеш позбавитись страху, треба зробити, щоб він був не в тобі, а  назовні – ось на цьому аркуші. Для цього його треба замалювати яскравими  кольорами, сказати чарівні слова та покласти до чарівної скрині». </a:t>
            </a:r>
            <a:endParaRPr lang="uk-UA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esnja_strahov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251520" y="620688"/>
            <a:ext cx="1296144" cy="12961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8883676">
            <a:off x="2819549" y="458209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Я не боюся ні вовка, ні змії</a:t>
            </a:r>
          </a:p>
          <a:p>
            <a:pPr algn="ctr"/>
            <a:r>
              <a:rPr lang="uk-UA" b="1" i="1" dirty="0" smtClean="0"/>
              <a:t>Ні висоти, ні страшного Кощія</a:t>
            </a:r>
          </a:p>
          <a:p>
            <a:pPr algn="ctr"/>
            <a:r>
              <a:rPr lang="uk-UA" b="1" i="1" dirty="0" smtClean="0"/>
              <a:t>Страх свій у скриню я закриваю</a:t>
            </a:r>
          </a:p>
          <a:p>
            <a:pPr algn="ctr"/>
            <a:r>
              <a:rPr lang="uk-UA" b="1" i="1" dirty="0" smtClean="0"/>
              <a:t>І назавжди все лихе забуваю</a:t>
            </a:r>
            <a:endParaRPr lang="uk-UA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88024" y="314096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Радість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A48B90C9-4DEB-4794-A50C-DCD193EAB3AA_w1023_r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744" y="620688"/>
            <a:ext cx="416723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0" name="Picture 2" descr="Картинки по запросу медведь играет мяче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8476"/>
            <a:ext cx="4103222" cy="2982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2" name="Picture 4" descr="Картинки по запросу птица вилетела из клетки"/>
          <p:cNvPicPr>
            <a:picLocks noChangeAspect="1" noChangeArrowheads="1"/>
          </p:cNvPicPr>
          <p:nvPr/>
        </p:nvPicPr>
        <p:blipFill>
          <a:blip r:embed="rId4" cstate="print"/>
          <a:srcRect l="7087" t="2268" r="7864" b="13817"/>
          <a:stretch>
            <a:fillRect/>
          </a:stretch>
        </p:blipFill>
        <p:spPr bwMode="auto">
          <a:xfrm>
            <a:off x="4644008" y="3717032"/>
            <a:ext cx="403244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4" name="Picture 6" descr="Картинки по запросу слоненок играет в вод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412409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95536" y="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Чи можуть тварини відчувати емоції?</a:t>
            </a:r>
            <a:endParaRPr lang="uk-UA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81028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админ\Desktop\зліст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197145" cy="2807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Картинки по запросу злой медведь фото"/>
          <p:cNvPicPr>
            <a:picLocks noChangeAspect="1" noChangeArrowheads="1"/>
          </p:cNvPicPr>
          <p:nvPr/>
        </p:nvPicPr>
        <p:blipFill>
          <a:blip r:embed="rId4" cstate="print"/>
          <a:srcRect t="4938" b="6173"/>
          <a:stretch>
            <a:fillRect/>
          </a:stretch>
        </p:blipFill>
        <p:spPr bwMode="auto">
          <a:xfrm>
            <a:off x="323528" y="332656"/>
            <a:ext cx="410445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674534"/>
            <a:ext cx="4248472" cy="299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059832" y="314096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Злість</a:t>
            </a: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админ\Desktop\жадыбны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96044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59832" y="314096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Жадібність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6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24847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8" name="Picture 8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717032"/>
            <a:ext cx="439248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0" name="Picture 10" descr="Картинки по запросу жадные птицы"/>
          <p:cNvPicPr>
            <a:picLocks noChangeAspect="1" noChangeArrowheads="1"/>
          </p:cNvPicPr>
          <p:nvPr/>
        </p:nvPicPr>
        <p:blipFill>
          <a:blip r:embed="rId5" cstate="print"/>
          <a:srcRect t="12600" b="13901"/>
          <a:stretch>
            <a:fillRect/>
          </a:stretch>
        </p:blipFill>
        <p:spPr bwMode="auto">
          <a:xfrm>
            <a:off x="251520" y="3717032"/>
            <a:ext cx="410445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933056"/>
            <a:ext cx="3898193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4" name="Picture 6" descr="Картинки по запросу кошка смотрит на аквариу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88640"/>
            <a:ext cx="4680520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60032" y="2852936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Цікавість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429000"/>
            <a:ext cx="4608512" cy="312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 descr="Картинки по запросу кошка засунула голову в коробку"/>
          <p:cNvPicPr>
            <a:picLocks noChangeAspect="1" noChangeArrowheads="1"/>
          </p:cNvPicPr>
          <p:nvPr/>
        </p:nvPicPr>
        <p:blipFill>
          <a:blip r:embed="rId5" cstate="print"/>
          <a:srcRect r="50428"/>
          <a:stretch>
            <a:fillRect/>
          </a:stretch>
        </p:blipFill>
        <p:spPr bwMode="auto">
          <a:xfrm>
            <a:off x="251520" y="62582"/>
            <a:ext cx="3672408" cy="3726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админ\Desktop\пров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38437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2802" y="260648"/>
            <a:ext cx="434365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8" name="Picture 6" descr="Картинки по запросу кошка разбила тарелк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61048"/>
            <a:ext cx="3825353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60" name="Picture 8" descr="Картинки по запросу кошка чувствуєт вин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755930"/>
            <a:ext cx="4392488" cy="2913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860032" y="321297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Провина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:\Users\админ\Desktop\сумн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4122" y="3645024"/>
            <a:ext cx="4298357" cy="2993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2" name="Picture 6" descr="Картинки по запросу кошка смотрит на собаку в ок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188640"/>
            <a:ext cx="4464497" cy="2976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6" name="Picture 10" descr="Картинки по запросу медведьплаче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413169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8" name="Picture 12" descr="Картинки по запросу лев плачет фо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3960440" cy="295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915816" y="306896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Смуток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b="6599"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Емоції супроводжують нас усе життя.  Вам  вже знайомі радість відкриттів, захоплення від подарунка, любов до рідних і близьких людей, насолода від перегляду мультфільмів. Відомі також сум від розлуки з дорогими людьми, зневага до нечесних вчинків, навіть, на жаль, злість і страх. Тому емоції розділились на позитивні, які допомагають зберегти здоров’я це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: радість, упевненість, сором’язливість, веселість, захоплення, спокійність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та 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негативні, які викликають поганий настрій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 страх, злість, смуток, незадоволення, недовірливість)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спричиняють різні захворювання. Ці емоції небезпечні для здоров'я. 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	Тому дуже важливо, щоб кожен наш ранок починався з позитивних емоцій та гарного настрою. І в цьому нам допоможе посмішка.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  		 Посмішку можна дарувати. Я до вас посміхнулася - подарувала посмішку, і вам стало приємно. 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  Але щоб кожному стало ще приємніше, треба говорити компліменти, щоб у групі володарювали позитивні емоції, а ви набралися здоров’я. 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b="6599"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Правила роботи в групі</a:t>
            </a:r>
            <a:endParaRPr lang="uk-UA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5400" b="1" i="1" dirty="0" smtClean="0"/>
              <a:t>Правило піднятої руки;</a:t>
            </a:r>
          </a:p>
          <a:p>
            <a:r>
              <a:rPr lang="uk-UA" sz="5400" b="1" i="1" dirty="0" smtClean="0"/>
              <a:t>Не перебивати інших;</a:t>
            </a:r>
          </a:p>
          <a:p>
            <a:r>
              <a:rPr lang="uk-UA" sz="5400" b="1" i="1" dirty="0" smtClean="0"/>
              <a:t>Не шуміти;</a:t>
            </a:r>
          </a:p>
          <a:p>
            <a:r>
              <a:rPr lang="uk-UA" sz="5400" b="1" i="1" dirty="0" smtClean="0"/>
              <a:t>Бути активним</a:t>
            </a:r>
          </a:p>
          <a:p>
            <a:endParaRPr lang="uk-UA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олотий Ключик\Desktop\M95EsFiRRH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04455" cy="2927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053626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970" y="244157"/>
            <a:ext cx="4060502" cy="2968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00" y="3501008"/>
            <a:ext cx="4137372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12" r="17106"/>
          <a:stretch/>
        </p:blipFill>
        <p:spPr bwMode="auto">
          <a:xfrm>
            <a:off x="3491880" y="1950043"/>
            <a:ext cx="2016224" cy="2199037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0163737">
            <a:off x="249077" y="37722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Позитивні </a:t>
            </a:r>
            <a:endParaRPr lang="uk-UA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807184">
            <a:off x="7460346" y="576913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Негативні </a:t>
            </a:r>
            <a:endParaRPr lang="uk-UA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0112" y="648866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Гра </a:t>
            </a:r>
            <a:r>
              <a:rPr lang="uk-UA" dirty="0" err="1" smtClean="0"/>
              <a:t>“Комплімент”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3140968"/>
            <a:ext cx="341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Любов до рідних та близьких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Задоволення від перегляду мультфільмів</a:t>
            </a:r>
            <a:endParaRPr lang="uk-UA" sz="16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975574" y="3491135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Допомагають зберегти здоров’я </a:t>
            </a:r>
            <a:endParaRPr lang="uk-UA" sz="1400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5484512" y="3198512"/>
            <a:ext cx="6949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причиняють різні захворювання. Ці емоції небезпечні для здоров'я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385899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b="6599"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/>
              <a:t>Гра «Компліменти»</a:t>
            </a:r>
            <a:r>
              <a:rPr lang="uk-UA" dirty="0" smtClean="0"/>
              <a:t> </a:t>
            </a:r>
            <a:br>
              <a:rPr lang="uk-UA" dirty="0" smtClean="0"/>
            </a:br>
            <a:r>
              <a:rPr lang="uk-UA" dirty="0" smtClean="0"/>
              <a:t>   Зробити комплімент - це значить назвати людину приємним словом, похвалити за щось добре. (Роблю приклад компліменту: ти така весела, радісна, красива, з гарними косами ) .</a:t>
            </a:r>
          </a:p>
          <a:p>
            <a:r>
              <a:rPr lang="uk-UA" dirty="0" smtClean="0"/>
              <a:t>- Тобі приємно? Тоді скажи «Мені дуже приємно». </a:t>
            </a:r>
          </a:p>
          <a:p>
            <a:r>
              <a:rPr lang="uk-UA" dirty="0" smtClean="0"/>
              <a:t>Давайте продовжимо (діти роблять компліменти). Не забувайте, що компліменти робляться з посмішкою. (Учитель слідкує, щоб у грі брали участь усі діти.) </a:t>
            </a:r>
          </a:p>
          <a:p>
            <a:r>
              <a:rPr lang="uk-UA" dirty="0" smtClean="0"/>
              <a:t>- Отже, ви посміхнулися, сказали компліменти і у вас покращився настрій. Не забувайте робити компліменти мамі, татусеві, братикам, сестричкам і всім друзям. </a:t>
            </a:r>
          </a:p>
          <a:p>
            <a:r>
              <a:rPr lang="uk-UA" dirty="0" smtClean="0"/>
              <a:t>- А скажіть, що було легше: говорити компліменти чи слухати їх? Що ви відчували, коли чули комплімент?</a:t>
            </a:r>
            <a:br>
              <a:rPr lang="uk-UA" dirty="0" smtClean="0"/>
            </a:br>
            <a:endParaRPr lang="uk-UA" dirty="0" smtClean="0"/>
          </a:p>
          <a:p>
            <a:pPr>
              <a:buNone/>
            </a:pPr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512" y="548680"/>
            <a:ext cx="8784975" cy="59046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артинки по запросу червоний квадрат картинк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0648"/>
            <a:ext cx="252028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Похожее изображени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316835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Картинки по запросу зелений квадрат картинк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81128"/>
            <a:ext cx="3240360" cy="2074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372200" y="980728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Червоний - бадьорий, активний настрій . Хочеться стрибати, </a:t>
            </a: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бігати, грати в рухливі ігри;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6256" y="2780928"/>
            <a:ext cx="17812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Жовтий, помаранчевий - веселий настрій. </a:t>
            </a: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Хочеться радіти всьому;</a:t>
            </a:r>
          </a:p>
          <a:p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6948264" y="4941168"/>
            <a:ext cx="2016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Зелений, салатовий -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товариськаий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 настрій. Хочеться дружити з іншими дітьми, розмовляти    і грати з ними;</a:t>
            </a:r>
            <a:endParaRPr lang="uk-UA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Картинки по запросу оранжевый цве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460104"/>
            <a:ext cx="3096344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Картинки по запросу салатовий квадрат"/>
          <p:cNvPicPr>
            <a:picLocks noChangeAspect="1" noChangeArrowheads="1"/>
          </p:cNvPicPr>
          <p:nvPr/>
        </p:nvPicPr>
        <p:blipFill>
          <a:blip r:embed="rId7" cstate="print"/>
          <a:srcRect t="36669"/>
          <a:stretch>
            <a:fillRect/>
          </a:stretch>
        </p:blipFill>
        <p:spPr bwMode="auto">
          <a:xfrm>
            <a:off x="3707904" y="4581128"/>
            <a:ext cx="309634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51520" y="332656"/>
            <a:ext cx="31683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/>
              <a:t>Мандруємо далі і </a:t>
            </a:r>
            <a:r>
              <a:rPr lang="uk-UA" sz="1600" b="1" dirty="0" err="1" smtClean="0"/>
              <a:t>наступа</a:t>
            </a:r>
            <a:r>
              <a:rPr lang="uk-UA" sz="1600" b="1" dirty="0" smtClean="0"/>
              <a:t> сторінка – «Кольорова »,</a:t>
            </a:r>
            <a:r>
              <a:rPr lang="uk-UA" sz="1600" dirty="0" smtClean="0"/>
              <a:t>а допоможуть нам мандрувати  різнокольорові картки , які живуть в країні емоцій. </a:t>
            </a:r>
          </a:p>
          <a:p>
            <a:r>
              <a:rPr lang="uk-UA" sz="1600" dirty="0" smtClean="0"/>
              <a:t>Я відкрию вам такий секрет: Виявляється, кожне настрій має свій колір. </a:t>
            </a:r>
            <a:endParaRPr lang="uk-UA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660232" y="548680"/>
            <a:ext cx="2483768" cy="15841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000" i="1" dirty="0" smtClean="0"/>
              <a:t>	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Синій,блакитний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 - спокійний настрій - хочеться спокійно погратися,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послухати цікаву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книгу, подивитися у вікно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None/>
            </a:pPr>
            <a:endParaRPr lang="uk-UA" dirty="0"/>
          </a:p>
          <a:p>
            <a:pPr algn="ctr"/>
            <a:endParaRPr lang="uk-UA" dirty="0"/>
          </a:p>
        </p:txBody>
      </p:sp>
      <p:pic>
        <p:nvPicPr>
          <p:cNvPr id="5" name="Рисунок 4" descr="Похожее изображени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3240360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987824" y="220486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1" name="Рисунок 10" descr="Похожее изображени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420888"/>
            <a:ext cx="324036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6911752" y="2708920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Коричневий - сердите настрій. Я злюся, я ображений;</a:t>
            </a:r>
          </a:p>
        </p:txBody>
      </p:sp>
      <p:pic>
        <p:nvPicPr>
          <p:cNvPr id="13" name="Рисунок 12" descr="Похожее изображение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2420888"/>
            <a:ext cx="309634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6948264" y="3645024"/>
            <a:ext cx="1944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Чорний - сумний настрій . Мені сумно, я засмучений.</a:t>
            </a:r>
            <a:endParaRPr lang="uk-UA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Картинки по запросу блакитний квадра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188640"/>
            <a:ext cx="302433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7055768" y="4581128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Сірий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- нудний настрій. Не знаю чим зайнятися;</a:t>
            </a:r>
          </a:p>
          <a:p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7055768" y="5445224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Фіолетовий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- мені важко зрозуміти свій настрій, і не дуже хороше, і не надто       погане.</a:t>
            </a:r>
          </a:p>
        </p:txBody>
      </p:sp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752527"/>
            <a:ext cx="3096344" cy="1916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Картинки по запросу серий квадра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4797152"/>
            <a:ext cx="3240360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936103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uk-UA" sz="4400" b="1" i="1" dirty="0" smtClean="0">
                <a:latin typeface="Times New Roman" pitchFamily="18" charset="0"/>
                <a:cs typeface="Times New Roman" pitchFamily="18" charset="0"/>
              </a:rPr>
              <a:t>	Гарний настрій переливається різними кольорами. </a:t>
            </a:r>
            <a:br>
              <a:rPr lang="uk-UA" sz="4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400" b="1" i="1" dirty="0" smtClean="0">
                <a:latin typeface="Times New Roman" pitchFamily="18" charset="0"/>
                <a:cs typeface="Times New Roman" pitchFamily="18" charset="0"/>
              </a:rPr>
              <a:t>- На що може бути схожим гарний настрій? 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endParaRPr lang="uk-UA" sz="2400" dirty="0"/>
          </a:p>
        </p:txBody>
      </p:sp>
      <p:pic>
        <p:nvPicPr>
          <p:cNvPr id="62474" name="Picture 10" descr="Картинки по запросу кві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2880320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76" name="Picture 12" descr="Картинки по запросу кольорові куль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268760"/>
            <a:ext cx="2664296" cy="2292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78" name="Picture 1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077072"/>
            <a:ext cx="2592288" cy="2468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80" name="Picture 16" descr="Картинки по запросу салют на білому фоні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268760"/>
            <a:ext cx="266429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82" name="Picture 18" descr="Картинки по запросу весел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4005064"/>
            <a:ext cx="4356085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78" y="476672"/>
            <a:ext cx="8757102" cy="46805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23728" y="0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Настрій мого дня</a:t>
            </a:r>
            <a:endParaRPr lang="uk-UA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Картинки по запросу червоний квадрат картинк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6" y="5301208"/>
            <a:ext cx="539552" cy="50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6093296"/>
            <a:ext cx="504056" cy="50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Картинки по запросу оранжевый цве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79512" y="6093296"/>
            <a:ext cx="504056" cy="50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Картинки по запросу салатовий квадрат"/>
          <p:cNvPicPr>
            <a:picLocks noChangeAspect="1" noChangeArrowheads="1"/>
          </p:cNvPicPr>
          <p:nvPr/>
        </p:nvPicPr>
        <p:blipFill>
          <a:blip r:embed="rId7" cstate="print"/>
          <a:srcRect t="36669"/>
          <a:stretch>
            <a:fillRect/>
          </a:stretch>
        </p:blipFill>
        <p:spPr bwMode="auto">
          <a:xfrm>
            <a:off x="2831807" y="5301208"/>
            <a:ext cx="516057" cy="50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Картинки по запросу блакитний квадра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6093296"/>
            <a:ext cx="504056" cy="50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Похожее изображение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5976" y="6093296"/>
            <a:ext cx="576064" cy="50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827584" y="530120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червоний  - бадьорий, активний настрій . </a:t>
            </a:r>
            <a:endParaRPr lang="uk-UA" sz="12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27584" y="5589240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475656" y="6309320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35696" y="609329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жовтий, помаранчевий - веселий настрій.</a:t>
            </a:r>
            <a:endParaRPr lang="uk-UA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3851920" y="530120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салатовий - товариський настрій.</a:t>
            </a:r>
            <a:endParaRPr lang="uk-UA" sz="12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491880" y="5589240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076056" y="6309320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36096" y="60932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блакитний,синій - спокійний настрій </a:t>
            </a:r>
            <a:endParaRPr lang="uk-UA" sz="1200" dirty="0"/>
          </a:p>
        </p:txBody>
      </p:sp>
      <p:pic>
        <p:nvPicPr>
          <p:cNvPr id="27" name="Picture 2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6136" y="5301208"/>
            <a:ext cx="504056" cy="476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6444208" y="5517232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32240" y="5229200"/>
            <a:ext cx="241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Фіолетовий</a:t>
            </a:r>
            <a:r>
              <a:rPr lang="uk-UA" sz="12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мені важко зрозуміти свій настрій, і не дуже хороше, і не надто       погане.</a:t>
            </a:r>
          </a:p>
        </p:txBody>
      </p:sp>
      <p:pic>
        <p:nvPicPr>
          <p:cNvPr id="21" name="Nataliya_Maj_Veselka_Podivis_na_nebo_Dityach_psn_(mp3co.co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7380312" y="476672"/>
            <a:ext cx="1088504" cy="10885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Чи змінюється наш настрій протягом дня? (Ліпимо веселку з пластиліну)</a:t>
            </a:r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320480" cy="562074"/>
          </a:xfrm>
        </p:spPr>
        <p:txBody>
          <a:bodyPr>
            <a:normAutofit/>
          </a:bodyPr>
          <a:lstStyle/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Що ми відчуваємо коли…..? </a:t>
            </a:r>
            <a:endParaRPr lang="uk-UA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эмоции в картинках"/>
          <p:cNvPicPr>
            <a:picLocks noChangeAspect="1" noChangeArrowheads="1"/>
          </p:cNvPicPr>
          <p:nvPr/>
        </p:nvPicPr>
        <p:blipFill>
          <a:blip r:embed="rId2" cstate="print"/>
          <a:srcRect l="32500" t="33333" r="32500" b="33334"/>
          <a:stretch>
            <a:fillRect/>
          </a:stretch>
        </p:blipFill>
        <p:spPr bwMode="auto">
          <a:xfrm>
            <a:off x="222440" y="1124744"/>
            <a:ext cx="1757272" cy="173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эмоции в картинках"/>
          <p:cNvPicPr>
            <a:picLocks noChangeAspect="1" noChangeArrowheads="1"/>
          </p:cNvPicPr>
          <p:nvPr/>
        </p:nvPicPr>
        <p:blipFill>
          <a:blip r:embed="rId2" cstate="print"/>
          <a:srcRect r="66250" b="66667"/>
          <a:stretch>
            <a:fillRect/>
          </a:stretch>
        </p:blipFill>
        <p:spPr bwMode="auto">
          <a:xfrm>
            <a:off x="6948264" y="1124744"/>
            <a:ext cx="180020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эмоции в картинках"/>
          <p:cNvPicPr>
            <a:picLocks noChangeAspect="1" noChangeArrowheads="1"/>
          </p:cNvPicPr>
          <p:nvPr/>
        </p:nvPicPr>
        <p:blipFill>
          <a:blip r:embed="rId2" cstate="print"/>
          <a:srcRect l="66250" t="33333" b="32051"/>
          <a:stretch>
            <a:fillRect/>
          </a:stretch>
        </p:blipFill>
        <p:spPr bwMode="auto">
          <a:xfrm>
            <a:off x="4644007" y="1124744"/>
            <a:ext cx="1728193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эмоции в картинках"/>
          <p:cNvPicPr>
            <a:picLocks noChangeAspect="1" noChangeArrowheads="1"/>
          </p:cNvPicPr>
          <p:nvPr/>
        </p:nvPicPr>
        <p:blipFill>
          <a:blip r:embed="rId2" cstate="print"/>
          <a:srcRect l="33750" r="32500" b="65385"/>
          <a:stretch>
            <a:fillRect/>
          </a:stretch>
        </p:blipFill>
        <p:spPr bwMode="auto">
          <a:xfrm>
            <a:off x="2418305" y="1124744"/>
            <a:ext cx="1745650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79512" y="62068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Радість</a:t>
            </a:r>
            <a:r>
              <a:rPr lang="uk-UA" b="1" i="1" dirty="0" smtClean="0"/>
              <a:t> </a:t>
            </a:r>
            <a:endParaRPr lang="uk-UA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555776" y="62068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Злість </a:t>
            </a:r>
            <a:endParaRPr lang="uk-UA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716016" y="59107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Провина</a:t>
            </a:r>
            <a:endParaRPr lang="uk-UA" sz="2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51712" y="69269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Образа </a:t>
            </a:r>
            <a:endParaRPr lang="uk-UA" sz="2400" b="1" i="1" dirty="0"/>
          </a:p>
        </p:txBody>
      </p:sp>
      <p:pic>
        <p:nvPicPr>
          <p:cNvPr id="4104" name="Picture 8" descr="Картинки по запросу дети смеются над ребенк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4684" y="3284984"/>
            <a:ext cx="2103620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8" name="Picture 12" descr="Картинки по запросу мама обнимает дочку"/>
          <p:cNvPicPr>
            <a:picLocks noChangeAspect="1" noChangeArrowheads="1"/>
          </p:cNvPicPr>
          <p:nvPr/>
        </p:nvPicPr>
        <p:blipFill>
          <a:blip r:embed="rId4" cstate="print"/>
          <a:srcRect l="29419" r="9959"/>
          <a:stretch>
            <a:fillRect/>
          </a:stretch>
        </p:blipFill>
        <p:spPr bwMode="auto">
          <a:xfrm>
            <a:off x="7415808" y="3068960"/>
            <a:ext cx="1476672" cy="1622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2" name="Picture 16" descr="Картинки по запросу мама запрещает фото"/>
          <p:cNvPicPr>
            <a:picLocks noChangeAspect="1" noChangeArrowheads="1"/>
          </p:cNvPicPr>
          <p:nvPr/>
        </p:nvPicPr>
        <p:blipFill>
          <a:blip r:embed="rId5" cstate="print"/>
          <a:srcRect l="6317"/>
          <a:stretch>
            <a:fillRect/>
          </a:stretch>
        </p:blipFill>
        <p:spPr bwMode="auto">
          <a:xfrm>
            <a:off x="179512" y="5085184"/>
            <a:ext cx="2135633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4" name="Picture 18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 r="9164"/>
          <a:stretch>
            <a:fillRect/>
          </a:stretch>
        </p:blipFill>
        <p:spPr bwMode="auto">
          <a:xfrm>
            <a:off x="2483768" y="5085184"/>
            <a:ext cx="2376264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6" name="Picture 20" descr="Картинки по запросу ребенку менше внимание чем младшим фот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5085184"/>
            <a:ext cx="2229914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8" name="Picture 22" descr="Картинки по запросу ребенку дарят подарок фот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3284984"/>
            <a:ext cx="2262030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20" name="Picture 24" descr="Похожее изображение"/>
          <p:cNvPicPr>
            <a:picLocks noChangeAspect="1" noChangeArrowheads="1"/>
          </p:cNvPicPr>
          <p:nvPr/>
        </p:nvPicPr>
        <p:blipFill>
          <a:blip r:embed="rId9" cstate="print"/>
          <a:srcRect l="13793" r="6897"/>
          <a:stretch>
            <a:fillRect/>
          </a:stretch>
        </p:blipFill>
        <p:spPr bwMode="auto">
          <a:xfrm>
            <a:off x="7354934" y="4869160"/>
            <a:ext cx="1609553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22" name="Picture 26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 l="12981"/>
          <a:stretch>
            <a:fillRect/>
          </a:stretch>
        </p:blipFill>
        <p:spPr bwMode="auto">
          <a:xfrm>
            <a:off x="2555776" y="3284984"/>
            <a:ext cx="2413596" cy="1516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139952" y="18864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отримуємо подарунок? (І т.д. за картинками)</a:t>
            </a:r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Похожее изображени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756084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Релаксація </a:t>
            </a:r>
            <a:r>
              <a:rPr lang="uk-UA" sz="3200" b="1" i="1" dirty="0" err="1" smtClean="0">
                <a:latin typeface="Times New Roman" pitchFamily="18" charset="0"/>
                <a:cs typeface="Times New Roman" pitchFamily="18" charset="0"/>
              </a:rPr>
              <a:t>“Хмаринка”</a:t>
            </a:r>
            <a:endParaRPr lang="uk-UA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1340768"/>
            <a:ext cx="7715200" cy="468052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Уявіть собі теплий літній вечір. Ви лежите на траві і дивитеся на пропливаючі в небі хмари - такі білі, великі, пухнасті хмари в блакитному небі. Навколо все тихо і спокійно, вам тепло і затишно. З кожним подихом і видихом ви починаєте повільно і плавно підніматися в повітря, все вище і вище, до самих хмар. Ваші ручки легкі, </a:t>
            </a:r>
            <a:r>
              <a:rPr lang="uk-UA" dirty="0" err="1" smtClean="0"/>
              <a:t>легкі</a:t>
            </a:r>
            <a:r>
              <a:rPr lang="uk-UA" dirty="0" smtClean="0"/>
              <a:t>, ваші ніжки легкі, все ваше тіло стає легким, як хмаринка. От ви підпливаєте до найбільшої і пухнастої, до найкрасивішої хмарки на небі. Ближче й ближче. І от ви вже лежите на цій хмарі, відчуваєте, як вона ніжно гладить вас, це пухнаста і ніжна хмарка (пауза - </a:t>
            </a:r>
            <a:r>
              <a:rPr lang="uk-UA" dirty="0" err="1" smtClean="0"/>
              <a:t>погладжування</a:t>
            </a:r>
            <a:r>
              <a:rPr lang="uk-UA" dirty="0" smtClean="0"/>
              <a:t> дітей). Гладить вітерець, погладжує вітерець. Вам добре і приємно. Ви розслаблені і спокійні. Але ось хмарка опустила вас на галявинку. Посміхніться своїй хмаринці. Потягніться і на рахунок «три» відкрийте очі. Ви добре відпочили на хмаринці.</a:t>
            </a:r>
            <a:endParaRPr lang="uk-UA" dirty="0"/>
          </a:p>
        </p:txBody>
      </p:sp>
      <p:pic>
        <p:nvPicPr>
          <p:cNvPr id="4" name="zvuki-prirody--spokoynaya-fonovaya-muzyka-dlya-chteni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59632" y="116632"/>
            <a:ext cx="971872" cy="971872"/>
          </a:xfrm>
          <a:prstGeom prst="rect">
            <a:avLst/>
          </a:prstGeom>
        </p:spPr>
      </p:pic>
      <p:sp>
        <p:nvSpPr>
          <p:cNvPr id="512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12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126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128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130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132" name="AutoShape 1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134" name="AutoShape 1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75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024" y="4005064"/>
            <a:ext cx="410445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483768" y="26064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Рефлексія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0" name="Рисунок 9" descr="Похожее изображение"/>
          <p:cNvPicPr/>
          <p:nvPr/>
        </p:nvPicPr>
        <p:blipFill>
          <a:blip r:embed="rId4" cstate="print"/>
          <a:srcRect l="1635" r="67841" b="69434"/>
          <a:stretch>
            <a:fillRect/>
          </a:stretch>
        </p:blipFill>
        <p:spPr bwMode="auto">
          <a:xfrm>
            <a:off x="251520" y="404664"/>
            <a:ext cx="230425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Похожее изображение"/>
          <p:cNvPicPr/>
          <p:nvPr/>
        </p:nvPicPr>
        <p:blipFill>
          <a:blip r:embed="rId4" cstate="print"/>
          <a:srcRect l="36631" t="67781" r="36327" b="11398"/>
          <a:stretch>
            <a:fillRect/>
          </a:stretch>
        </p:blipFill>
        <p:spPr bwMode="auto">
          <a:xfrm>
            <a:off x="251520" y="2996952"/>
            <a:ext cx="1944216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Похожее изображение"/>
          <p:cNvPicPr/>
          <p:nvPr/>
        </p:nvPicPr>
        <p:blipFill>
          <a:blip r:embed="rId4" cstate="print"/>
          <a:srcRect l="69491" t="67781" r="3393" b="11398"/>
          <a:stretch>
            <a:fillRect/>
          </a:stretch>
        </p:blipFill>
        <p:spPr bwMode="auto">
          <a:xfrm>
            <a:off x="2411760" y="2996952"/>
            <a:ext cx="2016224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/>
          <p:nvPr/>
        </p:nvPicPr>
        <p:blipFill>
          <a:blip r:embed="rId5" cstate="print"/>
          <a:srcRect l="29230" t="22543" r="43317" b="27708"/>
          <a:stretch>
            <a:fillRect/>
          </a:stretch>
        </p:blipFill>
        <p:spPr bwMode="auto">
          <a:xfrm>
            <a:off x="5292080" y="404664"/>
            <a:ext cx="3024336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osmishka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059832" y="1052736"/>
            <a:ext cx="1448544" cy="14485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7544" y="508518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Що нового ви дізнались на занятті?</a:t>
            </a:r>
          </a:p>
          <a:p>
            <a:r>
              <a:rPr lang="uk-UA" dirty="0" smtClean="0"/>
              <a:t>Які емоції ви відчуваєте зараз?</a:t>
            </a:r>
          </a:p>
          <a:p>
            <a:r>
              <a:rPr lang="uk-UA" dirty="0" smtClean="0"/>
              <a:t>(Малюємо радісні обличчя)</a:t>
            </a:r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Картинки по запросу ребенок поднимает руку фото"/>
          <p:cNvPicPr>
            <a:picLocks noChangeAspect="1" noChangeArrowheads="1"/>
          </p:cNvPicPr>
          <p:nvPr/>
        </p:nvPicPr>
        <p:blipFill>
          <a:blip r:embed="rId2" cstate="print"/>
          <a:srcRect l="4762" r="26984"/>
          <a:stretch>
            <a:fillRect/>
          </a:stretch>
        </p:blipFill>
        <p:spPr bwMode="auto">
          <a:xfrm>
            <a:off x="323528" y="260648"/>
            <a:ext cx="381642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0" name="Picture 4" descr="Картинки по запросу ребенок не перебивает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3645024"/>
            <a:ext cx="388843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2" name="Picture 6" descr="Картинки по запросу ребенок не перебивает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0647"/>
            <a:ext cx="4392488" cy="3180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4" name="Picture 8" descr="Картинки по запросу дети бегают за мяче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645024"/>
            <a:ext cx="439248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Картинки по запросу очі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396044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2" name="Picture 4" descr="Картинки по запросу ребенок смотрит мультфиль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39248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6" name="Picture 8" descr="Картинки по запросу ребено увидел чтото страшно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73016"/>
            <a:ext cx="4392488" cy="3020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9552" y="1484784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Два брати через гору живуть і ніколи один до одного в гості не ходять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(Очі)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60648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Сьогодні на занятті нам допоможуть органи чуття. А які саме, ви дізнаєтесь відгадавши загадки</a:t>
            </a:r>
            <a:endParaRPr lang="uk-UA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55583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Картинки по запросу ребенок слушает музык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88640"/>
            <a:ext cx="4536504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62" name="Picture 10" descr="Картинки по запросу что то сказали и ребенок плаче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645024"/>
            <a:ext cx="453079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Самі мовчать, а нам допомагають почути тих,</a:t>
            </a:r>
            <a:br>
              <a:rPr lang="uk-UA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хто розмовляє та співає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(Вуха)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Картинки по запросу ребенок показівает язык"/>
          <p:cNvPicPr>
            <a:picLocks noChangeAspect="1" noChangeArrowheads="1"/>
          </p:cNvPicPr>
          <p:nvPr/>
        </p:nvPicPr>
        <p:blipFill>
          <a:blip r:embed="rId2" cstate="print"/>
          <a:srcRect l="27011" r="4751"/>
          <a:stretch>
            <a:fillRect/>
          </a:stretch>
        </p:blipFill>
        <p:spPr bwMode="auto">
          <a:xfrm>
            <a:off x="323528" y="1916832"/>
            <a:ext cx="388843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40" name="Picture 8" descr="Картинки по запросу ребенок не хочет есть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7" y="3429000"/>
            <a:ext cx="439248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44" name="Picture 12" descr="Картинки по запросу ребенок  ест вкусняшкии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60648"/>
            <a:ext cx="4392488" cy="2980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11560" y="548680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Завжди в роті, а не проковтнеш (Язик)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Картинки по запросу ребенок показывает на нос"/>
          <p:cNvPicPr>
            <a:picLocks noChangeAspect="1" noChangeArrowheads="1"/>
          </p:cNvPicPr>
          <p:nvPr/>
        </p:nvPicPr>
        <p:blipFill>
          <a:blip r:embed="rId2" cstate="print"/>
          <a:srcRect r="16393"/>
          <a:stretch>
            <a:fillRect/>
          </a:stretch>
        </p:blipFill>
        <p:spPr bwMode="auto">
          <a:xfrm>
            <a:off x="179512" y="2538188"/>
            <a:ext cx="3888432" cy="3073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8" name="Picture 4" descr="Картинки по запросу ребенок ребенок нюхает цве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466" y="404664"/>
            <a:ext cx="4548014" cy="3047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0" name="Picture 6" descr="Картинки по запросу ребенку что то воняет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717032"/>
            <a:ext cx="453650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7544" y="404664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горбочок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невеличкий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посередині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обличчя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Ніс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Картинки по запросу ребенок гладит кота"/>
          <p:cNvPicPr>
            <a:picLocks noChangeAspect="1" noChangeArrowheads="1"/>
          </p:cNvPicPr>
          <p:nvPr/>
        </p:nvPicPr>
        <p:blipFill>
          <a:blip r:embed="rId2" cstate="print"/>
          <a:srcRect l="6250" r="4687"/>
          <a:stretch>
            <a:fillRect/>
          </a:stretch>
        </p:blipFill>
        <p:spPr bwMode="auto">
          <a:xfrm>
            <a:off x="4788024" y="2780928"/>
            <a:ext cx="4032448" cy="3037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2" name="Picture 6" descr="Картинки по запросу ребенок укололся кактусом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16632"/>
            <a:ext cx="516706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39552" y="879974"/>
            <a:ext cx="2232248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 в людини і у звіра,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ахищає тіло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(Шкіра)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5" name="Picture 5" descr="Картинки по запросу на руке оттягивает кожу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0928"/>
            <a:ext cx="410445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3528" y="573325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За допомогою цих органів ми можемо відчувати різні емоції: задоволення, радості, насолоди, смутку, образи, печалі, сліз. Якщо відчуття приємні – людина почувається якою… ? Якщо неприємні? 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429</Words>
  <Application>Microsoft Office PowerPoint</Application>
  <PresentationFormat>Экран (4:3)</PresentationFormat>
  <Paragraphs>107</Paragraphs>
  <Slides>39</Slides>
  <Notes>3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Правила роботи в групі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Що ми відчуваємо коли…..? </vt:lpstr>
      <vt:lpstr>Релаксація “Хмаринка”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182</cp:revision>
  <dcterms:created xsi:type="dcterms:W3CDTF">2018-01-16T17:51:45Z</dcterms:created>
  <dcterms:modified xsi:type="dcterms:W3CDTF">2018-02-05T18:22:23Z</dcterms:modified>
</cp:coreProperties>
</file>