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9" r:id="rId14"/>
    <p:sldId id="272" r:id="rId15"/>
    <p:sldId id="277" r:id="rId16"/>
    <p:sldId id="281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7851648" cy="144780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rgbClr val="002060"/>
                </a:solidFill>
                <a:latin typeface="Monotype Corsiva" pitchFamily="66" charset="0"/>
              </a:rPr>
              <a:t>Впровадження педагогічних ідей В.О. Сухомлинського в навчально-виховний процес початкової школи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00" y="3124200"/>
            <a:ext cx="5187696" cy="3429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uk-UA" sz="2800" b="1" i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l">
              <a:lnSpc>
                <a:spcPct val="80000"/>
              </a:lnSpc>
            </a:pPr>
            <a:endParaRPr lang="uk-UA" sz="2800" b="1" i="1" dirty="0" smtClean="0"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C:\Users\Natasha\AppData\Local\Microsoft\Windows\Temporary Internet Files\Content.Word\IMG-2075074af3d99c761f03f1e5068060b1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548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uk-UA" sz="4500" b="1" dirty="0" smtClean="0">
                <a:solidFill>
                  <a:srgbClr val="FFFF00"/>
                </a:solidFill>
                <a:latin typeface="Monotype Corsiva" pitchFamily="66" charset="0"/>
              </a:rPr>
              <a:t>Отримання позитивних почуттів</a:t>
            </a:r>
            <a:endParaRPr lang="ru-RU" sz="45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181600" y="4267200"/>
            <a:ext cx="3657600" cy="2590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/>
              <a:t>Серед природи, багатої на живі образи, легше думається, краще </a:t>
            </a:r>
            <a:r>
              <a:rPr lang="uk-UA" i="1" dirty="0" err="1" smtClean="0"/>
              <a:t>фантазується</a:t>
            </a:r>
            <a:r>
              <a:rPr lang="uk-UA" i="1" dirty="0" smtClean="0"/>
              <a:t>, швидше добираються слова з найтоншими відтінками.</a:t>
            </a:r>
          </a:p>
          <a:p>
            <a:pPr algn="ctr"/>
            <a:r>
              <a:rPr lang="uk-UA" i="1" dirty="0" smtClean="0"/>
              <a:t>                В.О.Сухомлинський</a:t>
            </a:r>
            <a:endParaRPr lang="ru-RU" i="1" dirty="0"/>
          </a:p>
        </p:txBody>
      </p:sp>
      <p:pic>
        <p:nvPicPr>
          <p:cNvPr id="7" name="Содержимое 6" descr="C:\Users\Natasha\Desktop\фото діти\фото діти\sW676J8gH1U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1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Natasha\AppData\Local\Microsoft\Windows\Temporary Internet Files\Content.Word\IMG_20180119_0804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267200"/>
            <a:ext cx="3133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Вчимось заповідувати\IMG_20150921_1119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371600"/>
            <a:ext cx="327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0091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Навчання через подолання труднощів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 rot="20570373">
            <a:off x="157839" y="1261986"/>
            <a:ext cx="1219200" cy="2195641"/>
          </a:xfrm>
          <a:prstGeom prst="curvedRigh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 rot="946127">
            <a:off x="7620000" y="1447800"/>
            <a:ext cx="1295400" cy="2209800"/>
          </a:xfrm>
          <a:prstGeom prst="curvedLef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 rot="3295555">
            <a:off x="-371890" y="5205490"/>
            <a:ext cx="2514600" cy="1143000"/>
          </a:xfrm>
          <a:prstGeom prst="curvedUp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10800000">
            <a:off x="5867400" y="5257800"/>
            <a:ext cx="2895600" cy="1066800"/>
          </a:xfrm>
          <a:prstGeom prst="curvedDownArrow">
            <a:avLst>
              <a:gd name="adj1" fmla="val 22779"/>
              <a:gd name="adj2" fmla="val 50000"/>
              <a:gd name="adj3" fmla="val 2500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5410200" y="3657600"/>
            <a:ext cx="3733800" cy="2667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Дитинство не повинно бути постійним  святом, якщо немає трудової напруги, посильної для дітей, для дитини залишається неприступним і щастя труда.</a:t>
            </a:r>
          </a:p>
          <a:p>
            <a:pPr algn="ctr"/>
            <a:r>
              <a:rPr lang="uk-UA" dirty="0" smtClean="0"/>
              <a:t> В.О.Сухомлинський</a:t>
            </a:r>
            <a:endParaRPr lang="ru-RU" dirty="0"/>
          </a:p>
        </p:txBody>
      </p:sp>
      <p:pic>
        <p:nvPicPr>
          <p:cNvPr id="15" name="Содержимое 14" descr="D:\тиждень початкової школи 2017р\IMG_23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28800"/>
            <a:ext cx="245639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Natasha\AppData\Local\Microsoft\Windows\Temporary Internet Files\Content.Word\IMG_20180209_1236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2438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uk-UA" b="1" i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uk-UA" b="1" i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uk-UA" b="1" i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uk-UA" b="1" i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uk-UA" b="1" i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uk-UA" b="1" i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uk-UA" b="1" i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uk-UA" b="1" i="1" dirty="0" smtClean="0">
                <a:solidFill>
                  <a:srgbClr val="FFFF00"/>
                </a:solidFill>
                <a:latin typeface="Monotype Corsiva" pitchFamily="66" charset="0"/>
              </a:rPr>
              <a:t>Пошуково-дослідницька діяльність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</a:t>
            </a:r>
          </a:p>
          <a:p>
            <a:pPr>
              <a:buNone/>
            </a:pPr>
            <a:r>
              <a:rPr lang="uk-UA" dirty="0" smtClean="0"/>
              <a:t>                                                             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                             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                                                  </a:t>
            </a:r>
          </a:p>
        </p:txBody>
      </p:sp>
      <p:pic>
        <p:nvPicPr>
          <p:cNvPr id="8" name="Рисунок 7" descr="C:\Users\Natasha\Desktop\мої документи\Вчимось заповідувати\IMG_20150921_1117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25241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Горизонтальный свиток 8"/>
          <p:cNvSpPr/>
          <p:nvPr/>
        </p:nvSpPr>
        <p:spPr>
          <a:xfrm>
            <a:off x="6019800" y="3962400"/>
            <a:ext cx="2971800" cy="2895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/>
              <a:t>Учнів радує, надихає, що вони певною мірою  прилучаються до наукових методів  розумової праці.</a:t>
            </a:r>
          </a:p>
          <a:p>
            <a:pPr algn="ctr"/>
            <a:endParaRPr lang="uk-UA" i="1" dirty="0" smtClean="0"/>
          </a:p>
          <a:p>
            <a:pPr algn="ctr"/>
            <a:r>
              <a:rPr lang="uk-UA" i="1" dirty="0" smtClean="0"/>
              <a:t> В.О.Сухомлинський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Monotype Corsiva" pitchFamily="66" charset="0"/>
              </a:rPr>
              <a:t>Самостійна розумова праця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019800" y="4267200"/>
            <a:ext cx="2819400" cy="2590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/>
              <a:t>Самостійне добування знань  породжує зрілість думки.</a:t>
            </a:r>
          </a:p>
          <a:p>
            <a:pPr algn="ctr"/>
            <a:endParaRPr lang="uk-UA" i="1" dirty="0" smtClean="0"/>
          </a:p>
          <a:p>
            <a:pPr algn="ctr"/>
            <a:r>
              <a:rPr lang="uk-UA" i="1" dirty="0" smtClean="0"/>
              <a:t>В.О.Сухомлинський</a:t>
            </a:r>
            <a:endParaRPr lang="ru-RU" i="1" dirty="0"/>
          </a:p>
        </p:txBody>
      </p:sp>
      <p:pic>
        <p:nvPicPr>
          <p:cNvPr id="9" name="Содержимое 8" descr="C:\Users\Natasha\AppData\Local\Microsoft\Windows\Temporary Internet Files\Content.Word\IMG_20180207_1241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58209">
            <a:off x="304800" y="1600200"/>
            <a:ext cx="2834922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Natasha\AppData\Local\Microsoft\Windows\Temporary Internet Files\Content.Word\IMG_20180208_0923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447800"/>
            <a:ext cx="2295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rgbClr val="FFFF00"/>
                </a:solidFill>
                <a:latin typeface="Monotype Corsiva" pitchFamily="66" charset="0"/>
              </a:rPr>
              <a:t>Оцінка знань – інструмент виховання</a:t>
            </a:r>
            <a:endParaRPr lang="ru-RU" sz="4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257800" y="3733800"/>
            <a:ext cx="3657600" cy="3124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/>
              <a:t>Оцінка повинна винагороджувати працелюбство, а не карати за лінощі та </a:t>
            </a:r>
            <a:r>
              <a:rPr lang="uk-UA" i="1" dirty="0" err="1" smtClean="0"/>
              <a:t>нерадивість</a:t>
            </a:r>
            <a:r>
              <a:rPr lang="uk-UA" i="1" dirty="0" smtClean="0"/>
              <a:t>. Дитина мусить усвідомлювати оцінку  як результат розумових зусиль. </a:t>
            </a:r>
          </a:p>
          <a:p>
            <a:pPr algn="ctr"/>
            <a:r>
              <a:rPr lang="uk-UA" i="1" dirty="0" smtClean="0"/>
              <a:t>       В.О.Сухомлинський</a:t>
            </a:r>
            <a:endParaRPr lang="ru-RU" i="1" dirty="0"/>
          </a:p>
        </p:txBody>
      </p:sp>
      <p:pic>
        <p:nvPicPr>
          <p:cNvPr id="5" name="Содержимое 4" descr="C:\Users\Natasha\AppData\Local\Microsoft\Windows\Temporary Internet Files\Content.Word\IMG_20180207_1240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27432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Natasha\Desktop\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i="1" dirty="0" smtClean="0">
                <a:solidFill>
                  <a:srgbClr val="FFC000"/>
                </a:solidFill>
                <a:latin typeface="Monotype Corsiva" pitchFamily="66" charset="0"/>
              </a:rPr>
              <a:t>Ігрова діяльність в навчально-виховному процесі</a:t>
            </a:r>
            <a:endParaRPr lang="ru-RU" sz="4800" i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Natasha\Desktop\фото діти\фото діти\IMG_20180208_0957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Горизонтальный свиток 3"/>
          <p:cNvSpPr/>
          <p:nvPr/>
        </p:nvSpPr>
        <p:spPr>
          <a:xfrm>
            <a:off x="4953000" y="3581400"/>
            <a:ext cx="4038600" cy="3276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Гра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величезне</a:t>
            </a:r>
            <a:r>
              <a:rPr lang="ru-RU" dirty="0" smtClean="0"/>
              <a:t> </a:t>
            </a:r>
            <a:r>
              <a:rPr lang="ru-RU" dirty="0" err="1" smtClean="0"/>
              <a:t>світле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, </a:t>
            </a:r>
            <a:r>
              <a:rPr lang="ru-RU" dirty="0" err="1" smtClean="0"/>
              <a:t>крізь</a:t>
            </a:r>
            <a:r>
              <a:rPr lang="ru-RU" dirty="0" smtClean="0"/>
              <a:t> яке в </a:t>
            </a:r>
            <a:r>
              <a:rPr lang="ru-RU" dirty="0" err="1" smtClean="0"/>
              <a:t>духовний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dirty="0" err="1" smtClean="0"/>
              <a:t>вливається</a:t>
            </a:r>
            <a:r>
              <a:rPr lang="ru-RU" dirty="0" smtClean="0"/>
              <a:t> </a:t>
            </a:r>
            <a:r>
              <a:rPr lang="ru-RU" dirty="0" err="1" smtClean="0"/>
              <a:t>життєдайний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уявлень</a:t>
            </a:r>
            <a:r>
              <a:rPr lang="ru-RU" dirty="0" smtClean="0"/>
              <a:t>, понять про </a:t>
            </a:r>
            <a:r>
              <a:rPr lang="ru-RU" dirty="0" err="1" smtClean="0"/>
              <a:t>навколишній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. </a:t>
            </a:r>
            <a:r>
              <a:rPr lang="ru-RU" dirty="0" err="1" smtClean="0"/>
              <a:t>Гра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іскра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засвічує</a:t>
            </a:r>
            <a:r>
              <a:rPr lang="ru-RU" dirty="0" smtClean="0"/>
              <a:t> </a:t>
            </a:r>
            <a:r>
              <a:rPr lang="ru-RU" dirty="0" err="1" smtClean="0"/>
              <a:t>вогник</a:t>
            </a:r>
            <a:r>
              <a:rPr lang="ru-RU" dirty="0" smtClean="0"/>
              <a:t> </a:t>
            </a:r>
            <a:r>
              <a:rPr lang="ru-RU" dirty="0" err="1" smtClean="0"/>
              <a:t>допитливості</a:t>
            </a:r>
            <a:r>
              <a:rPr lang="ru-RU" dirty="0" smtClean="0"/>
              <a:t>.</a:t>
            </a:r>
          </a:p>
          <a:p>
            <a:pPr algn="ctr"/>
            <a:r>
              <a:rPr lang="uk-UA" dirty="0" smtClean="0"/>
              <a:t>                   В.О.Сухомлинський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96112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rgbClr val="FFFF00"/>
                </a:solidFill>
                <a:latin typeface="Monotype Corsiva" pitchFamily="66" charset="0"/>
              </a:rPr>
              <a:t>Засідання ШМО вчителів початкових класів</a:t>
            </a:r>
            <a:endParaRPr lang="ru-RU" sz="4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457200" y="1447800"/>
            <a:ext cx="3810000" cy="1600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/>
              <a:t>Круглий стіл</a:t>
            </a:r>
          </a:p>
          <a:p>
            <a:pPr algn="ctr"/>
            <a:r>
              <a:rPr lang="uk-UA" i="1" dirty="0" err="1" smtClean="0"/>
              <a:t>“Наступність</a:t>
            </a:r>
            <a:r>
              <a:rPr lang="uk-UA" i="1" dirty="0" smtClean="0"/>
              <a:t> навчання та виховання  в ДНЗ та початковій школі</a:t>
            </a:r>
            <a:endParaRPr lang="ru-RU" i="1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457200" y="3124200"/>
            <a:ext cx="3810000" cy="1447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/>
              <a:t>Обмін досвідом</a:t>
            </a:r>
          </a:p>
          <a:p>
            <a:pPr algn="ctr"/>
            <a:r>
              <a:rPr lang="uk-UA" i="1" dirty="0" smtClean="0"/>
              <a:t>Використання педагогічних ідей Сухомлинського на уроках в початковій школі </a:t>
            </a:r>
            <a:endParaRPr lang="ru-RU" i="1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609600" y="4724400"/>
            <a:ext cx="3733800" cy="1600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/>
              <a:t>Доповідь</a:t>
            </a:r>
            <a:endParaRPr lang="ru-RU" i="1" dirty="0" smtClean="0"/>
          </a:p>
          <a:p>
            <a:pPr algn="ctr"/>
            <a:r>
              <a:rPr lang="ru-RU" i="1" dirty="0" err="1" smtClean="0"/>
              <a:t>Розвиток</a:t>
            </a:r>
            <a:r>
              <a:rPr lang="ru-RU" i="1" dirty="0" smtClean="0"/>
              <a:t> </a:t>
            </a:r>
            <a:r>
              <a:rPr lang="ru-RU" i="1" dirty="0" err="1" smtClean="0"/>
              <a:t>соціальної</a:t>
            </a:r>
            <a:r>
              <a:rPr lang="ru-RU" i="1" dirty="0" smtClean="0"/>
              <a:t> </a:t>
            </a:r>
            <a:r>
              <a:rPr lang="ru-RU" i="1" dirty="0" err="1" smtClean="0"/>
              <a:t>компетентності</a:t>
            </a:r>
            <a:r>
              <a:rPr lang="ru-RU" i="1" dirty="0" smtClean="0"/>
              <a:t> </a:t>
            </a:r>
            <a:r>
              <a:rPr lang="ru-RU" i="1" dirty="0" err="1" smtClean="0"/>
              <a:t>школярів</a:t>
            </a:r>
            <a:r>
              <a:rPr lang="ru-RU" i="1" dirty="0" smtClean="0"/>
              <a:t> на уроках в </a:t>
            </a:r>
            <a:r>
              <a:rPr lang="ru-RU" i="1" dirty="0" err="1" smtClean="0"/>
              <a:t>сучасній</a:t>
            </a:r>
            <a:r>
              <a:rPr lang="ru-RU" i="1" dirty="0" smtClean="0"/>
              <a:t> </a:t>
            </a:r>
            <a:r>
              <a:rPr lang="ru-RU" i="1" dirty="0" err="1" smtClean="0"/>
              <a:t>школі</a:t>
            </a:r>
            <a:endParaRPr lang="ru-RU" i="1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5105400" y="1447800"/>
            <a:ext cx="3429000" cy="1600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Банк ідей</a:t>
            </a:r>
            <a:endParaRPr lang="ru-RU" dirty="0" smtClean="0"/>
          </a:p>
          <a:p>
            <a:pPr algn="ctr"/>
            <a:r>
              <a:rPr lang="ru-RU" dirty="0" err="1" smtClean="0"/>
              <a:t>Наступність</a:t>
            </a:r>
            <a:r>
              <a:rPr lang="ru-RU" dirty="0" smtClean="0"/>
              <a:t> </a:t>
            </a:r>
            <a:r>
              <a:rPr lang="ru-RU" dirty="0" err="1" smtClean="0"/>
              <a:t>початкової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ланки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556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Natasha\Desktop\-2-63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686799" cy="6248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92282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uk-UA" b="1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uk-UA" b="1" i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Users\Natasha\Desktop\-6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8686799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latin typeface="Monotype Corsiva" pitchFamily="66" charset="0"/>
              </a:rPr>
              <a:t>Неповторність кожної дитини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648200" y="4800600"/>
            <a:ext cx="4038600" cy="1752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latin typeface="Monotype Corsiva" pitchFamily="66" charset="0"/>
              </a:rPr>
              <a:t>У практиці  своєї роботи ми виходимо  з того, що кожна людина неповторна.</a:t>
            </a:r>
          </a:p>
          <a:p>
            <a:pPr algn="ctr"/>
            <a:r>
              <a:rPr lang="uk-UA" i="1" dirty="0" smtClean="0">
                <a:latin typeface="Monotype Corsiva" pitchFamily="66" charset="0"/>
              </a:rPr>
              <a:t>    </a:t>
            </a:r>
          </a:p>
          <a:p>
            <a:pPr algn="ctr"/>
            <a:r>
              <a:rPr lang="uk-UA" i="1" dirty="0" smtClean="0">
                <a:latin typeface="Monotype Corsiva" pitchFamily="66" charset="0"/>
              </a:rPr>
              <a:t>В.О.Сухомлинський </a:t>
            </a:r>
            <a:endParaRPr lang="ru-RU" i="1" dirty="0">
              <a:latin typeface="Monotype Corsiva" pitchFamily="66" charset="0"/>
            </a:endParaRPr>
          </a:p>
        </p:txBody>
      </p:sp>
      <p:pic>
        <p:nvPicPr>
          <p:cNvPr id="3075" name="Picture 3" descr="D:\тиждень початкової школи 2017р\IMG_23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3428999" cy="2743200"/>
          </a:xfrm>
          <a:prstGeom prst="rect">
            <a:avLst/>
          </a:prstGeom>
          <a:noFill/>
        </p:spPr>
      </p:pic>
      <p:pic>
        <p:nvPicPr>
          <p:cNvPr id="12" name="Рисунок 11" descr="C:\Users\Natasha\AppData\Local\Microsoft\Windows\Temporary Internet Files\Content.Word\IMG_20180208_1007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35528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Natasha\AppData\Local\Microsoft\Windows\Temporary Internet Files\Content.Word\IMG-117aa013683f70478e4b6aa95ff11638-V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343400"/>
            <a:ext cx="3429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77200" cy="743712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002060"/>
                </a:solidFill>
                <a:latin typeface="Monotype Corsiva" pitchFamily="66" charset="0"/>
              </a:rPr>
              <a:t>Відсутність нездібних учнів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35480"/>
            <a:ext cx="6324600" cy="347472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         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C:\Users\Natasha\Desktop\мої документи\фото діти\DSC002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6313">
            <a:off x="323607" y="1402534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Natasha\Desktop\мої документи\фото діти\IMG_20171227_1057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8559">
            <a:off x="1867525" y="4117763"/>
            <a:ext cx="2819400" cy="244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Natasha\AppData\Local\Microsoft\Windows\Temporary Internet Files\Content.Word\IMG_20180206_1302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9512">
            <a:off x="3558138" y="1335688"/>
            <a:ext cx="2629915" cy="248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Горизонтальный свиток 9"/>
          <p:cNvSpPr/>
          <p:nvPr/>
        </p:nvSpPr>
        <p:spPr>
          <a:xfrm>
            <a:off x="5334000" y="4800600"/>
            <a:ext cx="3810000" cy="2057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latin typeface="Monotype Corsiva" pitchFamily="66" charset="0"/>
              </a:rPr>
              <a:t>У кожної людини є задатки обдарування, талант до певного виду  або кількох видів діяльності.</a:t>
            </a:r>
          </a:p>
          <a:p>
            <a:pPr algn="ctr"/>
            <a:endParaRPr lang="uk-UA" i="1" dirty="0" smtClean="0">
              <a:latin typeface="Monotype Corsiva" pitchFamily="66" charset="0"/>
            </a:endParaRPr>
          </a:p>
          <a:p>
            <a:pPr algn="ctr"/>
            <a:r>
              <a:rPr lang="uk-UA" i="1" dirty="0" smtClean="0">
                <a:latin typeface="Monotype Corsiva" pitchFamily="66" charset="0"/>
              </a:rPr>
              <a:t>                   В.О. Сухомлинський</a:t>
            </a:r>
            <a:endParaRPr lang="ru-RU" i="1" dirty="0">
              <a:latin typeface="Monotype Corsiva" pitchFamily="66" charset="0"/>
            </a:endParaRPr>
          </a:p>
        </p:txBody>
      </p:sp>
      <p:pic>
        <p:nvPicPr>
          <p:cNvPr id="11" name="Рисунок 10" descr="C:\Users\Natasha\Desktop\фото діти\фото діти\100_968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20682">
            <a:off x="6468720" y="1659967"/>
            <a:ext cx="2362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Monotype Corsiva" pitchFamily="66" charset="0"/>
              </a:rPr>
              <a:t>Урахування розумових здібностей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181600" y="3429000"/>
            <a:ext cx="3810000" cy="3429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/>
              <a:t>Робота мозку проявляється у дітей по різному: в одного ця робота дуже швидка; в іншого – повільна, звідси – </a:t>
            </a:r>
            <a:r>
              <a:rPr lang="uk-UA" i="1" dirty="0" err="1" smtClean="0"/>
              <a:t>кмітливсть</a:t>
            </a:r>
            <a:r>
              <a:rPr lang="uk-UA" i="1" dirty="0" smtClean="0"/>
              <a:t>  і некмітливість, тямущість і нетямущість.</a:t>
            </a:r>
          </a:p>
          <a:p>
            <a:pPr algn="ctr"/>
            <a:endParaRPr lang="uk-UA" i="1" dirty="0" smtClean="0"/>
          </a:p>
          <a:p>
            <a:pPr algn="ctr"/>
            <a:r>
              <a:rPr lang="uk-UA" i="1" dirty="0" smtClean="0"/>
              <a:t>             В.О.Сухомлинський. </a:t>
            </a:r>
            <a:endParaRPr lang="ru-RU" i="1" dirty="0"/>
          </a:p>
        </p:txBody>
      </p:sp>
      <p:pic>
        <p:nvPicPr>
          <p:cNvPr id="7" name="Рисунок 6" descr="D:\тиждень початкової школи 2017р\IMG_23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24938">
            <a:off x="304553" y="1441656"/>
            <a:ext cx="28207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Natasha\AppData\Local\Microsoft\Windows\Temporary Internet Files\Content.Word\IMG_20180206_1307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37160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Natasha\Desktop\фото діти\фото діти\IMG_20180208_0916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3393">
            <a:off x="6172200" y="1447800"/>
            <a:ext cx="24669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Natasha\AppData\Local\Microsoft\Windows\Temporary Internet Files\Content.Word\IMG-042cc33ad0fcfe8f8456ffada50c7d8f-V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114800"/>
            <a:ext cx="30099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uk-UA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uk-UA" dirty="0" smtClean="0">
                <a:solidFill>
                  <a:srgbClr val="FFFF00"/>
                </a:solidFill>
                <a:latin typeface="Monotype Corsiva" pitchFamily="66" charset="0"/>
              </a:rPr>
              <a:t>Індивідуалізація навчання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648200" y="3886200"/>
            <a:ext cx="4343400" cy="2971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/>
              <a:t>Щоб розкрити сили і можливості кожної дитини, дати їй радість успіху, в розумовій праці , в навчанні має бути індивідуалізація. </a:t>
            </a:r>
          </a:p>
          <a:p>
            <a:pPr algn="ctr"/>
            <a:endParaRPr lang="uk-UA" i="1" dirty="0" smtClean="0"/>
          </a:p>
          <a:p>
            <a:pPr algn="ctr"/>
            <a:r>
              <a:rPr lang="uk-UA" i="1" dirty="0" smtClean="0"/>
              <a:t>В.О.Сухомлинський</a:t>
            </a:r>
            <a:endParaRPr lang="ru-RU" i="1" dirty="0"/>
          </a:p>
        </p:txBody>
      </p:sp>
      <p:pic>
        <p:nvPicPr>
          <p:cNvPr id="6" name="Рисунок 5" descr="C:\Users\Natasha\Desktop\мої документи\фото діти\IMG_20180207_124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0377">
            <a:off x="897887" y="1294783"/>
            <a:ext cx="2613032" cy="268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тиждень початкової школи\фото\IMG_18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8981">
            <a:off x="5836642" y="1428171"/>
            <a:ext cx="2619375" cy="26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Natasha\Desktop\фото діти\фото діти\IMG_20180208_1206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191000"/>
            <a:ext cx="30194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43000" y="6858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i="1" dirty="0" smtClean="0">
                <a:solidFill>
                  <a:srgbClr val="FFFF00"/>
                </a:solidFill>
                <a:latin typeface="Monotype Corsiva" pitchFamily="66" charset="0"/>
              </a:rPr>
              <a:t>Врахування індивідуальних особливостей</a:t>
            </a:r>
            <a:endParaRPr lang="ru-RU" sz="3600" i="1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5486400" y="4953000"/>
            <a:ext cx="3429000" cy="1905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/>
              <a:t>Людська індивідуальність дитини неповторна.</a:t>
            </a:r>
          </a:p>
          <a:p>
            <a:pPr algn="ctr"/>
            <a:endParaRPr lang="uk-UA" i="1" dirty="0" smtClean="0"/>
          </a:p>
          <a:p>
            <a:pPr algn="ctr"/>
            <a:r>
              <a:rPr lang="uk-UA" i="1" dirty="0" smtClean="0"/>
              <a:t>          В.О.Сухомлинський </a:t>
            </a:r>
            <a:endParaRPr lang="ru-RU" i="1" dirty="0"/>
          </a:p>
        </p:txBody>
      </p:sp>
      <p:pic>
        <p:nvPicPr>
          <p:cNvPr id="14" name="Рисунок 13" descr="C:\Users\Natasha\Desktop\фото діти\фото діти\IMG_20180206_1116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2303">
            <a:off x="240145" y="1323894"/>
            <a:ext cx="2887825" cy="245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тиждень початкової школи 2017р\IMG_23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295400"/>
            <a:ext cx="23145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Natasha\Desktop\фото діти\фото діти\DSC002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0939">
            <a:off x="6085219" y="1295053"/>
            <a:ext cx="2752725" cy="244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Natasha\Desktop\фото діти\фото діти\IMG-73e64c678a83662b06e3094d52e5d022-V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3962400"/>
            <a:ext cx="327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Monotype Corsiva" pitchFamily="66" charset="0"/>
              </a:rPr>
              <a:t>Кожен учень особистість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486400" y="4648200"/>
            <a:ext cx="3352800" cy="1905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/>
              <a:t>Жива істота , яка з вашою допомогою пізнає світ, поступово стає особистістю.</a:t>
            </a:r>
          </a:p>
          <a:p>
            <a:pPr algn="ctr"/>
            <a:r>
              <a:rPr lang="uk-UA" i="1" dirty="0" smtClean="0"/>
              <a:t>              В.О.Сухомлинський</a:t>
            </a:r>
            <a:endParaRPr lang="ru-RU" i="1" dirty="0"/>
          </a:p>
        </p:txBody>
      </p:sp>
      <p:pic>
        <p:nvPicPr>
          <p:cNvPr id="7" name="Содержимое 6" descr="C:\Users\Natasha\Desktop\фото діти\фото діти\IMG-5c5e49d5e04fcb6001e8f90b304fb0b6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27432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тиждень початкової школи 2017р\IMG_23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9812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Natasha\AppData\Local\Microsoft\Windows\Temporary Internet Files\Content.Word\IMG_20180206_1245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286000"/>
            <a:ext cx="2286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Natasha\Desktop\фото діти\фото діти\IMG_20180207_1242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4114800"/>
            <a:ext cx="29337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801</TotalTime>
  <Words>347</Words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Впровадження педагогічних ідей В.О. Сухомлинського в навчально-виховний процес початкової школи</vt:lpstr>
      <vt:lpstr>Слайд 2</vt:lpstr>
      <vt:lpstr>Слайд 3</vt:lpstr>
      <vt:lpstr>Неповторність кожної дитини</vt:lpstr>
      <vt:lpstr>Відсутність нездібних учнів</vt:lpstr>
      <vt:lpstr>Урахування розумових здібностей</vt:lpstr>
      <vt:lpstr> Індивідуалізація навчання</vt:lpstr>
      <vt:lpstr>Слайд 8</vt:lpstr>
      <vt:lpstr>Кожен учень особистість</vt:lpstr>
      <vt:lpstr>Отримання позитивних почуттів</vt:lpstr>
      <vt:lpstr>Навчання через подолання труднощів</vt:lpstr>
      <vt:lpstr>    Пошуково-дослідницька діяльність</vt:lpstr>
      <vt:lpstr>Самостійна розумова праця</vt:lpstr>
      <vt:lpstr>Оцінка знань – інструмент виховання</vt:lpstr>
      <vt:lpstr>Слайд 15</vt:lpstr>
      <vt:lpstr>Ігрова діяльність в навчально-виховному процесі</vt:lpstr>
      <vt:lpstr>Засідання ШМО вчителів початкових класів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досвіду роботи вчителя початкових класів</dc:title>
  <dc:creator>Natasha</dc:creator>
  <cp:lastModifiedBy>Natasha</cp:lastModifiedBy>
  <cp:revision>86</cp:revision>
  <dcterms:modified xsi:type="dcterms:W3CDTF">2018-02-20T11:01:00Z</dcterms:modified>
</cp:coreProperties>
</file>