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32" r:id="rId3"/>
    <p:sldMasterId id="2147483745" r:id="rId4"/>
  </p:sldMasterIdLst>
  <p:notesMasterIdLst>
    <p:notesMasterId r:id="rId17"/>
  </p:notesMasterIdLst>
  <p:sldIdLst>
    <p:sldId id="256" r:id="rId5"/>
    <p:sldId id="257" r:id="rId6"/>
    <p:sldId id="262" r:id="rId7"/>
    <p:sldId id="264" r:id="rId8"/>
    <p:sldId id="265" r:id="rId9"/>
    <p:sldId id="267" r:id="rId10"/>
    <p:sldId id="259" r:id="rId11"/>
    <p:sldId id="261" r:id="rId12"/>
    <p:sldId id="263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2D93EF"/>
    <a:srgbClr val="66FFFF"/>
    <a:srgbClr val="C7E7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2" autoAdjust="0"/>
    <p:restoredTop sz="94638" autoAdjust="0"/>
  </p:normalViewPr>
  <p:slideViewPr>
    <p:cSldViewPr>
      <p:cViewPr varScale="1">
        <p:scale>
          <a:sx n="81" d="100"/>
          <a:sy n="81" d="100"/>
        </p:scale>
        <p:origin x="-9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B4028-2EE3-4DC6-A898-1A0BEC6797C8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78716-348E-4F7F-ACD2-508016627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950A80-7368-4F98-A2EF-40E1A844C52A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27F66-5B87-4E16-9109-4C0B3FF089A0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50C9B-DD35-4E0F-9076-5F542931D391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9D7E-DB6A-4AA1-B77F-8023CF854D05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5ECFE-31E2-4A8C-8F27-290D9A6CC67D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6F269-F151-473F-A38D-61B05B72B1A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31773-0CB5-4826-A572-16728C1DDC7C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870B-5D42-4766-A4CC-C754D4DE1DE8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92E6F-F3E8-4B5B-867C-08C2E6685BB8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21790-D4C1-4D38-9699-A0A8E0391A05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FB068-A62A-4730-A378-BFFC0BC57ECA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E62300-F630-4BFE-A99D-EB57C8336827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FCF9E-C4FC-496F-9A1E-F21937D12E1D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221A-BBEE-45D9-844D-8671297D6846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B027-5548-4CDD-A394-D06C7BDAAC76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2633-E451-4180-9E92-2B6B0FFFC7A5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54645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F568-C1BF-4EE0-A399-2BEA349F6E35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8409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11826-331D-42B4-8F7A-B4DB5CBD2A6C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3089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B78C3-BD6E-4144-829D-0F756D39182E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68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B4910-DBB6-47BC-9DEC-CB0F6BC28CE7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36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4F8D-D679-45DD-B88C-60C6A3BCDE3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5031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B9B7F-D72E-4A9A-A7C3-1C6C9EDBDFDD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076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65EE7B-7859-4F58-BDF2-1E578441FA1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FE2CE-FF02-4972-9D4F-DF704BCA8501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66809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7083-03D4-4E65-90D1-9C72636B8385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04553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01F3-6A3A-4E6C-8886-3D6DCA5A679A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64725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EA76-A762-4BC7-A0A8-02F06B7CCF5F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1132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C2A3-E02A-4167-B3E4-2B63BE32AEE8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25424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11093-5A23-4E54-80CB-680935EB5B6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2121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DDA02-4867-458B-B1B3-C280F70E2E33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18544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D3732-F6E5-4C73-A1B0-6D9678907E50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68574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B9FE-4676-4131-93F9-F68CD171DB7D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86505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971F4-B762-49EA-9384-FF41553DD361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8005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123D5A-28EE-481B-A9F1-0352104197F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103B-8AF1-477A-9E7F-006337AAEB6E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0463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17E1-4C20-4390-8D1D-06AB539E3E38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51986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60D97-D057-419A-8961-60DB74F242D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19967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087B-BA20-4D9E-8256-B79778E3350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81664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FB861-5531-449E-A649-C176643360B9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5517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6C1A0-CC45-4DC9-B241-1F460DF49E9E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9139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5EF55D-332F-4300-8F1D-3F09C42543D9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D810EA-05C5-4CF4-BF31-70D00E6E145A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844E0F-D382-4508-9D28-56B15BD7FD9E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9063CA-E2BC-48ED-9B62-FBEFB0E9E260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DB0AE6-1998-4C1C-B127-538A4B3C636A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8E3E35F-8723-41EF-9353-A103DC0F0415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BB3563-666A-425D-B48D-17ADC3DDC67D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5D5C8-7F6A-4A50-9158-C934E11F5094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850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DDC3-2317-44A1-955C-390ECD3D56AE}" type="datetime1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E126F-6094-4EC3-9CD6-45D4DEBF65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925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6.jpe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slide" Target="slide6.xml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slide" Target="slide2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5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4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3.png"/><Relationship Id="rId1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57225" y="500042"/>
            <a:ext cx="750099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ОДНОЧЛЕН. </a:t>
            </a:r>
          </a:p>
          <a:p>
            <a:pPr algn="ctr"/>
            <a:r>
              <a:rPr lang="uk-UA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СТАНДАРТНИЙ ВИГЛЯД ОДНОЧЛЕНА. 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МНОЖЕННЯ ОДНОЧЛЕНІВ. 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ПІДНЕСЕННЯ ОДНОЧЛЕНІВ ДО СТЕПЕНЯ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143512"/>
            <a:ext cx="631485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Вчитель</a:t>
            </a:r>
            <a:r>
              <a:rPr lang="ru-RU" sz="28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математики</a:t>
            </a:r>
          </a:p>
          <a:p>
            <a:pPr algn="ctr"/>
            <a:r>
              <a:rPr lang="uk-UA" sz="28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Білявська</a:t>
            </a:r>
            <a:r>
              <a:rPr lang="uk-UA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Вікторія Валеріївна</a:t>
            </a:r>
            <a:endParaRPr lang="ru-RU" sz="28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1771" y="285728"/>
            <a:ext cx="7060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</a:rPr>
              <a:t>СПРОБУЙ СВОЇ СИЛИ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142984"/>
            <a:ext cx="4748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Перемножте одночлени.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2ав·3а²с</a:t>
            </a:r>
            <a:b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2) -а</a:t>
            </a:r>
            <a:r>
              <a:rPr lang="en-US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²·3</a:t>
            </a:r>
            <a:r>
              <a:rPr lang="en-US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m³p</a:t>
            </a:r>
            <a:br>
              <a:rPr lang="en-US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3) 0</a:t>
            </a:r>
            <a: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,2ху·(-5ху)</a:t>
            </a:r>
            <a:b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uk-UA" sz="48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en-US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d·(-</a:t>
            </a:r>
            <a:r>
              <a:rPr lang="uk-UA" sz="48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en-US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с³)</a:t>
            </a:r>
            <a:b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5) -2а²у⁴·0,7аус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6072206"/>
            <a:ext cx="4766331" cy="461665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uk-UA" sz="2400" b="1" dirty="0" smtClean="0"/>
              <a:t>ПЕРЕВІР СЕБЕ!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928802"/>
            <a:ext cx="4000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= 6а³вс;</a:t>
            </a:r>
            <a:b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= -3а</a:t>
            </a:r>
            <a:r>
              <a:rPr lang="en-US" sz="4800" b="1" dirty="0" err="1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m⁵p</a:t>
            </a:r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= - </a:t>
            </a:r>
            <a:r>
              <a:rPr lang="uk-UA" sz="4800" b="1" dirty="0" err="1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х²у²</a:t>
            </a:r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= - </a:t>
            </a:r>
            <a:r>
              <a:rPr lang="uk-UA" sz="4800" b="1" dirty="0" err="1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а²в³с⁴</a:t>
            </a:r>
            <a:r>
              <a:rPr lang="en-US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= -1,4а³у⁵с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96" y="285728"/>
            <a:ext cx="1406348" cy="1143008"/>
          </a:xfrm>
          <a:prstGeom prst="rect">
            <a:avLst/>
          </a:prstGeom>
        </p:spPr>
      </p:pic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357158" y="6143644"/>
            <a:ext cx="203433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Повторити  теорію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4714876" y="1714488"/>
            <a:ext cx="3570918" cy="4357700"/>
            <a:chOff x="4714876" y="1714488"/>
            <a:chExt cx="3570918" cy="4357700"/>
          </a:xfrm>
        </p:grpSpPr>
        <p:pic>
          <p:nvPicPr>
            <p:cNvPr id="11" name="Рисунок 10" descr="11.jpg"/>
            <p:cNvPicPr>
              <a:picLocks noChangeAspect="1"/>
            </p:cNvPicPr>
            <p:nvPr/>
          </p:nvPicPr>
          <p:blipFill>
            <a:blip r:embed="rId5"/>
            <a:srcRect l="9375" r="44531"/>
            <a:stretch>
              <a:fillRect/>
            </a:stretch>
          </p:blipFill>
          <p:spPr>
            <a:xfrm>
              <a:off x="4714876" y="1714488"/>
              <a:ext cx="3570918" cy="43577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786314" y="3214686"/>
              <a:ext cx="38664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М</a:t>
              </a:r>
            </a:p>
            <a:p>
              <a:r>
                <a:rPr lang="uk-UA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А</a:t>
              </a:r>
            </a:p>
            <a:p>
              <a:r>
                <a:rPr lang="uk-UA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Й</a:t>
              </a:r>
            </a:p>
            <a:p>
              <a:r>
                <a:rPr lang="uk-UA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Д</a:t>
              </a:r>
            </a:p>
            <a:p>
              <a:r>
                <a:rPr lang="uk-UA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А</a:t>
              </a:r>
            </a:p>
            <a:p>
              <a:r>
                <a:rPr lang="uk-UA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Н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15272" y="2571744"/>
              <a:ext cx="434734" cy="34163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Н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Е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З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А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Л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Е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Ж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Н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О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С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Т</a:t>
              </a:r>
            </a:p>
            <a:p>
              <a:pPr algn="ctr"/>
              <a:r>
                <a:rPr lang="uk-UA" b="1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І</a:t>
              </a:r>
              <a:endParaRPr lang="ru-RU" b="1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606576" cy="65008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C00000"/>
                </a:solidFill>
                <a:latin typeface="Arial Black" pitchFamily="34" charset="0"/>
              </a:rPr>
              <a:t>СПРОБУЙ</a:t>
            </a:r>
            <a:r>
              <a:rPr lang="uk-UA" sz="2000" b="1" dirty="0" smtClean="0">
                <a:solidFill>
                  <a:srgbClr val="002060"/>
                </a:solidFill>
                <a:latin typeface="Arial Black" pitchFamily="34" charset="0"/>
              </a:rPr>
              <a:t>СВОЇ</a:t>
            </a:r>
            <a:r>
              <a:rPr lang="uk-UA" sz="2000" b="1" dirty="0" smtClean="0">
                <a:solidFill>
                  <a:srgbClr val="C00000"/>
                </a:solidFill>
                <a:latin typeface="Arial Black" pitchFamily="34" charset="0"/>
              </a:rPr>
              <a:t>СИЛИ</a:t>
            </a:r>
            <a:endParaRPr lang="ru-RU" sz="2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00100" y="214290"/>
          <a:ext cx="7143800" cy="614279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677996"/>
                <a:gridCol w="3465804"/>
              </a:tblGrid>
              <a:tr h="571504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3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5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36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8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57356" y="214290"/>
            <a:ext cx="4468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 bmk="">
                <a:solidFill>
                  <a:srgbClr val="FFFF00"/>
                </a:solidFill>
                <a:ea typeface="Calibri" pitchFamily="34" charset="0"/>
                <a:cs typeface="Arial" pitchFamily="34" charset="0"/>
              </a:rPr>
              <a:t>Піднесіть до степеня: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1" name="Object 7"/>
          <p:cNvGraphicFramePr>
            <a:graphicFrameLocks noChangeAspect="1"/>
          </p:cNvGraphicFramePr>
          <p:nvPr/>
        </p:nvGraphicFramePr>
        <p:xfrm>
          <a:off x="1357290" y="1500174"/>
          <a:ext cx="1081088" cy="785813"/>
        </p:xfrm>
        <a:graphic>
          <a:graphicData uri="http://schemas.openxmlformats.org/presentationml/2006/ole">
            <p:oleObj spid="_x0000_s32771" name="Equation" r:id="rId3" imgW="418918" imgH="304668" progId="">
              <p:embed/>
            </p:oleObj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285852" y="2143116"/>
          <a:ext cx="2357437" cy="857250"/>
        </p:xfrm>
        <a:graphic>
          <a:graphicData uri="http://schemas.openxmlformats.org/presentationml/2006/ole">
            <p:oleObj spid="_x0000_s32772" name="Equation" r:id="rId4" imgW="837836" imgH="304668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58214" y="714356"/>
            <a:ext cx="622927" cy="5780557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uk-UA" sz="2400" b="1" dirty="0" smtClean="0"/>
              <a:t>ПЕРЕВІР СЕБЕ!</a:t>
            </a:r>
            <a:endParaRPr lang="ru-RU" sz="2400" b="1" dirty="0"/>
          </a:p>
        </p:txBody>
      </p:sp>
      <p:graphicFrame>
        <p:nvGraphicFramePr>
          <p:cNvPr id="32773" name="Object 2"/>
          <p:cNvGraphicFramePr>
            <a:graphicFrameLocks noChangeAspect="1"/>
          </p:cNvGraphicFramePr>
          <p:nvPr/>
        </p:nvGraphicFramePr>
        <p:xfrm>
          <a:off x="1428728" y="4071942"/>
          <a:ext cx="2098675" cy="1285875"/>
        </p:xfrm>
        <a:graphic>
          <a:graphicData uri="http://schemas.openxmlformats.org/presentationml/2006/ole">
            <p:oleObj spid="_x0000_s32773" name="Equation" r:id="rId5" imgW="761669" imgH="469696" progId="">
              <p:embed/>
            </p:oleObj>
          </a:graphicData>
        </a:graphic>
      </p:graphicFrame>
      <p:graphicFrame>
        <p:nvGraphicFramePr>
          <p:cNvPr id="32775" name="Object 3"/>
          <p:cNvGraphicFramePr>
            <a:graphicFrameLocks noChangeAspect="1"/>
          </p:cNvGraphicFramePr>
          <p:nvPr/>
        </p:nvGraphicFramePr>
        <p:xfrm>
          <a:off x="1285852" y="2857496"/>
          <a:ext cx="2286000" cy="1400175"/>
        </p:xfrm>
        <a:graphic>
          <a:graphicData uri="http://schemas.openxmlformats.org/presentationml/2006/ole">
            <p:oleObj spid="_x0000_s32775" name="Equation" r:id="rId6" imgW="761669" imgH="469696" progId="">
              <p:embed/>
            </p:oleObj>
          </a:graphicData>
        </a:graphic>
      </p:graphicFrame>
      <p:graphicFrame>
        <p:nvGraphicFramePr>
          <p:cNvPr id="32779" name="Object 5"/>
          <p:cNvGraphicFramePr>
            <a:graphicFrameLocks noChangeAspect="1"/>
          </p:cNvGraphicFramePr>
          <p:nvPr/>
        </p:nvGraphicFramePr>
        <p:xfrm>
          <a:off x="1214414" y="785794"/>
          <a:ext cx="1741487" cy="928687"/>
        </p:xfrm>
        <a:graphic>
          <a:graphicData uri="http://schemas.openxmlformats.org/presentationml/2006/ole">
            <p:oleObj spid="_x0000_s32779" name="Equation" r:id="rId7" imgW="571252" imgH="304668" progId="">
              <p:embed/>
            </p:oleObj>
          </a:graphicData>
        </a:graphic>
      </p:graphicFrame>
      <p:graphicFrame>
        <p:nvGraphicFramePr>
          <p:cNvPr id="32780" name="Object 1"/>
          <p:cNvGraphicFramePr>
            <a:graphicFrameLocks noChangeAspect="1"/>
          </p:cNvGraphicFramePr>
          <p:nvPr/>
        </p:nvGraphicFramePr>
        <p:xfrm>
          <a:off x="1071538" y="5429264"/>
          <a:ext cx="3616325" cy="1071563"/>
        </p:xfrm>
        <a:graphic>
          <a:graphicData uri="http://schemas.openxmlformats.org/presentationml/2006/ole">
            <p:oleObj spid="_x0000_s32780" name="Equation" r:id="rId8" imgW="1028254" imgH="304668" progId="">
              <p:embed/>
            </p:oleObj>
          </a:graphicData>
        </a:graphic>
      </p:graphicFrame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45720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45720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1" name="Группа 30"/>
          <p:cNvGrpSpPr/>
          <p:nvPr/>
        </p:nvGrpSpPr>
        <p:grpSpPr>
          <a:xfrm>
            <a:off x="5072066" y="857232"/>
            <a:ext cx="2771775" cy="5495960"/>
            <a:chOff x="5072066" y="1000108"/>
            <a:chExt cx="2771775" cy="5495960"/>
          </a:xfrm>
        </p:grpSpPr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5857884" y="1785926"/>
              <a:ext cx="85722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27х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6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5715008" y="1000108"/>
              <a:ext cx="128585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-27х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</a:t>
              </a: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у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6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auto">
            <a:xfrm>
              <a:off x="5429256" y="2571744"/>
              <a:ext cx="19287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0,04а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14</a:t>
              </a: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6</a:t>
              </a: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2782" name="Picture 14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4942" y="3357562"/>
              <a:ext cx="1905000" cy="866775"/>
            </a:xfrm>
            <a:prstGeom prst="rect">
              <a:avLst/>
            </a:prstGeom>
            <a:noFill/>
          </p:spPr>
        </p:pic>
        <p:pic>
          <p:nvPicPr>
            <p:cNvPr id="32785" name="Picture 17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86380" y="4500570"/>
              <a:ext cx="1619250" cy="857250"/>
            </a:xfrm>
            <a:prstGeom prst="rect">
              <a:avLst/>
            </a:prstGeom>
            <a:noFill/>
          </p:spPr>
        </p:pic>
        <p:pic>
          <p:nvPicPr>
            <p:cNvPr id="32788" name="Picture 20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72066" y="6000768"/>
              <a:ext cx="2771775" cy="495300"/>
            </a:xfrm>
            <a:prstGeom prst="rect">
              <a:avLst/>
            </a:prstGeom>
            <a:noFill/>
          </p:spPr>
        </p:pic>
      </p:grp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45720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>
            <a:hlinkClick r:id="rId12" action="ppaction://hlinksldjump"/>
          </p:cNvPr>
          <p:cNvSpPr txBox="1"/>
          <p:nvPr/>
        </p:nvSpPr>
        <p:spPr>
          <a:xfrm>
            <a:off x="4214810" y="6357958"/>
            <a:ext cx="203433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hlinkClick r:id="rId13" action="ppaction://hlinksldjump"/>
              </a:rPr>
              <a:t>Повторити  теорію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pSp>
        <p:nvGrpSpPr>
          <p:cNvPr id="30" name="Группа 29"/>
          <p:cNvGrpSpPr/>
          <p:nvPr/>
        </p:nvGrpSpPr>
        <p:grpSpPr>
          <a:xfrm>
            <a:off x="4643438" y="1571612"/>
            <a:ext cx="3500462" cy="3238500"/>
            <a:chOff x="2428875" y="1809750"/>
            <a:chExt cx="3500462" cy="3238500"/>
          </a:xfrm>
        </p:grpSpPr>
        <p:pic>
          <p:nvPicPr>
            <p:cNvPr id="32" name="Рисунок 31" descr="хмельницький.jpg"/>
            <p:cNvPicPr>
              <a:picLocks noChangeAspect="1"/>
            </p:cNvPicPr>
            <p:nvPr/>
          </p:nvPicPr>
          <p:blipFill>
            <a:blip r:embed="rId14"/>
            <a:srcRect r="18333"/>
            <a:stretch>
              <a:fillRect/>
            </a:stretch>
          </p:blipFill>
          <p:spPr>
            <a:xfrm>
              <a:off x="2428875" y="1809750"/>
              <a:ext cx="3500462" cy="3238500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2500298" y="4572008"/>
              <a:ext cx="2743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b="1" dirty="0" smtClean="0">
                  <a:solidFill>
                    <a:srgbClr val="FFFF00"/>
                  </a:solidFill>
                </a:rPr>
                <a:t>Богдан Хмельницький</a:t>
              </a:r>
              <a:endParaRPr lang="ru-RU" b="1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7686" y="307181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accent3">
                    <a:lumMod val="50000"/>
                  </a:schemeClr>
                </a:solidFill>
              </a:rPr>
              <a:t>Леонардо </a:t>
            </a:r>
            <a:r>
              <a:rPr lang="uk-UA" sz="3200" b="1" dirty="0" err="1" smtClean="0">
                <a:solidFill>
                  <a:schemeClr val="accent3">
                    <a:lumMod val="50000"/>
                  </a:schemeClr>
                </a:solidFill>
              </a:rPr>
              <a:t>да</a:t>
            </a:r>
            <a:r>
              <a:rPr lang="uk-UA" sz="3200" b="1" dirty="0" smtClean="0">
                <a:solidFill>
                  <a:schemeClr val="accent3">
                    <a:lumMod val="50000"/>
                  </a:schemeClr>
                </a:solidFill>
              </a:rPr>
              <a:t> Вінчі 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28604"/>
            <a:ext cx="828680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uk-UA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Якщо набратися терпіння та виявити старанність, то посіяне насіння знань обов'язково дасть добрі  результати.  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786322"/>
            <a:ext cx="6468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Бажаю тобі успіхів!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285992"/>
            <a:ext cx="821537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i="1" dirty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Найпростіші вирази – числа, змінні, їх степені й добутки, називають </a:t>
            </a:r>
            <a:r>
              <a:rPr lang="uk-UA" sz="48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одночленами</a:t>
            </a:r>
            <a:r>
              <a:rPr lang="uk-UA" sz="4800" b="1" i="1" dirty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3600" b="1" i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3" name="Рисунок 2" descr="5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143380"/>
            <a:ext cx="3955055" cy="28643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714356"/>
            <a:ext cx="68519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7030A0"/>
                </a:solidFill>
              </a:rPr>
              <a:t>ПОВТОРИМО   ТЕОРІЮ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6286520"/>
            <a:ext cx="29240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uk-UA" b="1" dirty="0" smtClean="0">
                <a:hlinkClick r:id="rId3" action="ppaction://hlinksldjump"/>
              </a:rPr>
              <a:t>Повернутися на слайд  7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929718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Якщо одночлен містить тільки один числовий множник, до того ж поставлений на перше місце, і якщо кожна змінна, яка входить в одночлен, зустрічається лише один раз, такий одночлен називається </a:t>
            </a:r>
            <a:r>
              <a:rPr lang="uk-UA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одночленом стандартного вигляду.</a:t>
            </a:r>
            <a:r>
              <a:rPr lang="uk-UA" sz="36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   </a:t>
            </a:r>
            <a:endParaRPr lang="uk-UA" sz="3600" b="1" i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6000760" y="6215082"/>
            <a:ext cx="29384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uk-UA" b="1" dirty="0" smtClean="0">
                <a:hlinkClick r:id="rId2" action="ppaction://hlinksldjump"/>
              </a:rPr>
              <a:t>Повернутися на слайд 8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85794"/>
            <a:ext cx="8072494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ln>
                  <a:prstDash val="solid"/>
                </a:ln>
                <a:solidFill>
                  <a:srgbClr val="7030A0"/>
                </a:solidFill>
                <a:latin typeface="+mn-lt"/>
              </a:rPr>
              <a:t>Числовий множник одночлена, записаного в стандартному вигляді, називають </a:t>
            </a:r>
            <a:r>
              <a:rPr lang="uk-UA" sz="3200" b="1" i="1" dirty="0">
                <a:ln>
                  <a:prstDash val="solid"/>
                </a:ln>
                <a:solidFill>
                  <a:srgbClr val="FF0000"/>
                </a:solidFill>
                <a:latin typeface="+mn-lt"/>
              </a:rPr>
              <a:t>коефіцієнтом</a:t>
            </a:r>
            <a:endParaRPr lang="ru-RU" sz="3200" b="1" i="1" dirty="0">
              <a:ln>
                <a:prstDash val="solid"/>
              </a:ln>
              <a:solidFill>
                <a:srgbClr val="FF000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ln>
                  <a:prstDash val="solid"/>
                </a:ln>
                <a:solidFill>
                  <a:srgbClr val="FF0000"/>
                </a:solidFill>
                <a:latin typeface="+mn-lt"/>
              </a:rPr>
              <a:t>одночлена.</a:t>
            </a:r>
          </a:p>
        </p:txBody>
      </p:sp>
      <p:pic>
        <p:nvPicPr>
          <p:cNvPr id="3" name="Рисунок 2" descr="Рисунок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5286388"/>
            <a:ext cx="1688453" cy="13592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3643314"/>
            <a:ext cx="7429552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rgbClr val="FF0000"/>
                </a:solidFill>
              </a:rPr>
              <a:t>Степенем одночлена </a:t>
            </a:r>
            <a:r>
              <a:rPr lang="uk-UA" sz="3200" b="1" i="1" dirty="0" smtClean="0">
                <a:solidFill>
                  <a:srgbClr val="7030A0"/>
                </a:solidFill>
              </a:rPr>
              <a:t>називається сума показників степенів усіх його змінних.</a:t>
            </a:r>
            <a:endParaRPr lang="uk-UA" sz="3200" b="1" i="1" dirty="0">
              <a:solidFill>
                <a:srgbClr val="7030A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29058" y="6215082"/>
            <a:ext cx="29888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uk-UA" b="1" dirty="0" smtClean="0">
                <a:hlinkClick r:id="rId3" action="ppaction://hlinksldjump"/>
              </a:rPr>
              <a:t>Повернутися до слайду 9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5720" y="857232"/>
            <a:ext cx="8429684" cy="307183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Щоб перемножити одночлени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lang="uk-UA" sz="4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треба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числові  множники перемножити, а до буквених застосувати правило множення степенів з однаковими основами.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429132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>
                <a:solidFill>
                  <a:srgbClr val="00B050"/>
                </a:solidFill>
              </a:rPr>
              <a:t>Наприклад: </a:t>
            </a:r>
            <a:r>
              <a:rPr lang="uk-UA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5ав²·(-0,3а²в³)=5·(-0,3)</a:t>
            </a:r>
            <a:r>
              <a:rPr lang="uk-UA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аа²в²в³=</a:t>
            </a:r>
            <a:endParaRPr lang="uk-UA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-1,5а³в⁵ 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 descr="495375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857760"/>
            <a:ext cx="16430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43042" y="6357958"/>
            <a:ext cx="308020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uk-UA" b="1" dirty="0" smtClean="0">
                <a:hlinkClick r:id="rId3" action="ppaction://hlinksldjump"/>
              </a:rPr>
              <a:t>Повернутися до слайду 10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642918"/>
            <a:ext cx="8305800" cy="3286148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Щоб піднести до степеня одночлен,</a:t>
            </a: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слід піднести до цього степеня кожний множник одночлена і знайдені степені   перемножити.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ECF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4214818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>
                <a:solidFill>
                  <a:srgbClr val="92D050"/>
                </a:solidFill>
              </a:rPr>
              <a:t>Наприклад:</a:t>
            </a:r>
            <a:r>
              <a:rPr lang="uk-UA" sz="3600" dirty="0" smtClean="0">
                <a:solidFill>
                  <a:srgbClr val="FFFF00"/>
                </a:solidFill>
              </a:rPr>
              <a:t/>
            </a:r>
            <a:br>
              <a:rPr lang="uk-UA" sz="3600" dirty="0" smtClean="0">
                <a:solidFill>
                  <a:srgbClr val="FFFF00"/>
                </a:solidFill>
              </a:rPr>
            </a:b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(3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у²)⁴=3⁴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⁴(у²)⁴=81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⁴у⁸</a:t>
            </a:r>
            <a:r>
              <a:rPr lang="uk-UA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 descr="495375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714884"/>
            <a:ext cx="16430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786" y="6143644"/>
            <a:ext cx="30321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uk-UA" b="1" dirty="0" smtClean="0">
                <a:hlinkClick r:id="rId3" action="ppaction://hlinksldjump"/>
              </a:rPr>
              <a:t>Повернутися до слайду 11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52"/>
            <a:ext cx="8186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 з даних виразів є одночленами?</a:t>
            </a:r>
            <a:endParaRPr lang="uk-UA" sz="3600" b="1" i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857232"/>
          <a:ext cx="5500726" cy="5214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2643206"/>
              </a:tblGrid>
              <a:tr h="1303744">
                <a:tc>
                  <a:txBody>
                    <a:bodyPr/>
                    <a:lstStyle/>
                    <a:p>
                      <a:endParaRPr kumimoji="0" lang="uk-UA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1303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1303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1303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6FFFF">
                            <a:tint val="66000"/>
                            <a:satMod val="160000"/>
                          </a:srgbClr>
                        </a:gs>
                        <a:gs pos="50000">
                          <a:srgbClr val="66FFFF">
                            <a:tint val="44500"/>
                            <a:satMod val="160000"/>
                          </a:srgbClr>
                        </a:gs>
                        <a:gs pos="100000">
                          <a:srgbClr val="66FFFF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025" name="пример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000108"/>
            <a:ext cx="1500198" cy="1134765"/>
          </a:xfrm>
          <a:prstGeom prst="rect">
            <a:avLst/>
          </a:prstGeom>
          <a:gradFill flip="none" rotWithShape="1">
            <a:gsLst>
              <a:gs pos="0">
                <a:srgbClr val="2D93E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175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пример 7"/>
          <p:cNvSpPr>
            <a:spLocks noChangeArrowheads="1"/>
          </p:cNvSpPr>
          <p:nvPr/>
        </p:nvSpPr>
        <p:spPr bwMode="auto">
          <a:xfrm>
            <a:off x="3643306" y="3857628"/>
            <a:ext cx="1928826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2857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-0,2у+1</a:t>
            </a:r>
            <a:endParaRPr kumimoji="0" lang="uk-UA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имер 6"/>
          <p:cNvSpPr/>
          <p:nvPr/>
        </p:nvSpPr>
        <p:spPr>
          <a:xfrm>
            <a:off x="3571868" y="2500306"/>
            <a:ext cx="1857388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-х³у⁵</a:t>
            </a:r>
            <a:endParaRPr lang="uk-UA" sz="36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имер 5"/>
          <p:cNvSpPr/>
          <p:nvPr/>
        </p:nvSpPr>
        <p:spPr>
          <a:xfrm>
            <a:off x="3571868" y="1142984"/>
            <a:ext cx="1857388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6(</a:t>
            </a:r>
            <a:r>
              <a:rPr lang="uk-UA" sz="32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а²-в²</a:t>
            </a:r>
            <a:r>
              <a:rPr lang="uk-UA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uk-UA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имер 8"/>
          <p:cNvSpPr/>
          <p:nvPr/>
        </p:nvSpPr>
        <p:spPr>
          <a:xfrm>
            <a:off x="3571868" y="5072074"/>
            <a:ext cx="2000264" cy="707886"/>
          </a:xfrm>
          <a:prstGeom prst="rect">
            <a:avLst/>
          </a:prstGeom>
          <a:gradFill flip="none" rotWithShape="1">
            <a:gsLst>
              <a:gs pos="0">
                <a:srgbClr val="2D93EF">
                  <a:tint val="66000"/>
                  <a:satMod val="160000"/>
                </a:srgbClr>
              </a:gs>
              <a:gs pos="50000">
                <a:srgbClr val="2D93EF">
                  <a:tint val="44500"/>
                  <a:satMod val="160000"/>
                </a:srgbClr>
              </a:gs>
              <a:gs pos="100000">
                <a:srgbClr val="2D93E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пример 3"/>
          <p:cNvSpPr>
            <a:spLocks noChangeArrowheads="1"/>
          </p:cNvSpPr>
          <p:nvPr/>
        </p:nvSpPr>
        <p:spPr bwMode="auto">
          <a:xfrm>
            <a:off x="1071538" y="3857628"/>
            <a:ext cx="1571636" cy="584775"/>
          </a:xfrm>
          <a:prstGeom prst="rect">
            <a:avLst/>
          </a:prstGeom>
          <a:gradFill flip="none" rotWithShape="1">
            <a:gsLst>
              <a:gs pos="0">
                <a:srgbClr val="2D93EF">
                  <a:tint val="66000"/>
                  <a:satMod val="160000"/>
                </a:srgbClr>
              </a:gs>
              <a:gs pos="50000">
                <a:srgbClr val="2D93EF">
                  <a:tint val="44500"/>
                  <a:satMod val="160000"/>
                </a:srgbClr>
              </a:gs>
              <a:gs pos="100000">
                <a:srgbClr val="2D93EF">
                  <a:tint val="23500"/>
                  <a:satMod val="160000"/>
                </a:srgbClr>
              </a:gs>
            </a:gsLst>
            <a:lin ang="10800000" scaled="1"/>
            <a:tileRect/>
          </a:gra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3,5х</a:t>
            </a:r>
            <a:r>
              <a:rPr kumimoji="0" lang="uk-UA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имер 2"/>
          <p:cNvSpPr/>
          <p:nvPr/>
        </p:nvSpPr>
        <p:spPr>
          <a:xfrm>
            <a:off x="1142976" y="2500306"/>
            <a:ext cx="1500198" cy="52322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0,6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имер 4"/>
          <p:cNvSpPr/>
          <p:nvPr/>
        </p:nvSpPr>
        <p:spPr>
          <a:xfrm>
            <a:off x="1214414" y="5214950"/>
            <a:ext cx="1463862" cy="52322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х + 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одумай"/>
          <p:cNvSpPr>
            <a:spLocks noChangeArrowheads="1"/>
          </p:cNvSpPr>
          <p:nvPr/>
        </p:nvSpPr>
        <p:spPr bwMode="auto">
          <a:xfrm>
            <a:off x="6000760" y="1857364"/>
            <a:ext cx="2857500" cy="754063"/>
          </a:xfrm>
          <a:prstGeom prst="wedgeRoundRectCallout">
            <a:avLst>
              <a:gd name="adj1" fmla="val 2133"/>
              <a:gd name="adj2" fmla="val 210280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Поміркуй</a:t>
            </a:r>
            <a:r>
              <a:rPr lang="ru-RU" sz="3600" b="1" i="1" dirty="0" smtClean="0">
                <a:solidFill>
                  <a:schemeClr val="accent2"/>
                </a:solidFill>
                <a:latin typeface="Times New Roman" pitchFamily="18" charset="0"/>
              </a:rPr>
              <a:t>!</a:t>
            </a:r>
            <a:endParaRPr lang="ru-RU" sz="36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9" name="не верно"/>
          <p:cNvSpPr>
            <a:spLocks noChangeArrowheads="1"/>
          </p:cNvSpPr>
          <p:nvPr/>
        </p:nvSpPr>
        <p:spPr bwMode="auto">
          <a:xfrm>
            <a:off x="6072198" y="1857364"/>
            <a:ext cx="2857500" cy="754062"/>
          </a:xfrm>
          <a:prstGeom prst="wedgeRoundRectCallout">
            <a:avLst>
              <a:gd name="adj1" fmla="val 23278"/>
              <a:gd name="adj2" fmla="val 204736"/>
              <a:gd name="adj3" fmla="val 16667"/>
            </a:avLst>
          </a:prstGeom>
          <a:gradFill rotWithShape="1">
            <a:gsLst>
              <a:gs pos="0">
                <a:srgbClr val="0000FF">
                  <a:alpha val="53999"/>
                </a:srgbClr>
              </a:gs>
              <a:gs pos="50000">
                <a:srgbClr val="0000FF">
                  <a:gamma/>
                  <a:tint val="0"/>
                  <a:invGamma/>
                </a:srgbClr>
              </a:gs>
              <a:gs pos="100000">
                <a:srgbClr val="0000FF">
                  <a:alpha val="53999"/>
                </a:srgbClr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 dirty="0">
                <a:solidFill>
                  <a:schemeClr val="accent2"/>
                </a:solidFill>
                <a:latin typeface="Times New Roman" pitchFamily="18" charset="0"/>
              </a:rPr>
              <a:t>Не </a:t>
            </a:r>
            <a:r>
              <a:rPr lang="ru-RU" sz="3600" b="1" i="1" dirty="0" err="1" smtClean="0">
                <a:solidFill>
                  <a:schemeClr val="accent2"/>
                </a:solidFill>
                <a:latin typeface="Times New Roman" pitchFamily="18" charset="0"/>
              </a:rPr>
              <a:t>вірно</a:t>
            </a:r>
            <a:r>
              <a:rPr lang="ru-RU" sz="3600" b="1" i="1" dirty="0" smtClean="0">
                <a:solidFill>
                  <a:schemeClr val="accent2"/>
                </a:solidFill>
                <a:latin typeface="Times New Roman" pitchFamily="18" charset="0"/>
              </a:rPr>
              <a:t>!</a:t>
            </a:r>
            <a:endParaRPr lang="ru-RU" sz="36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0" name="правильно"/>
          <p:cNvSpPr>
            <a:spLocks noChangeArrowheads="1"/>
          </p:cNvSpPr>
          <p:nvPr/>
        </p:nvSpPr>
        <p:spPr bwMode="auto">
          <a:xfrm>
            <a:off x="6000760" y="1857364"/>
            <a:ext cx="2857500" cy="754062"/>
          </a:xfrm>
          <a:prstGeom prst="wedgeRoundRectCallout">
            <a:avLst>
              <a:gd name="adj1" fmla="val 17833"/>
              <a:gd name="adj2" fmla="val 189370"/>
              <a:gd name="adj3" fmla="val 16667"/>
            </a:avLst>
          </a:prstGeom>
          <a:gradFill rotWithShape="1">
            <a:gsLst>
              <a:gs pos="0">
                <a:srgbClr val="FF0000">
                  <a:alpha val="72000"/>
                </a:srgbClr>
              </a:gs>
              <a:gs pos="50000">
                <a:srgbClr val="FF0000">
                  <a:gamma/>
                  <a:tint val="0"/>
                  <a:invGamma/>
                </a:srgbClr>
              </a:gs>
              <a:gs pos="100000">
                <a:srgbClr val="FF0000">
                  <a:alpha val="72000"/>
                </a:srgbClr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</a:rPr>
              <a:t>Вірно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</a:rPr>
              <a:t>!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2643174" y="6357958"/>
            <a:ext cx="233807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hlinkClick r:id="rId3" action="ppaction://hlinksldjump"/>
              </a:rPr>
              <a:t>Повторити  теорію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4" name="Рисунок 23" descr="дівчин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3617523"/>
            <a:ext cx="2000264" cy="30655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2" nodeType="click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4" nodeType="click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4" fill="hold" nodeType="click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55" presetClass="exit" presetSubtype="0" fill="hold" grpId="9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0" grpId="2" animBg="1"/>
      <p:bldP spid="20" grpId="3" animBg="1"/>
      <p:bldP spid="20" grpId="4" animBg="1"/>
      <p:bldP spid="20" grpId="9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i="1" dirty="0" smtClean="0">
                <a:solidFill>
                  <a:srgbClr val="7030A0"/>
                </a:solidFill>
              </a:rPr>
              <a:t>Чи в стандартному </a:t>
            </a:r>
            <a:r>
              <a:rPr lang="uk-UA" sz="5400" b="1" i="1" smtClean="0">
                <a:solidFill>
                  <a:srgbClr val="7030A0"/>
                </a:solidFill>
              </a:rPr>
              <a:t>вигляді записаний одночлен </a:t>
            </a:r>
            <a:r>
              <a:rPr lang="uk-UA" sz="5400" b="1" i="1" dirty="0" smtClean="0">
                <a:solidFill>
                  <a:srgbClr val="7030A0"/>
                </a:solidFill>
              </a:rPr>
              <a:t>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перевір себе"/>
          <p:cNvSpPr>
            <a:spLocks noGrp="1"/>
          </p:cNvSpPr>
          <p:nvPr>
            <p:ph type="body" sz="half" idx="3"/>
          </p:nvPr>
        </p:nvSpPr>
        <p:spPr>
          <a:xfrm>
            <a:off x="3500430" y="1857364"/>
            <a:ext cx="5357849" cy="928693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Autofit/>
          </a:bodyPr>
          <a:lstStyle/>
          <a:p>
            <a:pPr algn="ctr"/>
            <a:r>
              <a:rPr lang="uk-UA" sz="4000" i="1" dirty="0" smtClean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Перевір  себе  !</a:t>
            </a:r>
            <a:endParaRPr lang="ru-RU" sz="4000" dirty="0">
              <a:solidFill>
                <a:srgbClr val="FF00FF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357158" y="1571612"/>
            <a:ext cx="4040188" cy="4786346"/>
          </a:xfrm>
        </p:spPr>
        <p:txBody>
          <a:bodyPr>
            <a:noAutofit/>
          </a:bodyPr>
          <a:lstStyle/>
          <a:p>
            <a:pPr marL="514350" indent="-514350">
              <a:buClr>
                <a:srgbClr val="0070C0"/>
              </a:buClr>
              <a:buAutoNum type="arabicParenR"/>
            </a:pP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2х²·3у;</a:t>
            </a:r>
            <a:endParaRPr lang="en-US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70C0"/>
              </a:buClr>
              <a:buAutoNum type="arabicParenR"/>
            </a:pP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7а⁴в⁶с³;</a:t>
            </a:r>
            <a:endParaRPr lang="en-US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rgbClr val="0070C0"/>
              </a:buClr>
              <a:buAutoNum type="arabicParenR"/>
            </a:pP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хух⁵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70C0"/>
              </a:buClr>
              <a:buAutoNum type="arabicParenR"/>
            </a:pP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5) 45ав;</a:t>
            </a:r>
            <a:b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7) 3/4а³в².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картинка" descr="Рисунок1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572000" y="3143248"/>
            <a:ext cx="4041775" cy="2587636"/>
          </a:xfr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3500438"/>
            <a:ext cx="15716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</a:t>
            </a:r>
            <a:r>
              <a:rPr lang="uk-UA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000100" y="4929198"/>
            <a:ext cx="16430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відповіді"/>
          <p:cNvSpPr txBox="1"/>
          <p:nvPr/>
        </p:nvSpPr>
        <p:spPr>
          <a:xfrm>
            <a:off x="5715008" y="2714620"/>
            <a:ext cx="24288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uk-UA" sz="3200" b="1" i="1" dirty="0" smtClean="0">
                <a:solidFill>
                  <a:schemeClr val="accent6">
                    <a:lumMod val="75000"/>
                  </a:schemeClr>
                </a:solidFill>
              </a:rPr>
              <a:t>Ні</a:t>
            </a:r>
            <a:endParaRPr lang="uk-UA" sz="36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Так </a:t>
            </a:r>
          </a:p>
          <a:p>
            <a:pPr marL="342900" indent="-342900">
              <a:buAutoNum type="arabicParenR"/>
            </a:pPr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Ні</a:t>
            </a:r>
          </a:p>
          <a:p>
            <a:pPr marL="342900" indent="-342900">
              <a:buAutoNum type="arabicParenR"/>
            </a:pPr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Ні</a:t>
            </a:r>
          </a:p>
          <a:p>
            <a:pPr marL="342900" indent="-342900">
              <a:buAutoNum type="arabicParenR"/>
            </a:pPr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Так</a:t>
            </a:r>
          </a:p>
          <a:p>
            <a:pPr marL="342900" indent="-342900">
              <a:buAutoNum type="arabicParenR"/>
            </a:pPr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Ні</a:t>
            </a:r>
          </a:p>
          <a:p>
            <a:pPr marL="342900" indent="-342900">
              <a:buAutoNum type="arabicParenR"/>
            </a:pPr>
            <a:r>
              <a:rPr lang="uk-UA" sz="3600" b="1" i="1" dirty="0" smtClean="0">
                <a:solidFill>
                  <a:schemeClr val="accent6">
                    <a:lumMod val="75000"/>
                  </a:schemeClr>
                </a:solidFill>
              </a:rPr>
              <a:t>Так 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2643174" y="6357958"/>
            <a:ext cx="233807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Повторити  теорію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5285232"/>
            <a:ext cx="1572768" cy="15727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142852"/>
            <a:ext cx="61061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Знайди коефіцієнт та степінь</a:t>
            </a:r>
          </a:p>
          <a:p>
            <a:pPr algn="ctr"/>
            <a:r>
              <a:rPr lang="uk-UA" sz="3200" b="1" dirty="0" smtClean="0">
                <a:solidFill>
                  <a:srgbClr val="C00000"/>
                </a:solidFill>
              </a:rPr>
              <a:t> одночлена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1357298"/>
          <a:ext cx="6691338" cy="4308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766"/>
                <a:gridCol w="2352440"/>
                <a:gridCol w="15421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одночлен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коефіцієнт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степінь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4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2+1=</a:t>
                      </a:r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-1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1+1=</a:t>
                      </a:r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800" b="1" dirty="0" smtClean="0"/>
                        <a:t>-3   5=</a:t>
                      </a:r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-15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3+4+1=</a:t>
                      </a:r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800" b="1" dirty="0" smtClean="0"/>
                        <a:t>1,5  (-4)= </a:t>
                      </a:r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-6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/>
                        <a:t>1+2+5 =</a:t>
                      </a:r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972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rgbClr val="0000FF"/>
                          </a:solidFill>
                        </a:rPr>
                        <a:t>0</a:t>
                      </a:r>
                      <a:endParaRPr lang="ru-RU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857364"/>
            <a:ext cx="9286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2а</a:t>
            </a:r>
            <a:r>
              <a:rPr kumimoji="0" lang="uk-UA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357158" y="2571744"/>
            <a:ext cx="3371873" cy="2047886"/>
            <a:chOff x="1571604" y="2571744"/>
            <a:chExt cx="3371873" cy="2047886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2071670" y="2571744"/>
              <a:ext cx="6783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uk-UA" sz="28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-ав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1643042" y="3286124"/>
              <a:ext cx="10839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-3х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</a:t>
              </a: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у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4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43174" y="3429000"/>
              <a:ext cx="85725" cy="476250"/>
            </a:xfrm>
            <a:prstGeom prst="rect">
              <a:avLst/>
            </a:prstGeom>
            <a:noFill/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2786050" y="3286124"/>
              <a:ext cx="5429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5х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571604" y="4071942"/>
              <a:ext cx="85722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1,5х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57422" y="4143380"/>
              <a:ext cx="85725" cy="476250"/>
            </a:xfrm>
            <a:prstGeom prst="rect">
              <a:avLst/>
            </a:prstGeom>
            <a:noFill/>
          </p:spPr>
        </p:pic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571736" y="4071942"/>
              <a:ext cx="12858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(-4х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2</a:t>
              </a: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а</a:t>
              </a:r>
              <a:r>
                <a:rPr kumimoji="0" lang="uk-UA" sz="28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5</a:t>
              </a:r>
              <a:r>
                <a:rPr kumimoji="0" lang="uk-U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6314" y="3357562"/>
              <a:ext cx="85725" cy="476250"/>
            </a:xfrm>
            <a:prstGeom prst="rect">
              <a:avLst/>
            </a:prstGeom>
            <a:noFill/>
          </p:spPr>
        </p:pic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57752" y="4071942"/>
              <a:ext cx="85725" cy="476250"/>
            </a:xfrm>
            <a:prstGeom prst="rect">
              <a:avLst/>
            </a:prstGeom>
            <a:noFill/>
          </p:spPr>
        </p:pic>
      </p:grpSp>
      <p:grpSp>
        <p:nvGrpSpPr>
          <p:cNvPr id="26" name="Группа 25"/>
          <p:cNvGrpSpPr/>
          <p:nvPr/>
        </p:nvGrpSpPr>
        <p:grpSpPr>
          <a:xfrm>
            <a:off x="3143240" y="1857364"/>
            <a:ext cx="3857652" cy="3786214"/>
            <a:chOff x="1885950" y="904875"/>
            <a:chExt cx="5372100" cy="5048250"/>
          </a:xfrm>
        </p:grpSpPr>
        <p:pic>
          <p:nvPicPr>
            <p:cNvPr id="24" name="Рисунок 23" descr="7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85950" y="904875"/>
              <a:ext cx="5372100" cy="504825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929322" y="1071546"/>
              <a:ext cx="989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400" b="1" dirty="0" smtClean="0">
                  <a:solidFill>
                    <a:schemeClr val="bg1"/>
                  </a:solidFill>
                </a:rPr>
                <a:t>КИЇВ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143900" y="785794"/>
            <a:ext cx="622927" cy="5780557"/>
          </a:xfrm>
          <a:prstGeom prst="rect">
            <a:avLst/>
          </a:prstGeom>
          <a:ln w="38100"/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pPr algn="ctr"/>
            <a:r>
              <a:rPr lang="uk-UA" sz="2400" b="1" dirty="0" smtClean="0"/>
              <a:t>ПЕРЕВІР СЕБЕ!</a:t>
            </a:r>
            <a:endParaRPr lang="ru-RU" sz="2400" b="1" dirty="0"/>
          </a:p>
        </p:txBody>
      </p:sp>
      <p:sp>
        <p:nvSpPr>
          <p:cNvPr id="22" name="TextBox 21">
            <a:hlinkClick r:id="rId5" action="ppaction://hlinksldjump"/>
          </p:cNvPr>
          <p:cNvSpPr txBox="1"/>
          <p:nvPr/>
        </p:nvSpPr>
        <p:spPr>
          <a:xfrm>
            <a:off x="2643174" y="6357958"/>
            <a:ext cx="233807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hlinkClick r:id="rId6" action="ppaction://hlinksldjump"/>
              </a:rPr>
              <a:t>Повторити  теорію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4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3" id="{C6986DA7-2695-4C46-85AB-8B74A997678E}" vid="{D7FB0C8B-F6B4-4543-A9C6-1110B9726675}"/>
    </a:ext>
  </a:extLst>
</a:theme>
</file>

<file path=ppt/theme/theme4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408</TotalTime>
  <Words>361</Words>
  <PresentationFormat>Экран (4:3)</PresentationFormat>
  <Paragraphs>124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Тема4</vt:lpstr>
      <vt:lpstr>Поток</vt:lpstr>
      <vt:lpstr>Тема15</vt:lpstr>
      <vt:lpstr>Тема13</vt:lpstr>
      <vt:lpstr>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Чи в стандартному вигляді записаний одночлен ?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51</cp:revision>
  <dcterms:created xsi:type="dcterms:W3CDTF">2017-02-18T20:58:23Z</dcterms:created>
  <dcterms:modified xsi:type="dcterms:W3CDTF">2018-01-29T19:34:11Z</dcterms:modified>
</cp:coreProperties>
</file>