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9" r:id="rId4"/>
    <p:sldId id="256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9" d="100"/>
          <a:sy n="79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99"/>
            <a:ext cx="7772400" cy="1795463"/>
          </a:xfrm>
        </p:spPr>
        <p:txBody>
          <a:bodyPr anchor="b"/>
          <a:lstStyle>
            <a:lvl1pPr algn="ctr">
              <a:defRPr sz="6000">
                <a:latin typeface="Segoe Script" panose="020B05040200000000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Segoe Script" panose="020B05040200000000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53727-1A71-429D-AA9C-22ACAFD12658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2489F-F8F8-4FDF-A031-E0C1D3C49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120150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14B88-C619-4212-BA3B-823BA5CB01DA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FB2F2-DED7-45F3-A919-5C103F673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414640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D56AD-ECCA-40F1-8DA6-05E3F4EFAE22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682DE-1360-411F-9E36-DB1056A6F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669980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egoe Script" panose="020B05040200000000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Segoe Script" panose="020B0504020000000003" pitchFamily="34" charset="0"/>
              </a:defRPr>
            </a:lvl1pPr>
            <a:lvl2pPr>
              <a:defRPr>
                <a:latin typeface="Segoe Script" panose="020B0504020000000003" pitchFamily="34" charset="0"/>
              </a:defRPr>
            </a:lvl2pPr>
            <a:lvl3pPr>
              <a:defRPr>
                <a:latin typeface="Segoe Script" panose="020B0504020000000003" pitchFamily="34" charset="0"/>
              </a:defRPr>
            </a:lvl3pPr>
            <a:lvl4pPr>
              <a:defRPr>
                <a:latin typeface="Segoe Script" panose="020B0504020000000003" pitchFamily="34" charset="0"/>
              </a:defRPr>
            </a:lvl4pPr>
            <a:lvl5pPr>
              <a:defRPr>
                <a:latin typeface="Segoe Script" panose="020B05040200000000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549E7-902B-4D8B-AFF3-35BFF57713E1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25283-245F-4F8F-BF38-32C5328BA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85904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85427-2745-425E-BBC3-C612DDEFB7CD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0E030-EE1E-4321-AF15-77C4556E5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967469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DAA21-D971-42E2-8581-A008B389D403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275BE-3EA8-4F0F-88D1-C1AAAD036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62397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42B53-91E0-4AF6-BA2B-3B2E3A6A1B64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7930B-BBA3-4BAF-A9D6-00D34A8AD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018382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74187-5360-4FF9-893C-2AC31D1A0006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5CE94-BF93-4D0A-AE67-21D07AEB1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065596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F8C8B-200B-4565-9C74-4818B4A1E61E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8A230-C3BF-4BE3-B618-F0FF0E19C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416678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AC9FA-97CC-4AC1-8283-62B2A57A5CD7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A2C93-BFC8-4C95-8D1B-40390A3C6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535611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EE4C-E00A-44F9-A89C-762501CAB1EC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CEB9E-9090-463A-89EF-8791ADAD8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606737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70000"/>
                    </a14:imgEffect>
                  </a14:imgLayer>
                </a14:imgProps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50BB84-952E-4741-BEA4-B796B78D8A57}" type="datetimeFigureOut">
              <a:rPr lang="ru-RU"/>
              <a:pPr>
                <a:defRPr/>
              </a:pPr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E991E9E-4BBF-4C68-8FCC-E4AC75821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1"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828289"/>
              </p:ext>
            </p:extLst>
          </p:nvPr>
        </p:nvGraphicFramePr>
        <p:xfrm>
          <a:off x="144380" y="505329"/>
          <a:ext cx="8614610" cy="51735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1461"/>
                <a:gridCol w="861461"/>
                <a:gridCol w="861461"/>
                <a:gridCol w="861461"/>
                <a:gridCol w="861461"/>
                <a:gridCol w="861461"/>
                <a:gridCol w="861461"/>
                <a:gridCol w="861461"/>
                <a:gridCol w="861461"/>
                <a:gridCol w="861461"/>
              </a:tblGrid>
              <a:tr h="739082">
                <a:tc gridSpan="3"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>
                    <a:lnL w="12700" cmpd="sng"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smtClean="0"/>
                        <a:t>1</a:t>
                      </a:r>
                      <a:endParaRPr lang="ru-RU" sz="3600" b="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082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12700" cmpd="sng"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2 </a:t>
                      </a:r>
                      <a:endParaRPr lang="ru-RU" sz="3600" b="1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082">
                <a:tc gridSpan="3"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12700" cmpd="sng"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3 </a:t>
                      </a:r>
                      <a:endParaRPr lang="ru-RU" sz="3600" b="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082">
                <a:tc rowSpan="2"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4 </a:t>
                      </a:r>
                      <a:endParaRPr lang="ru-RU" sz="3600" b="1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08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5 </a:t>
                      </a:r>
                      <a:endParaRPr lang="ru-RU" sz="3600" b="1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082"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6 </a:t>
                      </a:r>
                      <a:endParaRPr lang="ru-RU" sz="3600" b="1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9082">
                <a:tc gridSpan="2"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12700" cmpd="sng">
                      <a:noFill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7 </a:t>
                      </a:r>
                      <a:endParaRPr lang="ru-RU" sz="3600" b="1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794460"/>
              </p:ext>
            </p:extLst>
          </p:nvPr>
        </p:nvGraphicFramePr>
        <p:xfrm>
          <a:off x="2739188" y="506663"/>
          <a:ext cx="4287253" cy="7446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159"/>
                <a:gridCol w="890337"/>
                <a:gridCol w="830179"/>
                <a:gridCol w="872289"/>
                <a:gridCol w="872289"/>
              </a:tblGrid>
              <a:tr h="744621">
                <a:tc>
                  <a:txBody>
                    <a:bodyPr/>
                    <a:lstStyle/>
                    <a:p>
                      <a:r>
                        <a:rPr lang="uk-UA" sz="3200" b="1" baseline="0" dirty="0" smtClean="0"/>
                        <a:t>    </a:t>
                      </a:r>
                      <a:r>
                        <a:rPr lang="uk-UA" sz="3200" b="0" baseline="0" dirty="0" smtClean="0"/>
                        <a:t>з</a:t>
                      </a:r>
                      <a:endParaRPr lang="ru-RU" sz="3200" b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dirty="0" smtClean="0"/>
                        <a:t>а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dirty="0" smtClean="0"/>
                        <a:t>є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dirty="0" smtClean="0"/>
                        <a:t>ц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3200" dirty="0" smtClean="0"/>
                        <a:t>ь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356467"/>
              </p:ext>
            </p:extLst>
          </p:nvPr>
        </p:nvGraphicFramePr>
        <p:xfrm>
          <a:off x="1006642" y="1228557"/>
          <a:ext cx="3420980" cy="7446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5245"/>
                <a:gridCol w="855245"/>
                <a:gridCol w="855245"/>
                <a:gridCol w="855245"/>
              </a:tblGrid>
              <a:tr h="744621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ш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п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к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548526"/>
              </p:ext>
            </p:extLst>
          </p:nvPr>
        </p:nvGraphicFramePr>
        <p:xfrm>
          <a:off x="2715127" y="1998579"/>
          <a:ext cx="3481136" cy="7205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284"/>
                <a:gridCol w="870284"/>
                <a:gridCol w="870284"/>
                <a:gridCol w="870284"/>
              </a:tblGrid>
              <a:tr h="720558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    г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р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д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380581"/>
              </p:ext>
            </p:extLst>
          </p:nvPr>
        </p:nvGraphicFramePr>
        <p:xfrm>
          <a:off x="994610" y="2732505"/>
          <a:ext cx="3469108" cy="7085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7277"/>
                <a:gridCol w="867277"/>
                <a:gridCol w="867277"/>
                <a:gridCol w="867277"/>
              </a:tblGrid>
              <a:tr h="708527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 ї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ж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к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872528"/>
              </p:ext>
            </p:extLst>
          </p:nvPr>
        </p:nvGraphicFramePr>
        <p:xfrm>
          <a:off x="1018674" y="3466431"/>
          <a:ext cx="5165556" cy="7446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0926"/>
                <a:gridCol w="860926"/>
                <a:gridCol w="860926"/>
                <a:gridCol w="860926"/>
                <a:gridCol w="860926"/>
                <a:gridCol w="860926"/>
              </a:tblGrid>
              <a:tr h="744621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 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ю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д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953062"/>
              </p:ext>
            </p:extLst>
          </p:nvPr>
        </p:nvGraphicFramePr>
        <p:xfrm>
          <a:off x="128337" y="4212389"/>
          <a:ext cx="3469104" cy="7205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7276"/>
                <a:gridCol w="867276"/>
                <a:gridCol w="867276"/>
                <a:gridCol w="867276"/>
              </a:tblGrid>
              <a:tr h="720558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  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з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к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579268"/>
              </p:ext>
            </p:extLst>
          </p:nvPr>
        </p:nvGraphicFramePr>
        <p:xfrm>
          <a:off x="1860884" y="4922253"/>
          <a:ext cx="6898104" cy="7686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2263"/>
                <a:gridCol w="862263"/>
                <a:gridCol w="862263"/>
                <a:gridCol w="862263"/>
                <a:gridCol w="862263"/>
                <a:gridCol w="862263"/>
                <a:gridCol w="862263"/>
                <a:gridCol w="862263"/>
              </a:tblGrid>
              <a:tr h="768684"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 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с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і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1135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>
                <a:solidFill>
                  <a:prstClr val="black"/>
                </a:solidFill>
              </a:rPr>
              <a:t>Тематика прислів'їв та приказок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541338"/>
            <a:r>
              <a:rPr lang="ru-RU" b="1" dirty="0" smtClean="0"/>
              <a:t>про </a:t>
            </a:r>
            <a:r>
              <a:rPr lang="uk-UA" b="1" dirty="0" smtClean="0"/>
              <a:t>життя. </a:t>
            </a:r>
            <a:r>
              <a:rPr lang="uk-UA" dirty="0" smtClean="0"/>
              <a:t>(Життя закоротке для щастя, а задовге для терпіння).</a:t>
            </a:r>
          </a:p>
          <a:p>
            <a:pPr marL="0" indent="541338"/>
            <a:r>
              <a:rPr lang="uk-UA" b="1" dirty="0" smtClean="0"/>
              <a:t>про тварин</a:t>
            </a:r>
            <a:r>
              <a:rPr lang="uk-UA" dirty="0" smtClean="0"/>
              <a:t>. (Бійся не того собаки, що бреше, а того, що ластиться).</a:t>
            </a:r>
          </a:p>
          <a:p>
            <a:pPr marL="0" indent="541338"/>
            <a:r>
              <a:rPr lang="uk-UA" b="1" dirty="0" smtClean="0"/>
              <a:t>про взаємини між людьми</a:t>
            </a:r>
            <a:r>
              <a:rPr lang="uk-UA" dirty="0" smtClean="0"/>
              <a:t>. (Дружній череді і вовк не страшний)</a:t>
            </a:r>
          </a:p>
          <a:p>
            <a:pPr marL="0" indent="541338"/>
            <a:r>
              <a:rPr lang="uk-UA" b="1" dirty="0" smtClean="0"/>
              <a:t>про природу та її явища</a:t>
            </a:r>
            <a:r>
              <a:rPr lang="uk-UA" dirty="0" smtClean="0"/>
              <a:t>. (Вода в решеті не встоїться)</a:t>
            </a:r>
          </a:p>
          <a:p>
            <a:pPr marL="0" indent="541338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3032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30538"/>
          </a:xfrm>
        </p:spPr>
        <p:txBody>
          <a:bodyPr/>
          <a:lstStyle/>
          <a:p>
            <a:pPr algn="ctr"/>
            <a:r>
              <a:rPr lang="uk-UA" sz="3600" dirty="0" smtClean="0"/>
              <a:t>З'єднайте колонки, щоб утворились прислів'я 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784099"/>
              </p:ext>
            </p:extLst>
          </p:nvPr>
        </p:nvGraphicFramePr>
        <p:xfrm>
          <a:off x="938461" y="1600204"/>
          <a:ext cx="7291138" cy="4331360"/>
        </p:xfrm>
        <a:graphic>
          <a:graphicData uri="http://schemas.openxmlformats.org/drawingml/2006/table">
            <a:tbl>
              <a:tblPr firstRow="1" firstCol="1" bandRow="1"/>
              <a:tblGrid>
                <a:gridCol w="3645569"/>
                <a:gridCol w="3645569"/>
              </a:tblGrid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Книга для розуму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 без вікон, темно</a:t>
                      </a:r>
                      <a:endParaRPr lang="ru-RU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Прочитав добру книгу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ключ до знань</a:t>
                      </a:r>
                      <a:endParaRPr lang="ru-RU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книжці шукай не букви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 з книжок — знання</a:t>
                      </a:r>
                      <a:endParaRPr lang="ru-RU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Хто багато читає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 без вікон, темінь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домі без книги</a:t>
                      </a:r>
                      <a:endParaRPr lang="ru-RU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теплий дощик для посівів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Книги</a:t>
                      </a:r>
                      <a:endParaRPr lang="ru-RU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 думки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ручаїв — ріки</a:t>
                      </a:r>
                      <a:endParaRPr lang="ru-RU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 на світі </a:t>
                      </a:r>
                      <a:r>
                        <a:rPr lang="uk-UA" sz="20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жить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Розум без книги</a:t>
                      </a:r>
                      <a:endParaRPr lang="ru-RU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розуму наберешся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Книга вчить</a:t>
                      </a:r>
                      <a:endParaRPr lang="ru-RU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той багато знає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36">
                <a:tc>
                  <a:txBody>
                    <a:bodyPr/>
                    <a:lstStyle/>
                    <a:p>
                      <a:pPr indent="2705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книгою подружишся</a:t>
                      </a:r>
                      <a:endParaRPr lang="ru-RU" sz="2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99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зустрівся з другом</a:t>
                      </a:r>
                      <a:endParaRPr lang="ru-RU" sz="2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6711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28650" y="697832"/>
            <a:ext cx="7886700" cy="5479131"/>
          </a:xfrm>
        </p:spPr>
        <p:txBody>
          <a:bodyPr/>
          <a:lstStyle/>
          <a:p>
            <a:pPr algn="ctr"/>
            <a:r>
              <a:rPr lang="ru-RU" sz="4000" dirty="0" err="1" smtClean="0"/>
              <a:t>Язик</a:t>
            </a:r>
            <a:r>
              <a:rPr lang="ru-RU" sz="4000" dirty="0" smtClean="0"/>
              <a:t> </a:t>
            </a:r>
            <a:r>
              <a:rPr lang="ru-RU" sz="4000" dirty="0"/>
              <a:t>до </a:t>
            </a:r>
            <a:r>
              <a:rPr lang="ru-RU" sz="4000" dirty="0" err="1"/>
              <a:t>Києва</a:t>
            </a:r>
            <a:r>
              <a:rPr lang="ru-RU" sz="4000" dirty="0"/>
              <a:t> </a:t>
            </a:r>
            <a:r>
              <a:rPr lang="ru-RU" sz="4000" dirty="0" err="1"/>
              <a:t>доведе</a:t>
            </a:r>
            <a:r>
              <a:rPr lang="ru-RU" sz="4000" dirty="0" smtClean="0"/>
              <a:t>.</a:t>
            </a:r>
          </a:p>
          <a:p>
            <a:pPr algn="ctr"/>
            <a:endParaRPr lang="ru-RU" sz="1800" dirty="0"/>
          </a:p>
          <a:p>
            <a:pPr algn="ctr"/>
            <a:r>
              <a:rPr lang="ru-RU" sz="4000" dirty="0" smtClean="0"/>
              <a:t>Без </a:t>
            </a:r>
            <a:r>
              <a:rPr lang="ru-RU" sz="4000" dirty="0"/>
              <a:t>труда не буде і плота</a:t>
            </a:r>
            <a:r>
              <a:rPr lang="ru-RU" sz="4000" dirty="0" smtClean="0"/>
              <a:t>.</a:t>
            </a:r>
          </a:p>
          <a:p>
            <a:pPr lvl="8" algn="ctr"/>
            <a:endParaRPr lang="ru-RU" sz="2400" dirty="0"/>
          </a:p>
          <a:p>
            <a:pPr algn="ctr"/>
            <a:r>
              <a:rPr lang="ru-RU" sz="4000" dirty="0" smtClean="0"/>
              <a:t>За </a:t>
            </a:r>
            <a:r>
              <a:rPr lang="ru-RU" sz="4000" dirty="0" err="1"/>
              <a:t>двома</a:t>
            </a:r>
            <a:r>
              <a:rPr lang="ru-RU" sz="4000" dirty="0"/>
              <a:t> </a:t>
            </a:r>
            <a:r>
              <a:rPr lang="ru-RU" sz="4000" dirty="0" err="1"/>
              <a:t>зайцями</a:t>
            </a:r>
            <a:r>
              <a:rPr lang="ru-RU" sz="4000" dirty="0"/>
              <a:t> </a:t>
            </a:r>
            <a:r>
              <a:rPr lang="ru-RU" sz="4000" dirty="0" err="1"/>
              <a:t>поженешся</a:t>
            </a:r>
            <a:r>
              <a:rPr lang="ru-RU" sz="4000" dirty="0"/>
              <a:t>, </a:t>
            </a:r>
            <a:r>
              <a:rPr lang="ru-RU" sz="4000" dirty="0" err="1"/>
              <a:t>жодного</a:t>
            </a:r>
            <a:r>
              <a:rPr lang="ru-RU" sz="4000" dirty="0"/>
              <a:t> не </a:t>
            </a:r>
            <a:r>
              <a:rPr lang="ru-RU" sz="4000" dirty="0" err="1"/>
              <a:t>спіймаєш</a:t>
            </a:r>
            <a:r>
              <a:rPr lang="ru-RU" sz="4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4818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211948"/>
              </p:ext>
            </p:extLst>
          </p:nvPr>
        </p:nvGraphicFramePr>
        <p:xfrm>
          <a:off x="628650" y="1825624"/>
          <a:ext cx="7889708" cy="2926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4854"/>
                <a:gridCol w="3944854"/>
              </a:tblGrid>
              <a:tr h="2926849">
                <a:tc>
                  <a:txBody>
                    <a:bodyPr/>
                    <a:lstStyle/>
                    <a:p>
                      <a:pPr algn="ctr"/>
                      <a:endParaRPr lang="uk-UA" sz="3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uk-UA" sz="6600" dirty="0" smtClean="0">
                          <a:solidFill>
                            <a:schemeClr val="tx1"/>
                          </a:solidFill>
                        </a:rPr>
                        <a:t>Прислів'я</a:t>
                      </a:r>
                      <a:endParaRPr lang="ru-RU" sz="6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3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uk-UA" sz="6600" dirty="0" smtClean="0">
                          <a:solidFill>
                            <a:schemeClr val="tx1"/>
                          </a:solidFill>
                        </a:rPr>
                        <a:t>Приказка</a:t>
                      </a:r>
                      <a:endParaRPr lang="ru-RU" sz="6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33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790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ДОМАШНЄ ЗАВДАННЯ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600" smtClean="0"/>
              <a:t>Вивчити напам’ять 5 прислів’їв (приказок</a:t>
            </a:r>
            <a:r>
              <a:rPr lang="uk-UA" sz="3600" smtClean="0"/>
              <a:t>); </a:t>
            </a:r>
            <a:endParaRPr lang="uk-UA" sz="3600" smtClean="0"/>
          </a:p>
          <a:p>
            <a:endParaRPr lang="uk-UA" sz="3600" smtClean="0"/>
          </a:p>
          <a:p>
            <a:r>
              <a:rPr lang="uk-UA" sz="3600" dirty="0" smtClean="0"/>
              <a:t>підготувати пантоміму за прислів’ями для  демонстрації перед класом.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3589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748296"/>
          </a:xfrm>
        </p:spPr>
        <p:txBody>
          <a:bodyPr/>
          <a:lstStyle/>
          <a:p>
            <a:pPr algn="ctr"/>
            <a:r>
              <a:rPr lang="ru-RU" sz="11500" b="1" dirty="0" smtClean="0">
                <a:cs typeface="Aharoni" pitchFamily="2" charset="-79"/>
              </a:rPr>
              <a:t>Казприки</a:t>
            </a:r>
            <a:r>
              <a:rPr lang="ru-RU" sz="11500" b="1" dirty="0">
                <a:cs typeface="Aharoni" pitchFamily="2" charset="-79"/>
              </a:rPr>
              <a:t/>
            </a:r>
            <a:br>
              <a:rPr lang="ru-RU" sz="11500" b="1" dirty="0">
                <a:cs typeface="Aharoni" pitchFamily="2" charset="-79"/>
              </a:rPr>
            </a:br>
            <a:r>
              <a:rPr lang="ru-RU" sz="11500" b="1" dirty="0" smtClean="0">
                <a:cs typeface="Aharoni" pitchFamily="2" charset="-79"/>
              </a:rPr>
              <a:t/>
            </a:r>
            <a:br>
              <a:rPr lang="ru-RU" sz="11500" b="1" dirty="0" smtClean="0">
                <a:cs typeface="Aharoni" pitchFamily="2" charset="-79"/>
              </a:rPr>
            </a:br>
            <a:r>
              <a:rPr lang="ru-RU" sz="11500" b="1" dirty="0" smtClean="0">
                <a:cs typeface="Aharoni" pitchFamily="2" charset="-79"/>
              </a:rPr>
              <a:t> сліприв’я</a:t>
            </a:r>
            <a:endParaRPr lang="ru-RU" sz="11500" b="1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953058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28650" y="469232"/>
            <a:ext cx="7886700" cy="570773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Кола </a:t>
            </a:r>
            <a:r>
              <a:rPr lang="ru-RU" dirty="0" smtClean="0"/>
              <a:t>Вена</a:t>
            </a:r>
          </a:p>
          <a:p>
            <a:pPr marL="0" indent="0">
              <a:buNone/>
            </a:pPr>
            <a:r>
              <a:rPr lang="uk-UA" sz="1600" dirty="0" smtClean="0"/>
              <a:t>Прислів'я                                                         Приказки</a:t>
            </a:r>
            <a:endParaRPr lang="ru-RU" sz="1600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89" y="625642"/>
            <a:ext cx="8710863" cy="4872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7111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21894" y="2544679"/>
            <a:ext cx="7772400" cy="2628900"/>
          </a:xfrm>
        </p:spPr>
        <p:txBody>
          <a:bodyPr/>
          <a:lstStyle/>
          <a:p>
            <a:pPr eaLnBrk="1" hangingPunct="1"/>
            <a:r>
              <a:rPr lang="uk-UA" sz="8000" b="1" dirty="0" smtClean="0"/>
              <a:t>Прислів'я та приказки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5032" y="774617"/>
            <a:ext cx="6858000" cy="1655762"/>
          </a:xfrm>
        </p:spPr>
        <p:txBody>
          <a:bodyPr/>
          <a:lstStyle/>
          <a:p>
            <a:pPr eaLnBrk="1" hangingPunct="1"/>
            <a:r>
              <a:rPr lang="uk-UA" sz="4000" dirty="0" smtClean="0"/>
              <a:t>Шістнадцяте січня</a:t>
            </a:r>
          </a:p>
          <a:p>
            <a:pPr eaLnBrk="1" hangingPunct="1"/>
            <a:r>
              <a:rPr lang="uk-UA" sz="4000" dirty="0" smtClean="0"/>
              <a:t>Класна робота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28650" y="553453"/>
            <a:ext cx="7886700" cy="5623510"/>
          </a:xfrm>
        </p:spPr>
        <p:txBody>
          <a:bodyPr/>
          <a:lstStyle/>
          <a:p>
            <a:pPr marL="806450" indent="265113"/>
            <a:r>
              <a:rPr lang="ru-RU" sz="3200" b="1" dirty="0" smtClean="0"/>
              <a:t>«</a:t>
            </a:r>
            <a:r>
              <a:rPr lang="uk-UA" sz="3200" b="1" dirty="0" smtClean="0"/>
              <a:t>Правда очі коле», </a:t>
            </a:r>
          </a:p>
          <a:p>
            <a:pPr marL="806450" indent="265113"/>
            <a:r>
              <a:rPr lang="uk-UA" sz="3200" b="1" dirty="0" smtClean="0"/>
              <a:t>«В очі — лисицею, а за очі — вовчицею»,</a:t>
            </a:r>
          </a:p>
          <a:p>
            <a:pPr marL="806450" indent="265113"/>
            <a:r>
              <a:rPr lang="uk-UA" sz="3200" b="1" dirty="0" smtClean="0"/>
              <a:t>«Осінь на рябому коні їздить»,</a:t>
            </a:r>
          </a:p>
          <a:p>
            <a:pPr marL="806450" indent="265113"/>
            <a:r>
              <a:rPr lang="uk-UA" sz="3200" b="1" dirty="0" smtClean="0"/>
              <a:t>«Баба з воза».</a:t>
            </a:r>
          </a:p>
          <a:p>
            <a:pPr marL="806450" indent="265113"/>
            <a:r>
              <a:rPr lang="uk-UA" sz="3200" b="1" dirty="0" smtClean="0"/>
              <a:t>«Рання пташка дзьобик чистить, а пізня очиці жмурить», </a:t>
            </a:r>
          </a:p>
          <a:p>
            <a:pPr marL="806450" indent="265113"/>
            <a:r>
              <a:rPr lang="uk-UA" sz="3200" b="1" dirty="0" smtClean="0"/>
              <a:t>«Такий тупий ніж, що й киселю не ріже</a:t>
            </a:r>
            <a:r>
              <a:rPr lang="uk-UA" sz="3200" b="1" dirty="0" smtClean="0"/>
              <a:t>».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26382223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800" b="1" dirty="0" smtClean="0"/>
              <a:t>Особливості народних прислів'їв</a:t>
            </a:r>
            <a:r>
              <a:rPr lang="ru-RU" sz="4800" b="1" dirty="0" smtClean="0"/>
              <a:t>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72389"/>
            <a:ext cx="7886700" cy="4504574"/>
          </a:xfrm>
        </p:spPr>
        <p:txBody>
          <a:bodyPr/>
          <a:lstStyle/>
          <a:p>
            <a:r>
              <a:rPr lang="uk-UA" b="1" dirty="0" smtClean="0"/>
              <a:t> узагальнення народного досвіду; </a:t>
            </a:r>
          </a:p>
          <a:p>
            <a:r>
              <a:rPr lang="uk-UA" b="1" dirty="0" smtClean="0"/>
              <a:t> повчальність;</a:t>
            </a:r>
          </a:p>
          <a:p>
            <a:r>
              <a:rPr lang="uk-UA" b="1" dirty="0" smtClean="0"/>
              <a:t> стислість і ємність висловленої думки;</a:t>
            </a:r>
          </a:p>
          <a:p>
            <a:r>
              <a:rPr lang="uk-UA" b="1" dirty="0" smtClean="0"/>
              <a:t> влучність і поетичність;</a:t>
            </a:r>
          </a:p>
          <a:p>
            <a:r>
              <a:rPr lang="uk-UA" b="1" dirty="0" smtClean="0"/>
              <a:t> використання слів у прямому й переносному значеннях;</a:t>
            </a:r>
          </a:p>
          <a:p>
            <a:r>
              <a:rPr lang="uk-UA" b="1" dirty="0" smtClean="0"/>
              <a:t> малий обсяг.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771660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583991"/>
          </a:xfrm>
        </p:spPr>
        <p:txBody>
          <a:bodyPr/>
          <a:lstStyle/>
          <a:p>
            <a:pPr algn="ctr"/>
            <a:r>
              <a:rPr lang="uk-UA" sz="3600" b="1" dirty="0" smtClean="0">
                <a:solidFill>
                  <a:srgbClr val="800000"/>
                </a:solidFill>
              </a:rPr>
              <a:t>Прочитайте й визначте, які з приказок позитивні ( +), а які  негативні (-).</a:t>
            </a:r>
            <a:endParaRPr lang="uk-UA" sz="3600" b="1" dirty="0">
              <a:solidFill>
                <a:srgbClr val="8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189747"/>
            <a:ext cx="7886700" cy="3987216"/>
          </a:xfrm>
        </p:spPr>
        <p:txBody>
          <a:bodyPr/>
          <a:lstStyle/>
          <a:p>
            <a:pPr algn="ctr"/>
            <a:r>
              <a:rPr lang="uk-UA" sz="3200" b="1" dirty="0" smtClean="0"/>
              <a:t>Живе, як у Бога за дверима.</a:t>
            </a:r>
          </a:p>
          <a:p>
            <a:pPr algn="ctr"/>
            <a:r>
              <a:rPr lang="uk-UA" sz="3200" b="1" dirty="0" smtClean="0"/>
              <a:t>Повзе, як черепаха.</a:t>
            </a:r>
          </a:p>
          <a:p>
            <a:pPr algn="ctr"/>
            <a:r>
              <a:rPr lang="uk-UA" sz="3200" b="1" dirty="0" smtClean="0"/>
              <a:t>Хороша, як маківка в городі.</a:t>
            </a:r>
          </a:p>
          <a:p>
            <a:pPr algn="ctr"/>
            <a:r>
              <a:rPr lang="uk-UA" sz="3200" b="1" dirty="0" smtClean="0"/>
              <a:t>Хата, мов хлів.</a:t>
            </a:r>
          </a:p>
          <a:p>
            <a:pPr algn="ctr"/>
            <a:r>
              <a:rPr lang="uk-UA" sz="3200" b="1" dirty="0" smtClean="0"/>
              <a:t>Хороша, як курка в дощ.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3070475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Фредерик Франсуа Шопен - Мечта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23410" y="1407695"/>
            <a:ext cx="2851067" cy="2851067"/>
          </a:xfrm>
        </p:spPr>
      </p:pic>
    </p:spTree>
    <p:extLst>
      <p:ext uri="{BB962C8B-B14F-4D97-AF65-F5344CB8AC3E}">
        <p14:creationId xmlns:p14="http://schemas.microsoft.com/office/powerpoint/2010/main" val="20400232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Тематика прислів'їв та приказок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09056"/>
            <a:ext cx="7886700" cy="4587207"/>
          </a:xfrm>
        </p:spPr>
        <p:txBody>
          <a:bodyPr/>
          <a:lstStyle/>
          <a:p>
            <a:pPr marL="0" indent="541338"/>
            <a:r>
              <a:rPr lang="ru-RU" b="1" dirty="0" smtClean="0"/>
              <a:t>про </a:t>
            </a:r>
            <a:r>
              <a:rPr lang="ru-RU" b="1" dirty="0" err="1"/>
              <a:t>мову</a:t>
            </a:r>
            <a:r>
              <a:rPr lang="ru-RU" dirty="0"/>
              <a:t>. (</a:t>
            </a:r>
            <a:r>
              <a:rPr lang="ru-RU" dirty="0" err="1"/>
              <a:t>Птицю</a:t>
            </a:r>
            <a:r>
              <a:rPr lang="ru-RU" dirty="0"/>
              <a:t> </a:t>
            </a:r>
            <a:r>
              <a:rPr lang="ru-RU" dirty="0" err="1"/>
              <a:t>пізнати</a:t>
            </a:r>
            <a:r>
              <a:rPr lang="ru-RU" dirty="0"/>
              <a:t> по </a:t>
            </a:r>
            <a:r>
              <a:rPr lang="ru-RU" dirty="0" err="1"/>
              <a:t>пір'ю</a:t>
            </a:r>
            <a:r>
              <a:rPr lang="ru-RU" dirty="0"/>
              <a:t>, а </a:t>
            </a:r>
            <a:r>
              <a:rPr lang="ru-RU" dirty="0" err="1"/>
              <a:t>людину</a:t>
            </a:r>
            <a:r>
              <a:rPr lang="ru-RU" dirty="0"/>
              <a:t> по </a:t>
            </a:r>
            <a:r>
              <a:rPr lang="ru-RU" dirty="0" err="1"/>
              <a:t>мові</a:t>
            </a:r>
            <a:r>
              <a:rPr lang="ru-RU" dirty="0"/>
              <a:t>, удар </a:t>
            </a:r>
            <a:r>
              <a:rPr lang="ru-RU" dirty="0" err="1"/>
              <a:t>забувається</a:t>
            </a:r>
            <a:r>
              <a:rPr lang="ru-RU" dirty="0"/>
              <a:t>, а слово </a:t>
            </a:r>
            <a:r>
              <a:rPr lang="ru-RU" dirty="0" err="1" smtClean="0"/>
              <a:t>пам'ятається</a:t>
            </a:r>
            <a:r>
              <a:rPr lang="ru-RU" dirty="0" smtClean="0"/>
              <a:t>).</a:t>
            </a:r>
            <a:endParaRPr lang="ru-RU" dirty="0"/>
          </a:p>
          <a:p>
            <a:pPr marL="0" indent="541338"/>
            <a:r>
              <a:rPr lang="ru-RU" b="1" dirty="0" smtClean="0"/>
              <a:t>про </a:t>
            </a:r>
            <a:r>
              <a:rPr lang="ru-RU" b="1" dirty="0"/>
              <a:t>добро</a:t>
            </a:r>
            <a:r>
              <a:rPr lang="ru-RU" dirty="0"/>
              <a:t>. (Все добре, </a:t>
            </a:r>
            <a:r>
              <a:rPr lang="ru-RU" dirty="0" err="1"/>
              <a:t>що</a:t>
            </a:r>
            <a:r>
              <a:rPr lang="ru-RU" dirty="0"/>
              <a:t> добре </a:t>
            </a:r>
            <a:r>
              <a:rPr lang="ru-RU" dirty="0" err="1"/>
              <a:t>кінчається</a:t>
            </a:r>
            <a:r>
              <a:rPr lang="ru-RU" dirty="0" smtClean="0"/>
              <a:t>).</a:t>
            </a:r>
          </a:p>
          <a:p>
            <a:pPr marL="0" indent="541338"/>
            <a:r>
              <a:rPr lang="ru-RU" b="1" dirty="0" smtClean="0"/>
              <a:t>про </a:t>
            </a:r>
            <a:r>
              <a:rPr lang="ru-RU" b="1" dirty="0" err="1"/>
              <a:t>працю</a:t>
            </a:r>
            <a:r>
              <a:rPr lang="ru-RU" dirty="0"/>
              <a:t>. (</a:t>
            </a:r>
            <a:r>
              <a:rPr lang="ru-RU" dirty="0" err="1"/>
              <a:t>Будеш</a:t>
            </a:r>
            <a:r>
              <a:rPr lang="ru-RU" dirty="0"/>
              <a:t> трудиться — </a:t>
            </a:r>
            <a:r>
              <a:rPr lang="ru-RU" dirty="0" err="1"/>
              <a:t>будеш</a:t>
            </a:r>
            <a:r>
              <a:rPr lang="ru-RU" dirty="0"/>
              <a:t> </a:t>
            </a:r>
            <a:r>
              <a:rPr lang="ru-RU" dirty="0" smtClean="0"/>
              <a:t>кормиться).</a:t>
            </a:r>
          </a:p>
          <a:p>
            <a:pPr marL="0" indent="541338"/>
            <a:r>
              <a:rPr lang="ru-RU" b="1" dirty="0"/>
              <a:t>про </a:t>
            </a:r>
            <a:r>
              <a:rPr lang="ru-RU" b="1" dirty="0" err="1"/>
              <a:t>розум</a:t>
            </a:r>
            <a:r>
              <a:rPr lang="ru-RU" b="1" dirty="0"/>
              <a:t>, </a:t>
            </a:r>
            <a:r>
              <a:rPr lang="ru-RU" b="1" dirty="0" err="1"/>
              <a:t>знання</a:t>
            </a:r>
            <a:r>
              <a:rPr lang="ru-RU" b="1" dirty="0"/>
              <a:t> та </a:t>
            </a:r>
            <a:r>
              <a:rPr lang="ru-RU" b="1" dirty="0" err="1"/>
              <a:t>уміння</a:t>
            </a:r>
            <a:r>
              <a:rPr lang="ru-RU" dirty="0"/>
              <a:t>. (</a:t>
            </a:r>
            <a:r>
              <a:rPr lang="ru-RU" dirty="0" err="1"/>
              <a:t>Вік</a:t>
            </a:r>
            <a:r>
              <a:rPr lang="ru-RU" dirty="0"/>
              <a:t> живи — </a:t>
            </a:r>
            <a:r>
              <a:rPr lang="ru-RU" dirty="0" err="1"/>
              <a:t>вік</a:t>
            </a:r>
            <a:r>
              <a:rPr lang="ru-RU" dirty="0"/>
              <a:t> учись).</a:t>
            </a:r>
          </a:p>
          <a:p>
            <a:pPr marL="0" indent="541338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186917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600</TotalTime>
  <Words>430</Words>
  <Application>Microsoft Office PowerPoint</Application>
  <PresentationFormat>Экран (4:3)</PresentationFormat>
  <Paragraphs>111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Казприки   сліприв’я</vt:lpstr>
      <vt:lpstr>Презентация PowerPoint</vt:lpstr>
      <vt:lpstr>Прислів'я та приказки</vt:lpstr>
      <vt:lpstr>Презентация PowerPoint</vt:lpstr>
      <vt:lpstr>Особливості народних прислів'їв:</vt:lpstr>
      <vt:lpstr>Прочитайте й визначте, які з приказок позитивні ( +), а які  негативні (-).</vt:lpstr>
      <vt:lpstr>Презентация PowerPoint</vt:lpstr>
      <vt:lpstr>Тематика прислів'їв та приказок</vt:lpstr>
      <vt:lpstr>Тематика прислів'їв та приказок</vt:lpstr>
      <vt:lpstr>З'єднайте колонки, щоб утворились прислів'я </vt:lpstr>
      <vt:lpstr>Презентация PowerPoint</vt:lpstr>
      <vt:lpstr>Презентация PowerPoint</vt:lpstr>
      <vt:lpstr>ДОМАШНЄ ЗАВДАННЯ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User</cp:lastModifiedBy>
  <cp:revision>22</cp:revision>
  <dcterms:created xsi:type="dcterms:W3CDTF">2014-12-11T16:35:35Z</dcterms:created>
  <dcterms:modified xsi:type="dcterms:W3CDTF">2017-01-15T17:38:42Z</dcterms:modified>
</cp:coreProperties>
</file>