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30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02FDE-F4F2-402C-A2EA-D1164D2F3E41}" type="datetimeFigureOut">
              <a:rPr lang="ru-RU" smtClean="0"/>
              <a:pPr/>
              <a:t>22.02.2018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2051132-6283-46AC-9564-9ABEE07175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02FDE-F4F2-402C-A2EA-D1164D2F3E41}" type="datetimeFigureOut">
              <a:rPr lang="ru-RU" smtClean="0"/>
              <a:pPr/>
              <a:t>22.02.2018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51132-6283-46AC-9564-9ABEE07175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02FDE-F4F2-402C-A2EA-D1164D2F3E41}" type="datetimeFigureOut">
              <a:rPr lang="ru-RU" smtClean="0"/>
              <a:pPr/>
              <a:t>22.02.2018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51132-6283-46AC-9564-9ABEE07175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02FDE-F4F2-402C-A2EA-D1164D2F3E41}" type="datetimeFigureOut">
              <a:rPr lang="ru-RU" smtClean="0"/>
              <a:pPr/>
              <a:t>22.02.2018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2051132-6283-46AC-9564-9ABEE07175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02FDE-F4F2-402C-A2EA-D1164D2F3E41}" type="datetimeFigureOut">
              <a:rPr lang="ru-RU" smtClean="0"/>
              <a:pPr/>
              <a:t>22.02.2018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51132-6283-46AC-9564-9ABEE071758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02FDE-F4F2-402C-A2EA-D1164D2F3E41}" type="datetimeFigureOut">
              <a:rPr lang="ru-RU" smtClean="0"/>
              <a:pPr/>
              <a:t>22.02.2018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51132-6283-46AC-9564-9ABEE07175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02FDE-F4F2-402C-A2EA-D1164D2F3E41}" type="datetimeFigureOut">
              <a:rPr lang="ru-RU" smtClean="0"/>
              <a:pPr/>
              <a:t>22.02.2018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D2051132-6283-46AC-9564-9ABEE071758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02FDE-F4F2-402C-A2EA-D1164D2F3E41}" type="datetimeFigureOut">
              <a:rPr lang="ru-RU" smtClean="0"/>
              <a:pPr/>
              <a:t>22.02.2018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51132-6283-46AC-9564-9ABEE07175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02FDE-F4F2-402C-A2EA-D1164D2F3E41}" type="datetimeFigureOut">
              <a:rPr lang="ru-RU" smtClean="0"/>
              <a:pPr/>
              <a:t>22.02.2018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51132-6283-46AC-9564-9ABEE07175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02FDE-F4F2-402C-A2EA-D1164D2F3E41}" type="datetimeFigureOut">
              <a:rPr lang="ru-RU" smtClean="0"/>
              <a:pPr/>
              <a:t>22.02.2018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51132-6283-46AC-9564-9ABEE07175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02FDE-F4F2-402C-A2EA-D1164D2F3E41}" type="datetimeFigureOut">
              <a:rPr lang="ru-RU" smtClean="0"/>
              <a:pPr/>
              <a:t>22.02.2018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51132-6283-46AC-9564-9ABEE071758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4202FDE-F4F2-402C-A2EA-D1164D2F3E41}" type="datetimeFigureOut">
              <a:rPr lang="ru-RU" smtClean="0"/>
              <a:pPr/>
              <a:t>22.02.2018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2051132-6283-46AC-9564-9ABEE071758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071547"/>
            <a:ext cx="7772400" cy="2528904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FF0000"/>
                </a:solidFill>
              </a:rPr>
              <a:t>Урок </a:t>
            </a:r>
            <a:r>
              <a:rPr lang="ru-RU" sz="5400" b="1" dirty="0" err="1" smtClean="0">
                <a:solidFill>
                  <a:srgbClr val="FF0000"/>
                </a:solidFill>
              </a:rPr>
              <a:t>з</a:t>
            </a:r>
            <a:r>
              <a:rPr lang="ru-RU" sz="5400" b="1" dirty="0" smtClean="0">
                <a:solidFill>
                  <a:srgbClr val="FF0000"/>
                </a:solidFill>
              </a:rPr>
              <a:t> </a:t>
            </a:r>
            <a:r>
              <a:rPr lang="uk-UA" sz="5400" b="1" dirty="0" smtClean="0">
                <a:solidFill>
                  <a:srgbClr val="FF0000"/>
                </a:solidFill>
              </a:rPr>
              <a:t>математики </a:t>
            </a:r>
            <a:br>
              <a:rPr lang="uk-UA" sz="5400" b="1" dirty="0" smtClean="0">
                <a:solidFill>
                  <a:srgbClr val="FF0000"/>
                </a:solidFill>
              </a:rPr>
            </a:br>
            <a:r>
              <a:rPr lang="uk-UA" sz="5400" b="1" dirty="0" smtClean="0">
                <a:solidFill>
                  <a:srgbClr val="FF0000"/>
                </a:solidFill>
              </a:rPr>
              <a:t>3-Б клас</a:t>
            </a:r>
            <a:endParaRPr lang="ru-RU" sz="5400" b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5429264"/>
            <a:ext cx="8458200" cy="1214446"/>
          </a:xfrm>
        </p:spPr>
        <p:txBody>
          <a:bodyPr>
            <a:noAutofit/>
          </a:bodyPr>
          <a:lstStyle/>
          <a:p>
            <a:r>
              <a:rPr lang="ru-RU" sz="4000" dirty="0" smtClean="0"/>
              <a:t>учитель Шепотіленко </a:t>
            </a:r>
            <a:r>
              <a:rPr lang="ru-RU" sz="4000" dirty="0" smtClean="0"/>
              <a:t>Г.Г.</a:t>
            </a:r>
          </a:p>
          <a:p>
            <a:r>
              <a:rPr lang="ru-RU" sz="4000" dirty="0" smtClean="0"/>
              <a:t>24.11.2017</a:t>
            </a:r>
            <a:endParaRPr lang="ru-RU" sz="40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714356"/>
          </a:xfrm>
        </p:spPr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задача № 392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642918"/>
            <a:ext cx="9144000" cy="621508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7200" b="1" dirty="0" err="1" smtClean="0">
                <a:solidFill>
                  <a:srgbClr val="FF0000"/>
                </a:solidFill>
              </a:rPr>
              <a:t>Купили-?б</a:t>
            </a:r>
            <a:r>
              <a:rPr lang="ru-RU" sz="7200" b="1" dirty="0" smtClean="0">
                <a:solidFill>
                  <a:srgbClr val="FF0000"/>
                </a:solidFill>
              </a:rPr>
              <a:t>.</a:t>
            </a:r>
          </a:p>
          <a:p>
            <a:pPr>
              <a:buNone/>
            </a:pPr>
            <a:r>
              <a:rPr lang="ru-RU" sz="7200" b="1" dirty="0" smtClean="0">
                <a:solidFill>
                  <a:srgbClr val="FF0000"/>
                </a:solidFill>
              </a:rPr>
              <a:t>Використали-9б</a:t>
            </a:r>
            <a:r>
              <a:rPr lang="ru-RU" sz="7200" b="1" dirty="0" smtClean="0">
                <a:solidFill>
                  <a:srgbClr val="FF0000"/>
                </a:solidFill>
              </a:rPr>
              <a:t>.</a:t>
            </a:r>
          </a:p>
          <a:p>
            <a:pPr>
              <a:buNone/>
            </a:pPr>
            <a:r>
              <a:rPr lang="ru-RU" sz="7200" b="1" dirty="0" err="1" smtClean="0">
                <a:solidFill>
                  <a:srgbClr val="FF0000"/>
                </a:solidFill>
              </a:rPr>
              <a:t>Залишил</a:t>
            </a:r>
            <a:r>
              <a:rPr lang="ru-RU" sz="7200" b="1" dirty="0" smtClean="0">
                <a:solidFill>
                  <a:srgbClr val="FF0000"/>
                </a:solidFill>
              </a:rPr>
              <a:t>. -?,у 3раза </a:t>
            </a:r>
            <a:endParaRPr lang="ru-RU" sz="7200" b="1" dirty="0">
              <a:solidFill>
                <a:srgbClr val="FF0000"/>
              </a:solidFill>
            </a:endParaRPr>
          </a:p>
        </p:txBody>
      </p:sp>
      <p:pic>
        <p:nvPicPr>
          <p:cNvPr id="4" name="Рисунок 3" descr="Похожее изображение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01024" y="2857496"/>
            <a:ext cx="1428760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3686180"/>
          </a:xfrm>
        </p:spPr>
        <p:txBody>
          <a:bodyPr>
            <a:noAutofit/>
          </a:bodyPr>
          <a:lstStyle/>
          <a:p>
            <a:r>
              <a:rPr lang="ru-RU" sz="5400" b="1" dirty="0" err="1" smtClean="0">
                <a:solidFill>
                  <a:srgbClr val="FF0000"/>
                </a:solidFill>
              </a:rPr>
              <a:t>гра</a:t>
            </a:r>
            <a:r>
              <a:rPr lang="ru-RU" sz="5400" b="1" dirty="0" smtClean="0">
                <a:solidFill>
                  <a:srgbClr val="FF0000"/>
                </a:solidFill>
              </a:rPr>
              <a:t> </a:t>
            </a:r>
            <a:r>
              <a:rPr lang="en-US" sz="5400" b="1" dirty="0" smtClean="0">
                <a:solidFill>
                  <a:srgbClr val="FF0000"/>
                </a:solidFill>
              </a:rPr>
              <a:t/>
            </a:r>
            <a:br>
              <a:rPr lang="en-US" sz="5400" b="1" dirty="0" smtClean="0">
                <a:solidFill>
                  <a:srgbClr val="FF0000"/>
                </a:solidFill>
              </a:rPr>
            </a:br>
            <a:r>
              <a:rPr lang="ru-RU" sz="5400" b="1" dirty="0" smtClean="0">
                <a:solidFill>
                  <a:srgbClr val="FF0000"/>
                </a:solidFill>
              </a:rPr>
              <a:t>«</a:t>
            </a:r>
            <a:r>
              <a:rPr lang="ru-RU" sz="5400" b="1" dirty="0" err="1" smtClean="0">
                <a:solidFill>
                  <a:srgbClr val="FF0000"/>
                </a:solidFill>
              </a:rPr>
              <a:t>збери</a:t>
            </a:r>
            <a:r>
              <a:rPr lang="ru-RU" sz="5400" b="1" dirty="0" smtClean="0">
                <a:solidFill>
                  <a:srgbClr val="FF0000"/>
                </a:solidFill>
              </a:rPr>
              <a:t> </a:t>
            </a:r>
            <a:r>
              <a:rPr lang="ru-RU" sz="5400" b="1" dirty="0" smtClean="0">
                <a:solidFill>
                  <a:srgbClr val="FF0000"/>
                </a:solidFill>
              </a:rPr>
              <a:t>числа в конверт»</a:t>
            </a:r>
            <a:r>
              <a:rPr lang="ru-RU" sz="5400" dirty="0" smtClean="0"/>
              <a:t/>
            </a:r>
            <a:br>
              <a:rPr lang="ru-RU" sz="5400" dirty="0" smtClean="0"/>
            </a:br>
            <a:endParaRPr lang="ru-RU" sz="5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500043"/>
            <a:ext cx="8686800" cy="928694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857232"/>
          </a:xfrm>
        </p:spPr>
        <p:txBody>
          <a:bodyPr/>
          <a:lstStyle/>
          <a:p>
            <a:r>
              <a:rPr lang="ru-RU" b="1" dirty="0" err="1" smtClean="0"/>
              <a:t>Розв</a:t>
            </a:r>
            <a:r>
              <a:rPr lang="ru-RU" b="1" dirty="0" smtClean="0"/>
              <a:t> </a:t>
            </a:r>
            <a:r>
              <a:rPr lang="ru-RU" b="1" dirty="0" err="1" smtClean="0"/>
              <a:t>яжи</a:t>
            </a:r>
            <a:r>
              <a:rPr lang="ru-RU" b="1" dirty="0" smtClean="0"/>
              <a:t>  </a:t>
            </a:r>
            <a:r>
              <a:rPr lang="ru-RU" b="1" dirty="0" err="1" smtClean="0"/>
              <a:t>приклади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857232"/>
            <a:ext cx="8991600" cy="60007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5400" b="1" dirty="0" smtClean="0">
                <a:solidFill>
                  <a:srgbClr val="FF0000"/>
                </a:solidFill>
              </a:rPr>
              <a:t>365-5+1=</a:t>
            </a:r>
          </a:p>
          <a:p>
            <a:pPr>
              <a:buNone/>
            </a:pPr>
            <a:r>
              <a:rPr lang="ru-RU" sz="5400" b="1" dirty="0" smtClean="0">
                <a:solidFill>
                  <a:srgbClr val="FF0000"/>
                </a:solidFill>
              </a:rPr>
              <a:t>200+99+1=</a:t>
            </a:r>
          </a:p>
          <a:p>
            <a:pPr>
              <a:buNone/>
            </a:pPr>
            <a:r>
              <a:rPr lang="ru-RU" sz="5400" b="1" dirty="0" smtClean="0">
                <a:solidFill>
                  <a:srgbClr val="FF0000"/>
                </a:solidFill>
              </a:rPr>
              <a:t>296-90-6=</a:t>
            </a:r>
          </a:p>
          <a:p>
            <a:pPr>
              <a:buNone/>
            </a:pPr>
            <a:r>
              <a:rPr lang="ru-RU" sz="5400" b="1" dirty="0" smtClean="0">
                <a:solidFill>
                  <a:srgbClr val="002060"/>
                </a:solidFill>
              </a:rPr>
              <a:t>Ответы- 200  </a:t>
            </a:r>
            <a:r>
              <a:rPr lang="uk-UA" sz="5400" b="1" dirty="0" smtClean="0">
                <a:solidFill>
                  <a:srgbClr val="002060"/>
                </a:solidFill>
              </a:rPr>
              <a:t>бабка</a:t>
            </a:r>
            <a:r>
              <a:rPr lang="ru-RU" sz="5400" b="1" dirty="0" smtClean="0">
                <a:solidFill>
                  <a:srgbClr val="002060"/>
                </a:solidFill>
              </a:rPr>
              <a:t> </a:t>
            </a:r>
            <a:endParaRPr lang="ru-RU" sz="5400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5400" b="1" dirty="0" smtClean="0">
                <a:solidFill>
                  <a:srgbClr val="002060"/>
                </a:solidFill>
              </a:rPr>
              <a:t>              300 </a:t>
            </a:r>
            <a:r>
              <a:rPr lang="ru-RU" sz="5400" b="1" dirty="0" smtClean="0">
                <a:solidFill>
                  <a:srgbClr val="002060"/>
                </a:solidFill>
              </a:rPr>
              <a:t> </a:t>
            </a:r>
            <a:r>
              <a:rPr lang="uk-UA" sz="5400" b="1" dirty="0" smtClean="0">
                <a:solidFill>
                  <a:srgbClr val="002060"/>
                </a:solidFill>
              </a:rPr>
              <a:t>бджола</a:t>
            </a:r>
            <a:r>
              <a:rPr lang="ru-RU" sz="5400" b="1" dirty="0" smtClean="0">
                <a:solidFill>
                  <a:srgbClr val="002060"/>
                </a:solidFill>
              </a:rPr>
              <a:t> </a:t>
            </a:r>
            <a:r>
              <a:rPr lang="ru-RU" sz="5400" b="1" dirty="0" smtClean="0">
                <a:solidFill>
                  <a:srgbClr val="002060"/>
                </a:solidFill>
              </a:rPr>
              <a:t> </a:t>
            </a:r>
            <a:endParaRPr lang="ru-RU" sz="5400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5400" b="1" dirty="0" smtClean="0">
                <a:solidFill>
                  <a:srgbClr val="002060"/>
                </a:solidFill>
              </a:rPr>
              <a:t>              361 </a:t>
            </a:r>
            <a:r>
              <a:rPr lang="ru-RU" sz="5400" b="1" dirty="0" smtClean="0">
                <a:solidFill>
                  <a:srgbClr val="002060"/>
                </a:solidFill>
              </a:rPr>
              <a:t>  муха</a:t>
            </a:r>
            <a:endParaRPr lang="ru-RU" sz="5400" b="1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Картинки по запросу морковь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55700" y="1000108"/>
            <a:ext cx="6985000" cy="5052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розташувати  числа в порядку </a:t>
            </a:r>
            <a:r>
              <a:rPr lang="uk-UA" dirty="0" smtClean="0"/>
              <a:t>зменшення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54162"/>
            <a:ext cx="91440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000" b="1" dirty="0" smtClean="0">
                <a:solidFill>
                  <a:srgbClr val="FF0000"/>
                </a:solidFill>
              </a:rPr>
              <a:t>813   764   699   409   916   746   523</a:t>
            </a:r>
          </a:p>
          <a:p>
            <a:pPr>
              <a:buNone/>
            </a:pPr>
            <a:r>
              <a:rPr lang="ru-RU" sz="4000" b="1" dirty="0" smtClean="0">
                <a:solidFill>
                  <a:srgbClr val="FF0000"/>
                </a:solidFill>
              </a:rPr>
              <a:t>  о        л        </a:t>
            </a:r>
            <a:r>
              <a:rPr lang="ru-RU" sz="4000" b="1" dirty="0" err="1" smtClean="0">
                <a:solidFill>
                  <a:srgbClr val="FF0000"/>
                </a:solidFill>
              </a:rPr>
              <a:t>д</a:t>
            </a:r>
            <a:r>
              <a:rPr lang="ru-RU" sz="4000" b="1" dirty="0" smtClean="0">
                <a:solidFill>
                  <a:srgbClr val="FF0000"/>
                </a:solidFill>
              </a:rPr>
              <a:t>         </a:t>
            </a:r>
            <a:r>
              <a:rPr lang="ru-RU" sz="4000" b="1" dirty="0" err="1" smtClean="0">
                <a:solidFill>
                  <a:srgbClr val="FF0000"/>
                </a:solidFill>
              </a:rPr>
              <a:t>і</a:t>
            </a:r>
            <a:r>
              <a:rPr lang="ru-RU" sz="4000" b="1" dirty="0" smtClean="0">
                <a:solidFill>
                  <a:srgbClr val="FF0000"/>
                </a:solidFill>
              </a:rPr>
              <a:t>       </a:t>
            </a:r>
            <a:r>
              <a:rPr lang="ru-RU" sz="4000" b="1" dirty="0" smtClean="0">
                <a:solidFill>
                  <a:srgbClr val="FF0000"/>
                </a:solidFill>
              </a:rPr>
              <a:t>м       о       </a:t>
            </a:r>
            <a:r>
              <a:rPr lang="ru-RU" sz="4000" b="1" dirty="0" smtClean="0">
                <a:solidFill>
                  <a:srgbClr val="FF0000"/>
                </a:solidFill>
              </a:rPr>
              <a:t>  </a:t>
            </a:r>
            <a:r>
              <a:rPr lang="ru-RU" sz="4000" b="1" dirty="0" err="1" smtClean="0">
                <a:solidFill>
                  <a:srgbClr val="FF0000"/>
                </a:solidFill>
              </a:rPr>
              <a:t>ц</a:t>
            </a:r>
            <a:endParaRPr lang="ru-RU" sz="4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54162"/>
            <a:ext cx="8991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400" b="1" dirty="0" smtClean="0">
                <a:solidFill>
                  <a:srgbClr val="FF0000"/>
                </a:solidFill>
              </a:rPr>
              <a:t>916  813  764  746  699  523  409</a:t>
            </a:r>
          </a:p>
          <a:p>
            <a:pPr>
              <a:buNone/>
            </a:pPr>
            <a:r>
              <a:rPr lang="ru-RU" sz="4400" b="1" dirty="0" smtClean="0">
                <a:solidFill>
                  <a:srgbClr val="FF0000"/>
                </a:solidFill>
              </a:rPr>
              <a:t>м        о       л      о       </a:t>
            </a:r>
            <a:r>
              <a:rPr lang="ru-RU" sz="4400" b="1" dirty="0" err="1" smtClean="0">
                <a:solidFill>
                  <a:srgbClr val="FF0000"/>
                </a:solidFill>
              </a:rPr>
              <a:t>д</a:t>
            </a:r>
            <a:r>
              <a:rPr lang="ru-RU" sz="4400" b="1" dirty="0" smtClean="0">
                <a:solidFill>
                  <a:srgbClr val="FF0000"/>
                </a:solidFill>
              </a:rPr>
              <a:t>         </a:t>
            </a:r>
            <a:r>
              <a:rPr lang="ru-RU" sz="4400" b="1" dirty="0" err="1" smtClean="0">
                <a:solidFill>
                  <a:srgbClr val="FF0000"/>
                </a:solidFill>
              </a:rPr>
              <a:t>ц</a:t>
            </a:r>
            <a:r>
              <a:rPr lang="ru-RU" sz="4400" b="1" dirty="0" smtClean="0">
                <a:solidFill>
                  <a:srgbClr val="FF0000"/>
                </a:solidFill>
              </a:rPr>
              <a:t>      </a:t>
            </a:r>
            <a:r>
              <a:rPr lang="ru-RU" sz="4400" b="1" dirty="0" err="1" smtClean="0">
                <a:solidFill>
                  <a:srgbClr val="FF0000"/>
                </a:solidFill>
              </a:rPr>
              <a:t>ы</a:t>
            </a:r>
            <a:endParaRPr lang="ru-RU" sz="4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54162"/>
            <a:ext cx="8991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6600" b="1" dirty="0" smtClean="0">
                <a:solidFill>
                  <a:srgbClr val="FF0000"/>
                </a:solidFill>
              </a:rPr>
              <a:t>Тема: </a:t>
            </a:r>
            <a:r>
              <a:rPr lang="uk-UA" sz="6600" b="1" dirty="0" smtClean="0">
                <a:solidFill>
                  <a:srgbClr val="FF0000"/>
                </a:solidFill>
              </a:rPr>
              <a:t>Утворення </a:t>
            </a:r>
          </a:p>
          <a:p>
            <a:pPr>
              <a:buNone/>
            </a:pPr>
            <a:r>
              <a:rPr lang="uk-UA" sz="6600" b="1" dirty="0" smtClean="0">
                <a:solidFill>
                  <a:srgbClr val="FF0000"/>
                </a:solidFill>
              </a:rPr>
              <a:t>  </a:t>
            </a:r>
            <a:r>
              <a:rPr lang="uk-UA" sz="6600" b="1" dirty="0" smtClean="0">
                <a:solidFill>
                  <a:srgbClr val="FF0000"/>
                </a:solidFill>
              </a:rPr>
              <a:t>числа 200</a:t>
            </a:r>
            <a:endParaRPr lang="ru-RU" sz="6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 </a:t>
            </a:r>
            <a:r>
              <a:rPr lang="ru-RU" sz="8800" b="1" dirty="0" smtClean="0">
                <a:solidFill>
                  <a:srgbClr val="FF0000"/>
                </a:solidFill>
              </a:rPr>
              <a:t>24 </a:t>
            </a:r>
            <a:r>
              <a:rPr lang="ru-RU" sz="8800" b="1" dirty="0" smtClean="0">
                <a:solidFill>
                  <a:srgbClr val="FF0000"/>
                </a:solidFill>
              </a:rPr>
              <a:t>листопада</a:t>
            </a:r>
            <a:endParaRPr lang="ru-RU" sz="88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sz="8800" b="1" dirty="0" smtClean="0">
                <a:solidFill>
                  <a:srgbClr val="FF0000"/>
                </a:solidFill>
              </a:rPr>
              <a:t>  </a:t>
            </a:r>
            <a:r>
              <a:rPr lang="ru-RU" sz="8800" b="1" dirty="0" err="1" smtClean="0">
                <a:solidFill>
                  <a:srgbClr val="FF0000"/>
                </a:solidFill>
              </a:rPr>
              <a:t>Класна</a:t>
            </a:r>
            <a:r>
              <a:rPr lang="ru-RU" sz="8800" b="1" dirty="0" smtClean="0">
                <a:solidFill>
                  <a:srgbClr val="FF0000"/>
                </a:solidFill>
              </a:rPr>
              <a:t> робота</a:t>
            </a:r>
            <a:endParaRPr lang="ru-RU" sz="8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 err="1" smtClean="0"/>
              <a:t>Розв</a:t>
            </a:r>
            <a:r>
              <a:rPr lang="ru-RU" sz="4800" dirty="0" smtClean="0"/>
              <a:t> </a:t>
            </a:r>
            <a:r>
              <a:rPr lang="ru-RU" sz="4800" dirty="0" err="1" smtClean="0"/>
              <a:t>яжи</a:t>
            </a:r>
            <a:r>
              <a:rPr lang="ru-RU" sz="4800" dirty="0" smtClean="0"/>
              <a:t> </a:t>
            </a:r>
            <a:r>
              <a:rPr lang="ru-RU" sz="4800" dirty="0" err="1" smtClean="0"/>
              <a:t>рівняння</a:t>
            </a:r>
            <a:endParaRPr lang="ru-RU" sz="4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8800" b="1" dirty="0" smtClean="0">
                <a:solidFill>
                  <a:srgbClr val="FF0000"/>
                </a:solidFill>
              </a:rPr>
              <a:t>90+Х+100=200</a:t>
            </a:r>
            <a:endParaRPr lang="ru-RU" sz="8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85728"/>
            <a:ext cx="9144000" cy="579439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9600" b="1" dirty="0" smtClean="0">
                <a:solidFill>
                  <a:srgbClr val="FF0000"/>
                </a:solidFill>
              </a:rPr>
              <a:t>1, 3, 0</a:t>
            </a:r>
          </a:p>
          <a:p>
            <a:pPr>
              <a:buNone/>
            </a:pPr>
            <a:r>
              <a:rPr lang="ru-RU" sz="9600" b="1" dirty="0" smtClean="0">
                <a:solidFill>
                  <a:srgbClr val="00B050"/>
                </a:solidFill>
              </a:rPr>
              <a:t>2, 5,8</a:t>
            </a:r>
          </a:p>
          <a:p>
            <a:pPr>
              <a:buNone/>
            </a:pPr>
            <a:r>
              <a:rPr lang="ru-RU" sz="9600" b="1" dirty="0" smtClean="0">
                <a:solidFill>
                  <a:srgbClr val="002060"/>
                </a:solidFill>
              </a:rPr>
              <a:t>4, 7, 9</a:t>
            </a:r>
            <a:endParaRPr lang="ru-RU" sz="96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-45719"/>
            <a:ext cx="86868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8991600" cy="664371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8000" b="1" dirty="0" smtClean="0">
                <a:solidFill>
                  <a:srgbClr val="FF0000"/>
                </a:solidFill>
              </a:rPr>
              <a:t>5       96        36        </a:t>
            </a:r>
          </a:p>
          <a:p>
            <a:pPr>
              <a:buNone/>
            </a:pPr>
            <a:r>
              <a:rPr lang="ru-RU" sz="8000" b="1" dirty="0" smtClean="0">
                <a:solidFill>
                  <a:srgbClr val="FF0000"/>
                </a:solidFill>
              </a:rPr>
              <a:t>1       14        783      </a:t>
            </a:r>
          </a:p>
          <a:p>
            <a:pPr>
              <a:buNone/>
            </a:pPr>
            <a:r>
              <a:rPr lang="ru-RU" sz="8000" b="1" dirty="0" smtClean="0">
                <a:solidFill>
                  <a:srgbClr val="FF0000"/>
                </a:solidFill>
              </a:rPr>
              <a:t>56     564      9        </a:t>
            </a:r>
          </a:p>
          <a:p>
            <a:pPr>
              <a:buNone/>
            </a:pPr>
            <a:r>
              <a:rPr lang="ru-RU" sz="8000" b="1" dirty="0" smtClean="0">
                <a:solidFill>
                  <a:srgbClr val="FF0000"/>
                </a:solidFill>
              </a:rPr>
              <a:t>35     288      24</a:t>
            </a:r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928670"/>
          </a:xfrm>
        </p:spPr>
        <p:txBody>
          <a:bodyPr/>
          <a:lstStyle/>
          <a:p>
            <a:r>
              <a:rPr lang="ru-RU" b="1" dirty="0" err="1" smtClean="0">
                <a:solidFill>
                  <a:srgbClr val="FF0000"/>
                </a:solidFill>
              </a:rPr>
              <a:t>гра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smtClean="0">
                <a:solidFill>
                  <a:srgbClr val="FF0000"/>
                </a:solidFill>
              </a:rPr>
              <a:t>“</a:t>
            </a:r>
            <a:r>
              <a:rPr lang="ru-RU" b="1" dirty="0" smtClean="0">
                <a:solidFill>
                  <a:srgbClr val="FF0000"/>
                </a:solidFill>
              </a:rPr>
              <a:t>Весела  </a:t>
            </a:r>
            <a:r>
              <a:rPr lang="ru-RU" b="1" dirty="0" err="1" smtClean="0">
                <a:solidFill>
                  <a:srgbClr val="FF0000"/>
                </a:solidFill>
              </a:rPr>
              <a:t>лічба</a:t>
            </a:r>
            <a:r>
              <a:rPr lang="ru-RU" b="1" dirty="0" smtClean="0">
                <a:solidFill>
                  <a:srgbClr val="FF0000"/>
                </a:solidFill>
              </a:rPr>
              <a:t>”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71546"/>
            <a:ext cx="9144000" cy="5572164"/>
          </a:xfrm>
        </p:spPr>
        <p:txBody>
          <a:bodyPr/>
          <a:lstStyle/>
          <a:p>
            <a:pPr>
              <a:buNone/>
            </a:pPr>
            <a:r>
              <a:rPr lang="ru-RU" sz="5400" b="1" dirty="0" err="1" smtClean="0">
                <a:solidFill>
                  <a:srgbClr val="FF0000"/>
                </a:solidFill>
              </a:rPr>
              <a:t>рахуємо</a:t>
            </a:r>
            <a:r>
              <a:rPr lang="ru-RU" sz="5400" b="1" dirty="0" smtClean="0">
                <a:solidFill>
                  <a:srgbClr val="FF0000"/>
                </a:solidFill>
              </a:rPr>
              <a:t> </a:t>
            </a:r>
            <a:r>
              <a:rPr lang="ru-RU" sz="5400" b="1" dirty="0" smtClean="0">
                <a:solidFill>
                  <a:srgbClr val="FF0000"/>
                </a:solidFill>
              </a:rPr>
              <a:t>сотнями 100 – 1000</a:t>
            </a:r>
          </a:p>
          <a:p>
            <a:pPr>
              <a:buNone/>
            </a:pPr>
            <a:r>
              <a:rPr lang="ru-RU" sz="5400" b="1" dirty="0" err="1" smtClean="0">
                <a:solidFill>
                  <a:srgbClr val="00B050"/>
                </a:solidFill>
              </a:rPr>
              <a:t>Відраховуючи</a:t>
            </a:r>
            <a:r>
              <a:rPr lang="ru-RU" sz="5400" b="1" dirty="0" smtClean="0">
                <a:solidFill>
                  <a:srgbClr val="00B050"/>
                </a:solidFill>
              </a:rPr>
              <a:t>  </a:t>
            </a:r>
            <a:r>
              <a:rPr lang="ru-RU" sz="5400" b="1" dirty="0" err="1" smtClean="0">
                <a:solidFill>
                  <a:srgbClr val="00B050"/>
                </a:solidFill>
              </a:rPr>
              <a:t>від</a:t>
            </a:r>
            <a:r>
              <a:rPr lang="ru-RU" sz="5400" b="1" dirty="0" smtClean="0">
                <a:solidFill>
                  <a:srgbClr val="00B050"/>
                </a:solidFill>
              </a:rPr>
              <a:t> </a:t>
            </a:r>
            <a:r>
              <a:rPr lang="ru-RU" sz="5400" b="1" dirty="0" smtClean="0">
                <a:solidFill>
                  <a:srgbClr val="00B050"/>
                </a:solidFill>
              </a:rPr>
              <a:t>110 по одному до 100</a:t>
            </a:r>
          </a:p>
          <a:p>
            <a:pPr>
              <a:buNone/>
            </a:pPr>
            <a:r>
              <a:rPr lang="ru-RU" sz="5400" b="1" dirty="0" err="1" smtClean="0">
                <a:solidFill>
                  <a:srgbClr val="002060"/>
                </a:solidFill>
              </a:rPr>
              <a:t>відрахувати</a:t>
            </a:r>
            <a:r>
              <a:rPr lang="ru-RU" sz="5400" b="1" dirty="0" smtClean="0">
                <a:solidFill>
                  <a:srgbClr val="002060"/>
                </a:solidFill>
              </a:rPr>
              <a:t> </a:t>
            </a:r>
            <a:r>
              <a:rPr lang="ru-RU" sz="5400" b="1" dirty="0" err="1" smtClean="0">
                <a:solidFill>
                  <a:srgbClr val="002060"/>
                </a:solidFill>
              </a:rPr>
              <a:t>від</a:t>
            </a:r>
            <a:r>
              <a:rPr lang="ru-RU" sz="5400" b="1" dirty="0" smtClean="0">
                <a:solidFill>
                  <a:srgbClr val="002060"/>
                </a:solidFill>
              </a:rPr>
              <a:t> </a:t>
            </a:r>
            <a:r>
              <a:rPr lang="ru-RU" sz="5400" b="1" dirty="0" smtClean="0">
                <a:solidFill>
                  <a:srgbClr val="002060"/>
                </a:solidFill>
              </a:rPr>
              <a:t>900 по 100 до 0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  <a:r>
              <a:rPr lang="ru-RU" dirty="0" smtClean="0"/>
              <a:t> 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857232"/>
          </a:xfrm>
        </p:spPr>
        <p:txBody>
          <a:bodyPr>
            <a:normAutofit/>
          </a:bodyPr>
          <a:lstStyle/>
          <a:p>
            <a:r>
              <a:rPr lang="ru-RU" sz="4800" dirty="0" err="1" smtClean="0">
                <a:solidFill>
                  <a:srgbClr val="002060"/>
                </a:solidFill>
              </a:rPr>
              <a:t>порахуй</a:t>
            </a:r>
            <a:endParaRPr lang="ru-RU" sz="4800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42984"/>
            <a:ext cx="8991600" cy="4937141"/>
          </a:xfrm>
        </p:spPr>
        <p:txBody>
          <a:bodyPr/>
          <a:lstStyle/>
          <a:p>
            <a:pPr>
              <a:buNone/>
            </a:pPr>
            <a:r>
              <a:rPr lang="ru-RU" sz="6000" b="1" dirty="0" smtClean="0">
                <a:solidFill>
                  <a:srgbClr val="FF0000"/>
                </a:solidFill>
              </a:rPr>
              <a:t>2сот. + 5 сот.      4 сот. </a:t>
            </a:r>
            <a:r>
              <a:rPr lang="ru-RU" sz="6000" b="1" dirty="0" err="1" smtClean="0">
                <a:solidFill>
                  <a:srgbClr val="FF0000"/>
                </a:solidFill>
              </a:rPr>
              <a:t>х</a:t>
            </a:r>
            <a:r>
              <a:rPr lang="ru-RU" sz="6000" b="1" dirty="0" smtClean="0">
                <a:solidFill>
                  <a:srgbClr val="FF0000"/>
                </a:solidFill>
              </a:rPr>
              <a:t> 2</a:t>
            </a:r>
          </a:p>
          <a:p>
            <a:pPr>
              <a:buNone/>
            </a:pPr>
            <a:r>
              <a:rPr lang="ru-RU" sz="6000" b="1" dirty="0" smtClean="0">
                <a:solidFill>
                  <a:srgbClr val="FF0000"/>
                </a:solidFill>
              </a:rPr>
              <a:t>7 сот. – 4 сот.      9 сот. : 3</a:t>
            </a:r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642918"/>
          </a:xfrm>
        </p:spPr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задача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642918"/>
            <a:ext cx="9144000" cy="621508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uk-UA" sz="6000" b="1" dirty="0" smtClean="0">
                <a:solidFill>
                  <a:srgbClr val="FF0000"/>
                </a:solidFill>
              </a:rPr>
              <a:t>«</a:t>
            </a:r>
            <a:r>
              <a:rPr lang="uk-UA" sz="6000" b="1" dirty="0" smtClean="0">
                <a:solidFill>
                  <a:srgbClr val="FF0000"/>
                </a:solidFill>
              </a:rPr>
              <a:t>На верхньому повіку у людини буває до 15десятков вій, а на нижньому в 3 рази менше. Скільки вій у людини на двох </a:t>
            </a:r>
            <a:endParaRPr lang="uk-UA" sz="60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uk-UA" sz="6000" b="1" dirty="0" smtClean="0">
                <a:solidFill>
                  <a:srgbClr val="FF0000"/>
                </a:solidFill>
              </a:rPr>
              <a:t> </a:t>
            </a:r>
            <a:r>
              <a:rPr lang="uk-UA" sz="6000" b="1" dirty="0" smtClean="0">
                <a:solidFill>
                  <a:srgbClr val="FF0000"/>
                </a:solidFill>
              </a:rPr>
              <a:t> повіках</a:t>
            </a:r>
            <a:r>
              <a:rPr lang="uk-UA" sz="6000" b="1" dirty="0" smtClean="0">
                <a:solidFill>
                  <a:srgbClr val="FF0000"/>
                </a:solidFill>
              </a:rPr>
              <a:t>? »</a:t>
            </a:r>
            <a:endParaRPr lang="ru-RU" sz="6000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51</TotalTime>
  <Words>195</Words>
  <Application>Microsoft Office PowerPoint</Application>
  <PresentationFormat>Экран (4:3)</PresentationFormat>
  <Paragraphs>43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Трек</vt:lpstr>
      <vt:lpstr>Урок з математики  3-Б клас</vt:lpstr>
      <vt:lpstr>Слайд 2</vt:lpstr>
      <vt:lpstr>Слайд 3</vt:lpstr>
      <vt:lpstr>Розв яжи рівняння</vt:lpstr>
      <vt:lpstr>Слайд 5</vt:lpstr>
      <vt:lpstr>Слайд 6</vt:lpstr>
      <vt:lpstr>гра “Весела  лічба”</vt:lpstr>
      <vt:lpstr>порахуй</vt:lpstr>
      <vt:lpstr>задача</vt:lpstr>
      <vt:lpstr>задача № 392</vt:lpstr>
      <vt:lpstr>гра  «збери числа в конверт» </vt:lpstr>
      <vt:lpstr>Розв яжи  приклади</vt:lpstr>
      <vt:lpstr>Слайд 13</vt:lpstr>
      <vt:lpstr>розташувати  числа в порядку зменшення </vt:lpstr>
      <vt:lpstr>Слайд 15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по математике в 3-Б классе</dc:title>
  <dc:creator>Admin</dc:creator>
  <cp:lastModifiedBy>Admin</cp:lastModifiedBy>
  <cp:revision>7</cp:revision>
  <dcterms:created xsi:type="dcterms:W3CDTF">2017-11-22T17:50:20Z</dcterms:created>
  <dcterms:modified xsi:type="dcterms:W3CDTF">2018-02-22T17:34:07Z</dcterms:modified>
</cp:coreProperties>
</file>