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305" r:id="rId2"/>
    <p:sldId id="272" r:id="rId3"/>
    <p:sldId id="277" r:id="rId4"/>
    <p:sldId id="276" r:id="rId5"/>
    <p:sldId id="270" r:id="rId6"/>
    <p:sldId id="295" r:id="rId7"/>
    <p:sldId id="314" r:id="rId8"/>
    <p:sldId id="317" r:id="rId9"/>
    <p:sldId id="316" r:id="rId10"/>
    <p:sldId id="288" r:id="rId11"/>
    <p:sldId id="260" r:id="rId12"/>
    <p:sldId id="264" r:id="rId13"/>
    <p:sldId id="267" r:id="rId14"/>
    <p:sldId id="269" r:id="rId15"/>
    <p:sldId id="261" r:id="rId16"/>
    <p:sldId id="263" r:id="rId17"/>
    <p:sldId id="303" r:id="rId18"/>
    <p:sldId id="301" r:id="rId19"/>
    <p:sldId id="302" r:id="rId20"/>
    <p:sldId id="298" r:id="rId21"/>
    <p:sldId id="294" r:id="rId22"/>
    <p:sldId id="293" r:id="rId23"/>
    <p:sldId id="30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Rg st="1" end="23"/>
    <p:penClr>
      <a:srgbClr val="FF0000"/>
    </p:penClr>
  </p:showPr>
  <p:clrMru>
    <a:srgbClr val="008000"/>
    <a:srgbClr val="570951"/>
    <a:srgbClr val="1CF07C"/>
    <a:srgbClr val="DFF9DF"/>
    <a:srgbClr val="F8AAF2"/>
    <a:srgbClr val="DF2DC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4" d="100"/>
          <a:sy n="64" d="100"/>
        </p:scale>
        <p:origin x="-708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984A7C-BF0D-4ECE-BCFD-15814380B5D8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DCB546-780D-4B35-BBB9-509611D7A5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CB546-780D-4B35-BBB9-509611D7A5BB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CB546-780D-4B35-BBB9-509611D7A5BB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D73C8-3392-4D98-AF3E-0538BFB5AAAD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5F96-EAB2-4FD5-B77D-96324CE798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D73C8-3392-4D98-AF3E-0538BFB5AAAD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5F96-EAB2-4FD5-B77D-96324CE798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D73C8-3392-4D98-AF3E-0538BFB5AAAD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5F96-EAB2-4FD5-B77D-96324CE798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D73C8-3392-4D98-AF3E-0538BFB5AAAD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5F96-EAB2-4FD5-B77D-96324CE798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D73C8-3392-4D98-AF3E-0538BFB5AAAD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5F96-EAB2-4FD5-B77D-96324CE798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D73C8-3392-4D98-AF3E-0538BFB5AAAD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5F96-EAB2-4FD5-B77D-96324CE798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D73C8-3392-4D98-AF3E-0538BFB5AAAD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5F96-EAB2-4FD5-B77D-96324CE798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D73C8-3392-4D98-AF3E-0538BFB5AAAD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5F96-EAB2-4FD5-B77D-96324CE798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D73C8-3392-4D98-AF3E-0538BFB5AAAD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5F96-EAB2-4FD5-B77D-96324CE798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D73C8-3392-4D98-AF3E-0538BFB5AAAD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5F96-EAB2-4FD5-B77D-96324CE798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D73C8-3392-4D98-AF3E-0538BFB5AAAD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75F96-EAB2-4FD5-B77D-96324CE798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D73C8-3392-4D98-AF3E-0538BFB5AAAD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75F96-EAB2-4FD5-B77D-96324CE798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Olga\Desktop\&#1045;&#1051;&#1045;&#1050;&#1058;&#1056;&#1048;&#1050;&#1040;\E.ex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file:///C:\Users\Olga\Documents\&#1045;&#1051;.&#1050;&#1054;&#1051;&#1054;%20&#1042;&#1030;&#1044;&#1050;&#1056;&#1048;&#1058;&#1048;&#1049;%20&#1059;&#1056;&#1054;&#1050;%20&#1087;&#1088;&#1077;&#1079;\&#1088;&#1080;&#1073;&#1080;-&#1077;&#1083;&#1077;&#1082;&#1090;&#1088;&#1089;&#1090;&#1072;&#1085;&#1094;&#1110;&#1111;.ppt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../../&#1051;&#1091;&#1110;&#1076;&#1078;&#1110;%20&#1043;&#1072;&#1083;&#1100;&#1074;&#1072;&#1085;&#1086;%20&#1110;%20&#1040;&#1083;&#1077;&#1089;&#1089;&#1072;&#1085;&#1076;&#1088;&#1086;%20&#1042;&#1086;&#1083;&#1100;&#1090;&#1072;.ppt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../../&#1056;&#1048;&#1041;&#1048;-%20&#1045;&#1051;&#1045;&#1050;&#1058;&#1056;&#1054;&#1057;&#1058;&#1040;&#1053;&#1062;&#1030;&#1031;%20&#1087;&#1088;&#1077;&#1079;..ppt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../../&#1057;&#1090;&#1088;&#1091;&#1084;%20&#1091;%20&#1078;&#1080;&#1074;&#1110;&#1081;%20&#1087;&#1088;&#1080;&#1088;&#1086;&#1076;&#1110;.ppt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  <a:prstGeom prst="roundRect">
            <a:avLst/>
          </a:prstGeom>
          <a:gradFill flip="none" rotWithShape="1">
            <a:gsLst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  <a:gs pos="100000">
                <a:srgbClr val="FFEBFA"/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uk-UA" sz="5400" b="1" dirty="0" smtClean="0">
                <a:solidFill>
                  <a:srgbClr val="FF0000"/>
                </a:solidFill>
              </a:rPr>
              <a:t>Електричне коло та його елементи</a:t>
            </a:r>
            <a:endParaRPr lang="ru-RU" sz="54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2282031"/>
            <a:ext cx="7858179" cy="4290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214290"/>
            <a:ext cx="8572560" cy="1285884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uk-UA" sz="4800" b="1" dirty="0" smtClean="0">
                <a:solidFill>
                  <a:srgbClr val="FF0000"/>
                </a:solidFill>
              </a:rPr>
              <a:t>Знайомимося з електричним колом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b="1" dirty="0" smtClean="0">
                <a:solidFill>
                  <a:srgbClr val="7030A0"/>
                </a:solidFill>
              </a:rPr>
              <a:t>Щоб використовувати енергію електричного струму, насамперед потрібне джерело струму</a:t>
            </a:r>
            <a:r>
              <a:rPr lang="uk-UA" b="1" dirty="0" smtClean="0"/>
              <a:t>. </a:t>
            </a:r>
            <a:r>
              <a:rPr lang="uk-UA" b="1" dirty="0" smtClean="0">
                <a:solidFill>
                  <a:srgbClr val="002060"/>
                </a:solidFill>
              </a:rPr>
              <a:t>Але електричну енергію необхідно доставити споживачеві (або приймачу струму). Для цього використовують з'єднувальні проводи. Щоб вмикати та вимикати, коли це необхідно, споживачі електроенергії, застосовують ключі, рубильники, кнопки, вимикачі.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FF0000"/>
                </a:solidFill>
              </a:rPr>
              <a:t>Модель найпростішого електричного пристрою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Picture 5" descr="fiz9_8-5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1500174"/>
            <a:ext cx="4996940" cy="3357586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8813" y="1785926"/>
            <a:ext cx="3705187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Скругленный прямоугольник 8"/>
          <p:cNvSpPr/>
          <p:nvPr/>
        </p:nvSpPr>
        <p:spPr>
          <a:xfrm>
            <a:off x="642910" y="4929198"/>
            <a:ext cx="1000132" cy="2143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Рис.1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786578" y="4500570"/>
            <a:ext cx="1285884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Рис.2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28926" y="4786322"/>
            <a:ext cx="28175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>1 – джерело струму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00166" y="5143512"/>
            <a:ext cx="487351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>2 </a:t>
            </a:r>
            <a:r>
              <a:rPr lang="uk-UA" sz="2400" b="1" dirty="0" err="1" smtClean="0">
                <a:solidFill>
                  <a:srgbClr val="002060"/>
                </a:solidFill>
              </a:rPr>
              <a:t>–батарея</a:t>
            </a:r>
            <a:r>
              <a:rPr lang="uk-UA" sz="2400" b="1" dirty="0" smtClean="0">
                <a:solidFill>
                  <a:srgbClr val="002060"/>
                </a:solidFill>
              </a:rPr>
              <a:t> гальванічних елементів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71472" y="6215082"/>
            <a:ext cx="20080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>3 – споживач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572264" y="5429264"/>
            <a:ext cx="13292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>4 – ключ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286380" y="6072206"/>
            <a:ext cx="35721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>5 – з</a:t>
            </a:r>
            <a:r>
              <a:rPr lang="en-US" sz="2400" b="1" dirty="0" smtClean="0">
                <a:solidFill>
                  <a:srgbClr val="002060"/>
                </a:solidFill>
              </a:rPr>
              <a:t>`</a:t>
            </a:r>
            <a:r>
              <a:rPr lang="ru-RU" sz="2400" b="1" dirty="0" err="1" smtClean="0">
                <a:solidFill>
                  <a:srgbClr val="002060"/>
                </a:solidFill>
              </a:rPr>
              <a:t>єднувальні</a:t>
            </a:r>
            <a:r>
              <a:rPr lang="ru-RU" sz="2400" b="1" dirty="0" smtClean="0">
                <a:solidFill>
                  <a:srgbClr val="002060"/>
                </a:solidFill>
              </a:rPr>
              <a:t> проводи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143636" y="1571612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1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85786" y="1357298"/>
            <a:ext cx="4459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rgbClr val="002060"/>
                </a:solidFill>
              </a:rPr>
              <a:t>2</a:t>
            </a:r>
            <a:r>
              <a:rPr lang="uk-UA" b="1" dirty="0" smtClean="0">
                <a:solidFill>
                  <a:srgbClr val="002060"/>
                </a:solidFill>
              </a:rPr>
              <a:t> 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286248" y="2357430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rgbClr val="002060"/>
                </a:solidFill>
              </a:rPr>
              <a:t>3</a:t>
            </a:r>
            <a:endParaRPr lang="ru-RU" sz="32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714480" y="3429000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rgbClr val="002060"/>
                </a:solidFill>
              </a:rPr>
              <a:t>4</a:t>
            </a:r>
            <a:endParaRPr lang="ru-RU" sz="32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715140" y="3500438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rgbClr val="002060"/>
                </a:solidFill>
              </a:rPr>
              <a:t>4</a:t>
            </a:r>
            <a:endParaRPr lang="ru-RU" sz="32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8572528" y="2071678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rgbClr val="002060"/>
                </a:solidFill>
              </a:rPr>
              <a:t>3</a:t>
            </a:r>
            <a:endParaRPr lang="ru-RU" sz="32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285984" y="4000504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rgbClr val="002060"/>
                </a:solidFill>
              </a:rPr>
              <a:t>5</a:t>
            </a:r>
            <a:endParaRPr lang="ru-RU" sz="32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857884" y="3429000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rgbClr val="002060"/>
                </a:solidFill>
              </a:rPr>
              <a:t>5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/>
          <p:nvPr/>
        </p:nvSpPr>
        <p:spPr>
          <a:xfrm>
            <a:off x="3500430" y="2643182"/>
            <a:ext cx="3143272" cy="2714644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85720" y="3000372"/>
            <a:ext cx="2714676" cy="192882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solidFill>
                  <a:srgbClr val="FF0000"/>
                </a:solidFill>
              </a:rPr>
              <a:t> </a:t>
            </a:r>
            <a:r>
              <a:rPr lang="uk-UA" sz="2400" b="1" dirty="0" smtClean="0">
                <a:solidFill>
                  <a:srgbClr val="FF0000"/>
                </a:solidFill>
              </a:rPr>
              <a:t>                               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488" y="1714488"/>
            <a:ext cx="4214842" cy="571504"/>
          </a:xfrm>
          <a:prstGeom prst="roundRect">
            <a:avLst/>
          </a:prstGeom>
          <a:solidFill>
            <a:srgbClr val="DF2DC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FFFF00"/>
                </a:solidFill>
              </a:rPr>
              <a:t>Джерело струму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uk-UA" sz="3600" b="1" i="1" dirty="0" smtClean="0">
                <a:solidFill>
                  <a:srgbClr val="FF0000"/>
                </a:solidFill>
              </a:rPr>
              <a:t>Електричне коло </a:t>
            </a:r>
            <a:r>
              <a:rPr lang="uk-UA" sz="3600" b="1" i="1" dirty="0" smtClean="0">
                <a:solidFill>
                  <a:srgbClr val="002060"/>
                </a:solidFill>
              </a:rPr>
              <a:t>– це з</a:t>
            </a:r>
            <a:r>
              <a:rPr lang="en-US" sz="3600" b="1" i="1" dirty="0" smtClean="0">
                <a:solidFill>
                  <a:srgbClr val="002060"/>
                </a:solidFill>
              </a:rPr>
              <a:t>`</a:t>
            </a:r>
            <a:r>
              <a:rPr lang="uk-UA" sz="3600" b="1" i="1" dirty="0" err="1" smtClean="0">
                <a:solidFill>
                  <a:srgbClr val="002060"/>
                </a:solidFill>
              </a:rPr>
              <a:t>єднані</a:t>
            </a:r>
            <a:r>
              <a:rPr lang="uk-UA" sz="3600" b="1" i="1" dirty="0" smtClean="0">
                <a:solidFill>
                  <a:srgbClr val="002060"/>
                </a:solidFill>
              </a:rPr>
              <a:t> провідниками в певному порядку джерело струму, споживачі, замикальні (розмикальні) пристрої</a:t>
            </a:r>
            <a:r>
              <a:rPr lang="uk-UA" sz="3200" b="1" i="1" dirty="0" smtClean="0"/>
              <a:t>. </a:t>
            </a:r>
            <a:endParaRPr lang="ru-RU" sz="3200" b="1" i="1" dirty="0"/>
          </a:p>
        </p:txBody>
      </p:sp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714744" y="2857496"/>
            <a:ext cx="2740017" cy="225957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785786" y="2928934"/>
            <a:ext cx="15672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sz="2400" b="1" dirty="0" smtClean="0">
              <a:solidFill>
                <a:srgbClr val="FF0000"/>
              </a:solidFill>
            </a:endParaRPr>
          </a:p>
          <a:p>
            <a:r>
              <a:rPr lang="uk-UA" sz="2400" b="1" dirty="0" smtClean="0">
                <a:solidFill>
                  <a:srgbClr val="FF0000"/>
                </a:solidFill>
              </a:rPr>
              <a:t>споживачі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pSp>
        <p:nvGrpSpPr>
          <p:cNvPr id="23" name="Group 39"/>
          <p:cNvGrpSpPr>
            <a:grpSpLocks noGrp="1"/>
          </p:cNvGrpSpPr>
          <p:nvPr>
            <p:ph idx="1"/>
          </p:nvPr>
        </p:nvGrpSpPr>
        <p:grpSpPr bwMode="auto">
          <a:xfrm>
            <a:off x="357158" y="3929066"/>
            <a:ext cx="1071538" cy="357190"/>
            <a:chOff x="10134" y="981"/>
            <a:chExt cx="2340" cy="900"/>
          </a:xfrm>
        </p:grpSpPr>
        <p:grpSp>
          <p:nvGrpSpPr>
            <p:cNvPr id="24" name="Group 40"/>
            <p:cNvGrpSpPr>
              <a:grpSpLocks/>
            </p:cNvGrpSpPr>
            <p:nvPr/>
          </p:nvGrpSpPr>
          <p:grpSpPr bwMode="auto">
            <a:xfrm>
              <a:off x="10854" y="981"/>
              <a:ext cx="900" cy="900"/>
              <a:chOff x="4914" y="3681"/>
              <a:chExt cx="900" cy="900"/>
            </a:xfrm>
          </p:grpSpPr>
          <p:sp>
            <p:nvSpPr>
              <p:cNvPr id="27" name="Oval 41"/>
              <p:cNvSpPr>
                <a:spLocks noChangeArrowheads="1"/>
              </p:cNvSpPr>
              <p:nvPr/>
            </p:nvSpPr>
            <p:spPr bwMode="auto">
              <a:xfrm>
                <a:off x="4914" y="3681"/>
                <a:ext cx="900" cy="900"/>
              </a:xfrm>
              <a:prstGeom prst="ellipse">
                <a:avLst/>
              </a:prstGeom>
              <a:solidFill>
                <a:srgbClr val="FFFFFF"/>
              </a:solidFill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28" name="Line 42"/>
              <p:cNvSpPr>
                <a:spLocks noChangeShapeType="1"/>
              </p:cNvSpPr>
              <p:nvPr/>
            </p:nvSpPr>
            <p:spPr bwMode="auto">
              <a:xfrm flipV="1">
                <a:off x="5094" y="3880"/>
                <a:ext cx="540" cy="54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Line 43"/>
              <p:cNvSpPr>
                <a:spLocks noChangeShapeType="1"/>
              </p:cNvSpPr>
              <p:nvPr/>
            </p:nvSpPr>
            <p:spPr bwMode="auto">
              <a:xfrm>
                <a:off x="5094" y="3880"/>
                <a:ext cx="540" cy="54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5" name="Line 44"/>
            <p:cNvSpPr>
              <a:spLocks noChangeShapeType="1"/>
            </p:cNvSpPr>
            <p:nvPr/>
          </p:nvSpPr>
          <p:spPr bwMode="auto">
            <a:xfrm flipH="1">
              <a:off x="10134" y="1341"/>
              <a:ext cx="720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Line 45"/>
            <p:cNvSpPr>
              <a:spLocks noChangeShapeType="1"/>
            </p:cNvSpPr>
            <p:nvPr/>
          </p:nvSpPr>
          <p:spPr bwMode="auto">
            <a:xfrm flipH="1">
              <a:off x="11754" y="1341"/>
              <a:ext cx="720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0" name="Group 74"/>
          <p:cNvGrpSpPr>
            <a:grpSpLocks/>
          </p:cNvGrpSpPr>
          <p:nvPr/>
        </p:nvGrpSpPr>
        <p:grpSpPr bwMode="auto">
          <a:xfrm>
            <a:off x="357158" y="4357694"/>
            <a:ext cx="1085848" cy="357190"/>
            <a:chOff x="1014" y="4060"/>
            <a:chExt cx="3432" cy="1061"/>
          </a:xfrm>
        </p:grpSpPr>
        <p:sp>
          <p:nvSpPr>
            <p:cNvPr id="31" name="Oval 75"/>
            <p:cNvSpPr>
              <a:spLocks noChangeArrowheads="1"/>
            </p:cNvSpPr>
            <p:nvPr/>
          </p:nvSpPr>
          <p:spPr bwMode="auto">
            <a:xfrm>
              <a:off x="1494" y="4060"/>
              <a:ext cx="2340" cy="900"/>
            </a:xfrm>
            <a:prstGeom prst="ellipse">
              <a:avLst/>
            </a:prstGeom>
            <a:solidFill>
              <a:srgbClr val="FFFFFF"/>
            </a:solidFill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Rectangle 76"/>
            <p:cNvSpPr>
              <a:spLocks noChangeArrowheads="1"/>
            </p:cNvSpPr>
            <p:nvPr/>
          </p:nvSpPr>
          <p:spPr bwMode="auto">
            <a:xfrm>
              <a:off x="1344" y="4401"/>
              <a:ext cx="2700" cy="7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Line 77"/>
            <p:cNvSpPr>
              <a:spLocks noChangeShapeType="1"/>
            </p:cNvSpPr>
            <p:nvPr/>
          </p:nvSpPr>
          <p:spPr bwMode="auto">
            <a:xfrm>
              <a:off x="1014" y="4806"/>
              <a:ext cx="1080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Line 78"/>
            <p:cNvSpPr>
              <a:spLocks noChangeShapeType="1"/>
            </p:cNvSpPr>
            <p:nvPr/>
          </p:nvSpPr>
          <p:spPr bwMode="auto">
            <a:xfrm>
              <a:off x="3366" y="4780"/>
              <a:ext cx="1080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Line 79"/>
            <p:cNvSpPr>
              <a:spLocks noChangeShapeType="1"/>
            </p:cNvSpPr>
            <p:nvPr/>
          </p:nvSpPr>
          <p:spPr bwMode="auto">
            <a:xfrm flipH="1">
              <a:off x="3354" y="4441"/>
              <a:ext cx="0" cy="36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Line 80"/>
            <p:cNvSpPr>
              <a:spLocks noChangeShapeType="1"/>
            </p:cNvSpPr>
            <p:nvPr/>
          </p:nvSpPr>
          <p:spPr bwMode="auto">
            <a:xfrm flipH="1">
              <a:off x="2112" y="4442"/>
              <a:ext cx="0" cy="36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Line 81"/>
            <p:cNvSpPr>
              <a:spLocks noChangeShapeType="1"/>
            </p:cNvSpPr>
            <p:nvPr/>
          </p:nvSpPr>
          <p:spPr bwMode="auto">
            <a:xfrm>
              <a:off x="1602" y="4401"/>
              <a:ext cx="2160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500166" y="4214818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    дзвінок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929422" y="3357562"/>
            <a:ext cx="1928858" cy="100013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002060"/>
                </a:solidFill>
              </a:rPr>
              <a:t>вимикач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pSp>
        <p:nvGrpSpPr>
          <p:cNvPr id="40" name="Group 82"/>
          <p:cNvGrpSpPr>
            <a:grpSpLocks/>
          </p:cNvGrpSpPr>
          <p:nvPr/>
        </p:nvGrpSpPr>
        <p:grpSpPr bwMode="auto">
          <a:xfrm>
            <a:off x="7500958" y="4000504"/>
            <a:ext cx="1014406" cy="214314"/>
            <a:chOff x="3537" y="981"/>
            <a:chExt cx="1224" cy="298"/>
          </a:xfrm>
        </p:grpSpPr>
        <p:sp>
          <p:nvSpPr>
            <p:cNvPr id="41" name="Line 83"/>
            <p:cNvSpPr>
              <a:spLocks noChangeShapeType="1"/>
            </p:cNvSpPr>
            <p:nvPr/>
          </p:nvSpPr>
          <p:spPr bwMode="auto">
            <a:xfrm flipV="1">
              <a:off x="4329" y="1270"/>
              <a:ext cx="432" cy="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Line 84"/>
            <p:cNvSpPr>
              <a:spLocks noChangeShapeType="1"/>
            </p:cNvSpPr>
            <p:nvPr/>
          </p:nvSpPr>
          <p:spPr bwMode="auto">
            <a:xfrm flipV="1">
              <a:off x="4041" y="981"/>
              <a:ext cx="216" cy="21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Line 85"/>
            <p:cNvSpPr>
              <a:spLocks noChangeShapeType="1"/>
            </p:cNvSpPr>
            <p:nvPr/>
          </p:nvSpPr>
          <p:spPr bwMode="auto">
            <a:xfrm>
              <a:off x="3537" y="1270"/>
              <a:ext cx="432" cy="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Oval 86"/>
            <p:cNvSpPr>
              <a:spLocks noChangeArrowheads="1"/>
            </p:cNvSpPr>
            <p:nvPr/>
          </p:nvSpPr>
          <p:spPr bwMode="auto">
            <a:xfrm>
              <a:off x="3969" y="1207"/>
              <a:ext cx="72" cy="72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Oval 87"/>
            <p:cNvSpPr>
              <a:spLocks noChangeArrowheads="1"/>
            </p:cNvSpPr>
            <p:nvPr/>
          </p:nvSpPr>
          <p:spPr bwMode="auto">
            <a:xfrm>
              <a:off x="4257" y="1197"/>
              <a:ext cx="72" cy="73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6" name="Скругленный прямоугольник 45"/>
          <p:cNvSpPr/>
          <p:nvPr/>
        </p:nvSpPr>
        <p:spPr>
          <a:xfrm>
            <a:off x="3286116" y="5929330"/>
            <a:ext cx="3571900" cy="9286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002060"/>
                </a:solidFill>
              </a:rPr>
              <a:t>З</a:t>
            </a:r>
            <a:r>
              <a:rPr lang="en-US" sz="2400" b="1" dirty="0" smtClean="0">
                <a:solidFill>
                  <a:srgbClr val="002060"/>
                </a:solidFill>
              </a:rPr>
              <a:t>`</a:t>
            </a:r>
            <a:r>
              <a:rPr lang="uk-UA" sz="2400" b="1" dirty="0" err="1" smtClean="0">
                <a:solidFill>
                  <a:srgbClr val="002060"/>
                </a:solidFill>
              </a:rPr>
              <a:t>єднувальні</a:t>
            </a:r>
            <a:r>
              <a:rPr lang="uk-UA" sz="2400" b="1" dirty="0" smtClean="0">
                <a:solidFill>
                  <a:srgbClr val="002060"/>
                </a:solidFill>
              </a:rPr>
              <a:t> проводи</a:t>
            </a: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10072726" y="6215082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3714744" y="6643710"/>
            <a:ext cx="2571768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>
            <a:stCxn id="22" idx="0"/>
            <a:endCxn id="7" idx="1"/>
          </p:cNvCxnSpPr>
          <p:nvPr/>
        </p:nvCxnSpPr>
        <p:spPr>
          <a:xfrm rot="5400000" flipH="1" flipV="1">
            <a:off x="1749096" y="1820542"/>
            <a:ext cx="928694" cy="128809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>
            <a:stCxn id="7" idx="3"/>
          </p:cNvCxnSpPr>
          <p:nvPr/>
        </p:nvCxnSpPr>
        <p:spPr>
          <a:xfrm>
            <a:off x="7072330" y="2000240"/>
            <a:ext cx="1571636" cy="1357322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>
            <a:endCxn id="46" idx="3"/>
          </p:cNvCxnSpPr>
          <p:nvPr/>
        </p:nvCxnSpPr>
        <p:spPr>
          <a:xfrm rot="5400000">
            <a:off x="6733008" y="4482702"/>
            <a:ext cx="2035972" cy="1785955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>
            <a:stCxn id="21" idx="2"/>
            <a:endCxn id="46" idx="1"/>
          </p:cNvCxnSpPr>
          <p:nvPr/>
        </p:nvCxnSpPr>
        <p:spPr>
          <a:xfrm rot="16200000" flipH="1">
            <a:off x="1732354" y="4839902"/>
            <a:ext cx="1464467" cy="164305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785918" y="3857628"/>
            <a:ext cx="1035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лампа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pSp>
        <p:nvGrpSpPr>
          <p:cNvPr id="71" name="Group 58"/>
          <p:cNvGrpSpPr>
            <a:grpSpLocks/>
          </p:cNvGrpSpPr>
          <p:nvPr/>
        </p:nvGrpSpPr>
        <p:grpSpPr bwMode="auto">
          <a:xfrm>
            <a:off x="5857884" y="1785926"/>
            <a:ext cx="1155696" cy="428628"/>
            <a:chOff x="11214" y="2601"/>
            <a:chExt cx="1980" cy="1080"/>
          </a:xfrm>
        </p:grpSpPr>
        <p:sp>
          <p:nvSpPr>
            <p:cNvPr id="72" name="Line 59"/>
            <p:cNvSpPr>
              <a:spLocks noChangeShapeType="1"/>
            </p:cNvSpPr>
            <p:nvPr/>
          </p:nvSpPr>
          <p:spPr bwMode="auto">
            <a:xfrm>
              <a:off x="11214" y="3141"/>
              <a:ext cx="900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Line 60"/>
            <p:cNvSpPr>
              <a:spLocks noChangeShapeType="1"/>
            </p:cNvSpPr>
            <p:nvPr/>
          </p:nvSpPr>
          <p:spPr bwMode="auto">
            <a:xfrm flipH="1">
              <a:off x="12294" y="3141"/>
              <a:ext cx="900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Line 61"/>
            <p:cNvSpPr>
              <a:spLocks noChangeShapeType="1"/>
            </p:cNvSpPr>
            <p:nvPr/>
          </p:nvSpPr>
          <p:spPr bwMode="auto">
            <a:xfrm>
              <a:off x="12294" y="2601"/>
              <a:ext cx="0" cy="108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Line 62"/>
            <p:cNvSpPr>
              <a:spLocks noChangeShapeType="1"/>
            </p:cNvSpPr>
            <p:nvPr/>
          </p:nvSpPr>
          <p:spPr bwMode="auto">
            <a:xfrm>
              <a:off x="12114" y="2781"/>
              <a:ext cx="0" cy="72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785794"/>
            <a:ext cx="4714876" cy="5837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Механічний аналог електричного кола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2143116"/>
            <a:ext cx="4572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 smtClean="0">
                <a:solidFill>
                  <a:srgbClr val="002060"/>
                </a:solidFill>
              </a:rPr>
              <a:t>П +; </a:t>
            </a:r>
            <a:r>
              <a:rPr lang="uk-UA" sz="3200" b="1" dirty="0" err="1" smtClean="0">
                <a:solidFill>
                  <a:srgbClr val="002060"/>
                </a:solidFill>
              </a:rPr>
              <a:t>П</a:t>
            </a:r>
            <a:r>
              <a:rPr lang="uk-UA" sz="3200" b="1" dirty="0" smtClean="0">
                <a:solidFill>
                  <a:srgbClr val="002060"/>
                </a:solidFill>
              </a:rPr>
              <a:t> –  дві посудини з водою</a:t>
            </a:r>
          </a:p>
          <a:p>
            <a:r>
              <a:rPr lang="uk-UA" sz="3200" b="1" dirty="0" smtClean="0">
                <a:solidFill>
                  <a:srgbClr val="002060"/>
                </a:solidFill>
              </a:rPr>
              <a:t>1 – товариш, який переливає воду</a:t>
            </a:r>
          </a:p>
          <a:p>
            <a:r>
              <a:rPr lang="uk-UA" sz="3200" b="1" dirty="0" smtClean="0">
                <a:solidFill>
                  <a:srgbClr val="002060"/>
                </a:solidFill>
              </a:rPr>
              <a:t>2 – механічна вертушка</a:t>
            </a:r>
          </a:p>
          <a:p>
            <a:r>
              <a:rPr lang="uk-UA" sz="3200" b="1" dirty="0" smtClean="0">
                <a:solidFill>
                  <a:srgbClr val="002060"/>
                </a:solidFill>
              </a:rPr>
              <a:t>3 – пластикова трубка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Електричні схеми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5857916"/>
          </a:xfrm>
        </p:spPr>
        <p:txBody>
          <a:bodyPr/>
          <a:lstStyle/>
          <a:p>
            <a:pPr>
              <a:buNone/>
            </a:pPr>
            <a:r>
              <a:rPr lang="uk-UA" sz="3600" b="1" dirty="0" smtClean="0">
                <a:solidFill>
                  <a:srgbClr val="FF0000"/>
                </a:solidFill>
              </a:rPr>
              <a:t> </a:t>
            </a:r>
            <a:r>
              <a:rPr lang="uk-UA" sz="4000" b="1" i="1" dirty="0" smtClean="0">
                <a:solidFill>
                  <a:srgbClr val="FF0000"/>
                </a:solidFill>
              </a:rPr>
              <a:t>Електрична схема </a:t>
            </a:r>
            <a:r>
              <a:rPr lang="uk-UA" b="1" dirty="0" smtClean="0">
                <a:solidFill>
                  <a:srgbClr val="002060"/>
                </a:solidFill>
              </a:rPr>
              <a:t>- це креслення, на якому умовними позначеннями показано, з яких елементів складається електричне коло і в який спосіб ці елементи </a:t>
            </a:r>
            <a:r>
              <a:rPr lang="uk-UA" b="1" dirty="0" err="1" smtClean="0">
                <a:solidFill>
                  <a:srgbClr val="002060"/>
                </a:solidFill>
              </a:rPr>
              <a:t>зв</a:t>
            </a:r>
            <a:r>
              <a:rPr lang="en-US" b="1" dirty="0" smtClean="0">
                <a:solidFill>
                  <a:srgbClr val="002060"/>
                </a:solidFill>
              </a:rPr>
              <a:t>`</a:t>
            </a:r>
            <a:r>
              <a:rPr lang="uk-UA" b="1" dirty="0" err="1" smtClean="0">
                <a:solidFill>
                  <a:srgbClr val="002060"/>
                </a:solidFill>
              </a:rPr>
              <a:t>язані</a:t>
            </a:r>
            <a:r>
              <a:rPr lang="uk-UA" b="1" dirty="0" smtClean="0">
                <a:solidFill>
                  <a:srgbClr val="002060"/>
                </a:solidFill>
              </a:rPr>
              <a:t> між собою. 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Picture 5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928934"/>
            <a:ext cx="3126194" cy="2643206"/>
          </a:xfrm>
          <a:prstGeom prst="rect">
            <a:avLst/>
          </a:prstGeom>
          <a:noFill/>
        </p:spPr>
      </p:pic>
      <p:pic>
        <p:nvPicPr>
          <p:cNvPr id="5" name="Picture 6" descr="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2928934"/>
            <a:ext cx="3198236" cy="263713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000232" y="2928934"/>
            <a:ext cx="2857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uk-UA" sz="2800" b="1" dirty="0" smtClean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000232" y="450057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uk-UA" sz="2400" b="1" dirty="0" smtClean="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857488" y="4000504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uk-UA" sz="2400" b="1" dirty="0" smtClean="0">
                <a:solidFill>
                  <a:srgbClr val="002060"/>
                </a:solidFill>
              </a:rPr>
              <a:t>3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286644" y="5072074"/>
            <a:ext cx="3571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uk-UA" sz="2400" b="1" dirty="0" smtClean="0">
                <a:solidFill>
                  <a:srgbClr val="002060"/>
                </a:solidFill>
              </a:rPr>
              <a:t>4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357950" y="4572008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uk-UA" sz="2400" b="1" dirty="0" smtClean="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143768" y="2928934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uk-UA" sz="2400" b="1" dirty="0" smtClean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0" y="6143644"/>
            <a:ext cx="33596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uk-UA" sz="2800" b="1" dirty="0" smtClean="0">
                <a:solidFill>
                  <a:srgbClr val="002060"/>
                </a:solidFill>
              </a:rPr>
              <a:t>1 </a:t>
            </a:r>
            <a:r>
              <a:rPr lang="uk-UA" sz="2800" b="1" dirty="0" err="1" smtClean="0">
                <a:solidFill>
                  <a:srgbClr val="002060"/>
                </a:solidFill>
              </a:rPr>
              <a:t>–джерело</a:t>
            </a:r>
            <a:r>
              <a:rPr lang="uk-UA" sz="2800" b="1" dirty="0" smtClean="0">
                <a:solidFill>
                  <a:srgbClr val="002060"/>
                </a:solidFill>
              </a:rPr>
              <a:t> струму;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357554" y="6143644"/>
            <a:ext cx="3689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uk-UA" sz="2800" b="1" dirty="0" smtClean="0">
                <a:solidFill>
                  <a:srgbClr val="002060"/>
                </a:solidFill>
              </a:rPr>
              <a:t>2 </a:t>
            </a:r>
            <a:r>
              <a:rPr lang="uk-UA" sz="2800" b="1" dirty="0" err="1" smtClean="0">
                <a:solidFill>
                  <a:srgbClr val="002060"/>
                </a:solidFill>
              </a:rPr>
              <a:t>–електрична</a:t>
            </a:r>
            <a:r>
              <a:rPr lang="uk-UA" sz="2800" b="1" dirty="0" smtClean="0">
                <a:solidFill>
                  <a:srgbClr val="002060"/>
                </a:solidFill>
              </a:rPr>
              <a:t> лампа;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858016" y="6143644"/>
            <a:ext cx="25617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uk-UA" sz="2800" b="1" dirty="0" smtClean="0">
                <a:solidFill>
                  <a:srgbClr val="002060"/>
                </a:solidFill>
              </a:rPr>
              <a:t>3,4 </a:t>
            </a:r>
            <a:r>
              <a:rPr lang="uk-UA" sz="2800" b="1" dirty="0" err="1" smtClean="0">
                <a:solidFill>
                  <a:srgbClr val="002060"/>
                </a:solidFill>
              </a:rPr>
              <a:t>–вимикач</a:t>
            </a:r>
            <a:r>
              <a:rPr lang="uk-UA" sz="2800" b="1" dirty="0" smtClean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71472" y="5643578"/>
            <a:ext cx="31456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uk-UA" sz="2400" b="1" dirty="0" smtClean="0">
                <a:solidFill>
                  <a:srgbClr val="C00000"/>
                </a:solidFill>
              </a:rPr>
              <a:t>Послідовне з</a:t>
            </a:r>
            <a:r>
              <a:rPr lang="en-US" sz="2400" b="1" dirty="0" smtClean="0">
                <a:solidFill>
                  <a:srgbClr val="C00000"/>
                </a:solidFill>
              </a:rPr>
              <a:t>`</a:t>
            </a:r>
            <a:r>
              <a:rPr lang="uk-UA" sz="2400" b="1" dirty="0" smtClean="0">
                <a:solidFill>
                  <a:srgbClr val="C00000"/>
                </a:solidFill>
              </a:rPr>
              <a:t>єднання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5572132" y="5643578"/>
            <a:ext cx="32174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uk-UA" sz="2400" b="1" dirty="0" smtClean="0">
                <a:solidFill>
                  <a:srgbClr val="C00000"/>
                </a:solidFill>
              </a:rPr>
              <a:t>Паралельне з</a:t>
            </a:r>
            <a:r>
              <a:rPr lang="en-US" sz="2400" b="1" dirty="0" smtClean="0">
                <a:solidFill>
                  <a:srgbClr val="C00000"/>
                </a:solidFill>
              </a:rPr>
              <a:t>`</a:t>
            </a:r>
            <a:r>
              <a:rPr lang="uk-UA" sz="2400" b="1" dirty="0" smtClean="0">
                <a:solidFill>
                  <a:srgbClr val="C00000"/>
                </a:solidFill>
              </a:rPr>
              <a:t>єднання</a:t>
            </a:r>
            <a:endParaRPr lang="ru-RU" sz="2400" b="1" dirty="0">
              <a:solidFill>
                <a:srgbClr val="C00000"/>
              </a:solidFill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2786050" y="3214686"/>
            <a:ext cx="428628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3249603" y="4750603"/>
            <a:ext cx="500860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0800000">
            <a:off x="2643174" y="5357826"/>
            <a:ext cx="428628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500828" y="4856966"/>
            <a:ext cx="428628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928662" y="3286124"/>
            <a:ext cx="428628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6000760" y="3286124"/>
            <a:ext cx="428628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8143900" y="3286124"/>
            <a:ext cx="428628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5400000">
            <a:off x="8536809" y="3893347"/>
            <a:ext cx="500860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rot="5400000">
            <a:off x="8536809" y="4822041"/>
            <a:ext cx="500860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rot="10800000">
            <a:off x="7929586" y="5429264"/>
            <a:ext cx="428628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rot="10800000">
            <a:off x="7858148" y="4071942"/>
            <a:ext cx="428628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rot="5400000" flipH="1" flipV="1">
            <a:off x="5572926" y="4714090"/>
            <a:ext cx="428628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rot="5400000" flipH="1" flipV="1">
            <a:off x="5572926" y="3856834"/>
            <a:ext cx="428628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Прямоугольник 47"/>
          <p:cNvSpPr/>
          <p:nvPr/>
        </p:nvSpPr>
        <p:spPr>
          <a:xfrm>
            <a:off x="1214414" y="4071942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uk-UA" sz="2400" b="1" dirty="0" smtClean="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6357950" y="3571876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uk-UA" sz="2400" b="1" dirty="0" smtClean="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7143768" y="3714752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>3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</a:rPr>
              <a:t>Основні елементи електричного кола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endParaRPr lang="ru-RU" sz="4000" dirty="0">
              <a:solidFill>
                <a:srgbClr val="FF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9144000" cy="630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8048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Умовне позначення елемента електричного кола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uk-UA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Назва елемента електричного кола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uk-U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804866">
                <a:tc>
                  <a:txBody>
                    <a:bodyPr/>
                    <a:lstStyle/>
                    <a:p>
                      <a:r>
                        <a:rPr lang="uk-UA" sz="3600" b="1" smtClean="0">
                          <a:solidFill>
                            <a:srgbClr val="FF0000"/>
                          </a:solidFill>
                        </a:rPr>
                        <a:t>                 -     +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1" dirty="0" smtClean="0">
                          <a:solidFill>
                            <a:srgbClr val="002060"/>
                          </a:solidFill>
                        </a:rPr>
                        <a:t>гальванічний елемент або акумулятор</a:t>
                      </a:r>
                      <a:endParaRPr lang="ru-RU" sz="2400" b="1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ru-RU" sz="2400" dirty="0"/>
                    </a:p>
                  </a:txBody>
                  <a:tcPr/>
                </a:tc>
              </a:tr>
              <a:tr h="8048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1" dirty="0" smtClean="0">
                          <a:solidFill>
                            <a:srgbClr val="002060"/>
                          </a:solidFill>
                        </a:rPr>
                        <a:t>батарея елементів або акумуляторів</a:t>
                      </a:r>
                      <a:endParaRPr lang="ru-RU" sz="2400" b="1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8048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1" dirty="0" smtClean="0">
                          <a:solidFill>
                            <a:srgbClr val="002060"/>
                          </a:solidFill>
                        </a:rPr>
                        <a:t>з’єднання проводів</a:t>
                      </a:r>
                      <a:endParaRPr lang="ru-RU" sz="2400" b="1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8048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1" dirty="0" smtClean="0">
                          <a:solidFill>
                            <a:srgbClr val="002060"/>
                          </a:solidFill>
                        </a:rPr>
                        <a:t>перетин проводів</a:t>
                      </a:r>
                      <a:endParaRPr lang="ru-RU" sz="2400" b="1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8048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1" dirty="0" smtClean="0">
                          <a:solidFill>
                            <a:srgbClr val="002060"/>
                          </a:solidFill>
                        </a:rPr>
                        <a:t>затискачі для під’єднання приладу</a:t>
                      </a:r>
                      <a:endParaRPr lang="ru-RU" sz="2400" b="1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6" name="Group 58"/>
          <p:cNvGrpSpPr>
            <a:grpSpLocks/>
          </p:cNvGrpSpPr>
          <p:nvPr/>
        </p:nvGrpSpPr>
        <p:grpSpPr bwMode="auto">
          <a:xfrm>
            <a:off x="1428728" y="2857496"/>
            <a:ext cx="1655762" cy="719137"/>
            <a:chOff x="11214" y="2601"/>
            <a:chExt cx="1980" cy="1080"/>
          </a:xfrm>
        </p:grpSpPr>
        <p:sp>
          <p:nvSpPr>
            <p:cNvPr id="17" name="Line 59"/>
            <p:cNvSpPr>
              <a:spLocks noChangeShapeType="1"/>
            </p:cNvSpPr>
            <p:nvPr/>
          </p:nvSpPr>
          <p:spPr bwMode="auto">
            <a:xfrm>
              <a:off x="11214" y="3141"/>
              <a:ext cx="900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60"/>
            <p:cNvSpPr>
              <a:spLocks noChangeShapeType="1"/>
            </p:cNvSpPr>
            <p:nvPr/>
          </p:nvSpPr>
          <p:spPr bwMode="auto">
            <a:xfrm flipH="1">
              <a:off x="12294" y="3141"/>
              <a:ext cx="900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Line 61"/>
            <p:cNvSpPr>
              <a:spLocks noChangeShapeType="1"/>
            </p:cNvSpPr>
            <p:nvPr/>
          </p:nvSpPr>
          <p:spPr bwMode="auto">
            <a:xfrm>
              <a:off x="12294" y="2601"/>
              <a:ext cx="0" cy="108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Line 62"/>
            <p:cNvSpPr>
              <a:spLocks noChangeShapeType="1"/>
            </p:cNvSpPr>
            <p:nvPr/>
          </p:nvSpPr>
          <p:spPr bwMode="auto">
            <a:xfrm>
              <a:off x="12114" y="2781"/>
              <a:ext cx="0" cy="72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8" name="Group 63"/>
          <p:cNvGrpSpPr>
            <a:grpSpLocks/>
          </p:cNvGrpSpPr>
          <p:nvPr/>
        </p:nvGrpSpPr>
        <p:grpSpPr bwMode="auto">
          <a:xfrm>
            <a:off x="1428728" y="4000504"/>
            <a:ext cx="1584325" cy="792163"/>
            <a:chOff x="4914" y="620"/>
            <a:chExt cx="3060" cy="1441"/>
          </a:xfrm>
        </p:grpSpPr>
        <p:sp>
          <p:nvSpPr>
            <p:cNvPr id="29" name="Line 64"/>
            <p:cNvSpPr>
              <a:spLocks noChangeShapeType="1"/>
            </p:cNvSpPr>
            <p:nvPr/>
          </p:nvSpPr>
          <p:spPr bwMode="auto">
            <a:xfrm>
              <a:off x="5814" y="980"/>
              <a:ext cx="0" cy="72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Line 65"/>
            <p:cNvSpPr>
              <a:spLocks noChangeShapeType="1"/>
            </p:cNvSpPr>
            <p:nvPr/>
          </p:nvSpPr>
          <p:spPr bwMode="auto">
            <a:xfrm>
              <a:off x="5994" y="620"/>
              <a:ext cx="0" cy="14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Line 66"/>
            <p:cNvSpPr>
              <a:spLocks noChangeShapeType="1"/>
            </p:cNvSpPr>
            <p:nvPr/>
          </p:nvSpPr>
          <p:spPr bwMode="auto">
            <a:xfrm flipH="1">
              <a:off x="4914" y="1340"/>
              <a:ext cx="900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Line 67"/>
            <p:cNvSpPr>
              <a:spLocks noChangeShapeType="1"/>
            </p:cNvSpPr>
            <p:nvPr/>
          </p:nvSpPr>
          <p:spPr bwMode="auto">
            <a:xfrm flipH="1">
              <a:off x="5994" y="1341"/>
              <a:ext cx="360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Line 68"/>
            <p:cNvSpPr>
              <a:spLocks noChangeShapeType="1"/>
            </p:cNvSpPr>
            <p:nvPr/>
          </p:nvSpPr>
          <p:spPr bwMode="auto">
            <a:xfrm>
              <a:off x="6354" y="981"/>
              <a:ext cx="0" cy="72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Line 69"/>
            <p:cNvSpPr>
              <a:spLocks noChangeShapeType="1"/>
            </p:cNvSpPr>
            <p:nvPr/>
          </p:nvSpPr>
          <p:spPr bwMode="auto">
            <a:xfrm>
              <a:off x="6534" y="621"/>
              <a:ext cx="0" cy="14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Line 70"/>
            <p:cNvSpPr>
              <a:spLocks noChangeShapeType="1"/>
            </p:cNvSpPr>
            <p:nvPr/>
          </p:nvSpPr>
          <p:spPr bwMode="auto">
            <a:xfrm flipH="1">
              <a:off x="6534" y="1341"/>
              <a:ext cx="360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Line 71"/>
            <p:cNvSpPr>
              <a:spLocks noChangeShapeType="1"/>
            </p:cNvSpPr>
            <p:nvPr/>
          </p:nvSpPr>
          <p:spPr bwMode="auto">
            <a:xfrm>
              <a:off x="6894" y="981"/>
              <a:ext cx="0" cy="72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Line 72"/>
            <p:cNvSpPr>
              <a:spLocks noChangeShapeType="1"/>
            </p:cNvSpPr>
            <p:nvPr/>
          </p:nvSpPr>
          <p:spPr bwMode="auto">
            <a:xfrm>
              <a:off x="7074" y="621"/>
              <a:ext cx="0" cy="14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Line 73"/>
            <p:cNvSpPr>
              <a:spLocks noChangeShapeType="1"/>
            </p:cNvSpPr>
            <p:nvPr/>
          </p:nvSpPr>
          <p:spPr bwMode="auto">
            <a:xfrm flipH="1">
              <a:off x="7074" y="1341"/>
              <a:ext cx="900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6" name="Group 49"/>
          <p:cNvGrpSpPr>
            <a:grpSpLocks/>
          </p:cNvGrpSpPr>
          <p:nvPr/>
        </p:nvGrpSpPr>
        <p:grpSpPr bwMode="auto">
          <a:xfrm>
            <a:off x="1357290" y="5143512"/>
            <a:ext cx="1744662" cy="287337"/>
            <a:chOff x="8694" y="8541"/>
            <a:chExt cx="3420" cy="1080"/>
          </a:xfrm>
        </p:grpSpPr>
        <p:sp>
          <p:nvSpPr>
            <p:cNvPr id="47" name="Line 50"/>
            <p:cNvSpPr>
              <a:spLocks noChangeShapeType="1"/>
            </p:cNvSpPr>
            <p:nvPr/>
          </p:nvSpPr>
          <p:spPr bwMode="auto">
            <a:xfrm flipH="1">
              <a:off x="10314" y="8541"/>
              <a:ext cx="0" cy="108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 type="oval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Line 51"/>
            <p:cNvSpPr>
              <a:spLocks noChangeShapeType="1"/>
            </p:cNvSpPr>
            <p:nvPr/>
          </p:nvSpPr>
          <p:spPr bwMode="auto">
            <a:xfrm>
              <a:off x="8694" y="9621"/>
              <a:ext cx="3420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9" name="Group 46"/>
          <p:cNvGrpSpPr>
            <a:grpSpLocks/>
          </p:cNvGrpSpPr>
          <p:nvPr/>
        </p:nvGrpSpPr>
        <p:grpSpPr bwMode="auto">
          <a:xfrm>
            <a:off x="1357290" y="5857892"/>
            <a:ext cx="1628775" cy="571500"/>
            <a:chOff x="3114" y="6561"/>
            <a:chExt cx="3420" cy="1080"/>
          </a:xfrm>
        </p:grpSpPr>
        <p:sp>
          <p:nvSpPr>
            <p:cNvPr id="50" name="Line 47"/>
            <p:cNvSpPr>
              <a:spLocks noChangeShapeType="1"/>
            </p:cNvSpPr>
            <p:nvPr/>
          </p:nvSpPr>
          <p:spPr bwMode="auto">
            <a:xfrm flipH="1">
              <a:off x="4914" y="6561"/>
              <a:ext cx="0" cy="108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Line 48"/>
            <p:cNvSpPr>
              <a:spLocks noChangeShapeType="1"/>
            </p:cNvSpPr>
            <p:nvPr/>
          </p:nvSpPr>
          <p:spPr bwMode="auto">
            <a:xfrm>
              <a:off x="3114" y="7101"/>
              <a:ext cx="3420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2" name="Group 52"/>
          <p:cNvGrpSpPr>
            <a:grpSpLocks/>
          </p:cNvGrpSpPr>
          <p:nvPr/>
        </p:nvGrpSpPr>
        <p:grpSpPr bwMode="auto">
          <a:xfrm>
            <a:off x="1785918" y="7143776"/>
            <a:ext cx="1016000" cy="228600"/>
            <a:chOff x="2214" y="6201"/>
            <a:chExt cx="720" cy="180"/>
          </a:xfrm>
        </p:grpSpPr>
        <p:sp>
          <p:nvSpPr>
            <p:cNvPr id="53" name="Oval 53"/>
            <p:cNvSpPr>
              <a:spLocks noChangeArrowheads="1"/>
            </p:cNvSpPr>
            <p:nvPr/>
          </p:nvSpPr>
          <p:spPr bwMode="auto">
            <a:xfrm>
              <a:off x="2214" y="6201"/>
              <a:ext cx="180" cy="180"/>
            </a:xfrm>
            <a:prstGeom prst="ellipse">
              <a:avLst/>
            </a:prstGeom>
            <a:solidFill>
              <a:srgbClr val="FFFFFF"/>
            </a:solidFill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Oval 54"/>
            <p:cNvSpPr>
              <a:spLocks noChangeArrowheads="1"/>
            </p:cNvSpPr>
            <p:nvPr/>
          </p:nvSpPr>
          <p:spPr bwMode="auto">
            <a:xfrm>
              <a:off x="2754" y="6201"/>
              <a:ext cx="180" cy="180"/>
            </a:xfrm>
            <a:prstGeom prst="ellipse">
              <a:avLst/>
            </a:prstGeom>
            <a:solidFill>
              <a:srgbClr val="FFFFFF"/>
            </a:solidFill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FF0000"/>
                </a:solidFill>
              </a:rPr>
              <a:t>Основні елементи електричного кола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1071546"/>
          <a:ext cx="9144000" cy="635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9053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Умовне позначення елемента електричного кола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uk-UA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Назва елемента електричного кола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uk-U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</a:endParaRP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4324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 smtClean="0">
                          <a:solidFill>
                            <a:srgbClr val="002060"/>
                          </a:solidFill>
                        </a:rPr>
                        <a:t>ключ  (вимикач)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10222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uk-UA" sz="24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1" dirty="0" smtClean="0">
                          <a:solidFill>
                            <a:srgbClr val="002060"/>
                          </a:solidFill>
                        </a:rPr>
                        <a:t>електрична лампа</a:t>
                      </a:r>
                      <a:endParaRPr lang="ru-RU" sz="2400" b="1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67173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1" dirty="0" smtClean="0">
                          <a:solidFill>
                            <a:srgbClr val="002060"/>
                          </a:solidFill>
                        </a:rPr>
                        <a:t>резистор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uk-UA" sz="2400" b="1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67173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1" dirty="0" smtClean="0">
                          <a:solidFill>
                            <a:srgbClr val="002060"/>
                          </a:solidFill>
                        </a:rPr>
                        <a:t>електричний дзвінок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uk-UA" sz="2400" b="1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67173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1" dirty="0" smtClean="0">
                          <a:solidFill>
                            <a:srgbClr val="002060"/>
                          </a:solidFill>
                        </a:rPr>
                        <a:t>плавкий запобіжник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uk-UA" sz="2400" b="1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95699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b="1" dirty="0" smtClean="0">
                          <a:solidFill>
                            <a:srgbClr val="002060"/>
                          </a:solidFill>
                        </a:rPr>
                        <a:t>нагрівальний елемент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uk-UA" sz="2400" b="1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7" name="Group 94"/>
          <p:cNvGrpSpPr>
            <a:grpSpLocks/>
          </p:cNvGrpSpPr>
          <p:nvPr/>
        </p:nvGrpSpPr>
        <p:grpSpPr bwMode="auto">
          <a:xfrm>
            <a:off x="1928794" y="4214818"/>
            <a:ext cx="1719262" cy="457200"/>
            <a:chOff x="10674" y="7461"/>
            <a:chExt cx="2708" cy="720"/>
          </a:xfrm>
        </p:grpSpPr>
        <p:sp>
          <p:nvSpPr>
            <p:cNvPr id="8" name="Line 95"/>
            <p:cNvSpPr>
              <a:spLocks noChangeShapeType="1"/>
            </p:cNvSpPr>
            <p:nvPr/>
          </p:nvSpPr>
          <p:spPr bwMode="auto">
            <a:xfrm flipH="1">
              <a:off x="10674" y="7821"/>
              <a:ext cx="540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Line 96"/>
            <p:cNvSpPr>
              <a:spLocks noChangeShapeType="1"/>
            </p:cNvSpPr>
            <p:nvPr/>
          </p:nvSpPr>
          <p:spPr bwMode="auto">
            <a:xfrm flipH="1">
              <a:off x="12842" y="7821"/>
              <a:ext cx="540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Rectangle 97"/>
            <p:cNvSpPr>
              <a:spLocks noChangeArrowheads="1"/>
            </p:cNvSpPr>
            <p:nvPr/>
          </p:nvSpPr>
          <p:spPr bwMode="auto">
            <a:xfrm>
              <a:off x="11214" y="7461"/>
              <a:ext cx="1620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" name="Group 88"/>
          <p:cNvGrpSpPr>
            <a:grpSpLocks/>
          </p:cNvGrpSpPr>
          <p:nvPr/>
        </p:nvGrpSpPr>
        <p:grpSpPr bwMode="auto">
          <a:xfrm>
            <a:off x="2071670" y="6605587"/>
            <a:ext cx="1720850" cy="504825"/>
            <a:chOff x="10306" y="5841"/>
            <a:chExt cx="2708" cy="720"/>
          </a:xfrm>
        </p:grpSpPr>
        <p:sp>
          <p:nvSpPr>
            <p:cNvPr id="12" name="Line 89"/>
            <p:cNvSpPr>
              <a:spLocks noChangeShapeType="1"/>
            </p:cNvSpPr>
            <p:nvPr/>
          </p:nvSpPr>
          <p:spPr bwMode="auto">
            <a:xfrm flipH="1">
              <a:off x="10306" y="6201"/>
              <a:ext cx="540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90"/>
            <p:cNvSpPr>
              <a:spLocks noChangeShapeType="1"/>
            </p:cNvSpPr>
            <p:nvPr/>
          </p:nvSpPr>
          <p:spPr bwMode="auto">
            <a:xfrm flipH="1">
              <a:off x="12474" y="6201"/>
              <a:ext cx="540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Rectangle 91"/>
            <p:cNvSpPr>
              <a:spLocks noChangeArrowheads="1"/>
            </p:cNvSpPr>
            <p:nvPr/>
          </p:nvSpPr>
          <p:spPr bwMode="auto">
            <a:xfrm>
              <a:off x="10846" y="5841"/>
              <a:ext cx="1620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Line 92"/>
            <p:cNvSpPr>
              <a:spLocks noChangeShapeType="1"/>
            </p:cNvSpPr>
            <p:nvPr/>
          </p:nvSpPr>
          <p:spPr bwMode="auto">
            <a:xfrm>
              <a:off x="11380" y="5841"/>
              <a:ext cx="0" cy="7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Line 93"/>
            <p:cNvSpPr>
              <a:spLocks noChangeShapeType="1"/>
            </p:cNvSpPr>
            <p:nvPr/>
          </p:nvSpPr>
          <p:spPr bwMode="auto">
            <a:xfrm>
              <a:off x="11934" y="5841"/>
              <a:ext cx="0" cy="7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7" name="Group 98"/>
          <p:cNvGrpSpPr>
            <a:grpSpLocks/>
          </p:cNvGrpSpPr>
          <p:nvPr/>
        </p:nvGrpSpPr>
        <p:grpSpPr bwMode="auto">
          <a:xfrm>
            <a:off x="2071670" y="5857892"/>
            <a:ext cx="1584325" cy="433388"/>
            <a:chOff x="5814" y="8361"/>
            <a:chExt cx="2708" cy="720"/>
          </a:xfrm>
        </p:grpSpPr>
        <p:grpSp>
          <p:nvGrpSpPr>
            <p:cNvPr id="18" name="Group 99"/>
            <p:cNvGrpSpPr>
              <a:grpSpLocks/>
            </p:cNvGrpSpPr>
            <p:nvPr/>
          </p:nvGrpSpPr>
          <p:grpSpPr bwMode="auto">
            <a:xfrm>
              <a:off x="5814" y="8361"/>
              <a:ext cx="2708" cy="720"/>
              <a:chOff x="10674" y="7461"/>
              <a:chExt cx="2708" cy="720"/>
            </a:xfrm>
          </p:grpSpPr>
          <p:sp>
            <p:nvSpPr>
              <p:cNvPr id="20" name="Line 100"/>
              <p:cNvSpPr>
                <a:spLocks noChangeShapeType="1"/>
              </p:cNvSpPr>
              <p:nvPr/>
            </p:nvSpPr>
            <p:spPr bwMode="auto">
              <a:xfrm flipH="1">
                <a:off x="10674" y="7821"/>
                <a:ext cx="540" cy="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Line 101"/>
              <p:cNvSpPr>
                <a:spLocks noChangeShapeType="1"/>
              </p:cNvSpPr>
              <p:nvPr/>
            </p:nvSpPr>
            <p:spPr bwMode="auto">
              <a:xfrm flipH="1">
                <a:off x="12842" y="7821"/>
                <a:ext cx="540" cy="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Rectangle 102"/>
              <p:cNvSpPr>
                <a:spLocks noChangeArrowheads="1"/>
              </p:cNvSpPr>
              <p:nvPr/>
            </p:nvSpPr>
            <p:spPr bwMode="auto">
              <a:xfrm>
                <a:off x="11214" y="7461"/>
                <a:ext cx="1620" cy="72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9" name="Line 103"/>
            <p:cNvSpPr>
              <a:spLocks noChangeShapeType="1"/>
            </p:cNvSpPr>
            <p:nvPr/>
          </p:nvSpPr>
          <p:spPr bwMode="auto">
            <a:xfrm>
              <a:off x="6354" y="8721"/>
              <a:ext cx="16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3" name="Group 74"/>
          <p:cNvGrpSpPr>
            <a:grpSpLocks/>
          </p:cNvGrpSpPr>
          <p:nvPr/>
        </p:nvGrpSpPr>
        <p:grpSpPr bwMode="auto">
          <a:xfrm>
            <a:off x="2214546" y="5000636"/>
            <a:ext cx="1371600" cy="571500"/>
            <a:chOff x="1014" y="4060"/>
            <a:chExt cx="3432" cy="1061"/>
          </a:xfrm>
        </p:grpSpPr>
        <p:sp>
          <p:nvSpPr>
            <p:cNvPr id="24" name="Oval 75"/>
            <p:cNvSpPr>
              <a:spLocks noChangeArrowheads="1"/>
            </p:cNvSpPr>
            <p:nvPr/>
          </p:nvSpPr>
          <p:spPr bwMode="auto">
            <a:xfrm>
              <a:off x="1494" y="4060"/>
              <a:ext cx="2340" cy="900"/>
            </a:xfrm>
            <a:prstGeom prst="ellipse">
              <a:avLst/>
            </a:prstGeom>
            <a:solidFill>
              <a:srgbClr val="FFFFFF"/>
            </a:solidFill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Rectangle 76"/>
            <p:cNvSpPr>
              <a:spLocks noChangeArrowheads="1"/>
            </p:cNvSpPr>
            <p:nvPr/>
          </p:nvSpPr>
          <p:spPr bwMode="auto">
            <a:xfrm>
              <a:off x="1344" y="4401"/>
              <a:ext cx="2700" cy="7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Line 77"/>
            <p:cNvSpPr>
              <a:spLocks noChangeShapeType="1"/>
            </p:cNvSpPr>
            <p:nvPr/>
          </p:nvSpPr>
          <p:spPr bwMode="auto">
            <a:xfrm>
              <a:off x="1014" y="4806"/>
              <a:ext cx="1080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Line 78"/>
            <p:cNvSpPr>
              <a:spLocks noChangeShapeType="1"/>
            </p:cNvSpPr>
            <p:nvPr/>
          </p:nvSpPr>
          <p:spPr bwMode="auto">
            <a:xfrm>
              <a:off x="3366" y="4780"/>
              <a:ext cx="1080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Line 79"/>
            <p:cNvSpPr>
              <a:spLocks noChangeShapeType="1"/>
            </p:cNvSpPr>
            <p:nvPr/>
          </p:nvSpPr>
          <p:spPr bwMode="auto">
            <a:xfrm flipH="1">
              <a:off x="3354" y="4441"/>
              <a:ext cx="0" cy="36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Line 80"/>
            <p:cNvSpPr>
              <a:spLocks noChangeShapeType="1"/>
            </p:cNvSpPr>
            <p:nvPr/>
          </p:nvSpPr>
          <p:spPr bwMode="auto">
            <a:xfrm flipH="1">
              <a:off x="2112" y="4442"/>
              <a:ext cx="0" cy="36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Line 81"/>
            <p:cNvSpPr>
              <a:spLocks noChangeShapeType="1"/>
            </p:cNvSpPr>
            <p:nvPr/>
          </p:nvSpPr>
          <p:spPr bwMode="auto">
            <a:xfrm>
              <a:off x="1602" y="4401"/>
              <a:ext cx="2160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1" name="Group 39"/>
          <p:cNvGrpSpPr>
            <a:grpSpLocks/>
          </p:cNvGrpSpPr>
          <p:nvPr/>
        </p:nvGrpSpPr>
        <p:grpSpPr bwMode="auto">
          <a:xfrm>
            <a:off x="2071670" y="3000372"/>
            <a:ext cx="1485900" cy="571504"/>
            <a:chOff x="10134" y="981"/>
            <a:chExt cx="2340" cy="900"/>
          </a:xfrm>
        </p:grpSpPr>
        <p:grpSp>
          <p:nvGrpSpPr>
            <p:cNvPr id="32" name="Group 40"/>
            <p:cNvGrpSpPr>
              <a:grpSpLocks/>
            </p:cNvGrpSpPr>
            <p:nvPr/>
          </p:nvGrpSpPr>
          <p:grpSpPr bwMode="auto">
            <a:xfrm>
              <a:off x="10854" y="981"/>
              <a:ext cx="900" cy="900"/>
              <a:chOff x="4914" y="3681"/>
              <a:chExt cx="900" cy="900"/>
            </a:xfrm>
          </p:grpSpPr>
          <p:sp>
            <p:nvSpPr>
              <p:cNvPr id="35" name="Oval 41"/>
              <p:cNvSpPr>
                <a:spLocks noChangeArrowheads="1"/>
              </p:cNvSpPr>
              <p:nvPr/>
            </p:nvSpPr>
            <p:spPr bwMode="auto">
              <a:xfrm>
                <a:off x="4914" y="3681"/>
                <a:ext cx="900" cy="900"/>
              </a:xfrm>
              <a:prstGeom prst="ellipse">
                <a:avLst/>
              </a:prstGeom>
              <a:solidFill>
                <a:srgbClr val="FFFFFF"/>
              </a:solidFill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36" name="Line 42"/>
              <p:cNvSpPr>
                <a:spLocks noChangeShapeType="1"/>
              </p:cNvSpPr>
              <p:nvPr/>
            </p:nvSpPr>
            <p:spPr bwMode="auto">
              <a:xfrm flipV="1">
                <a:off x="5094" y="3880"/>
                <a:ext cx="540" cy="54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Line 43"/>
              <p:cNvSpPr>
                <a:spLocks noChangeShapeType="1"/>
              </p:cNvSpPr>
              <p:nvPr/>
            </p:nvSpPr>
            <p:spPr bwMode="auto">
              <a:xfrm>
                <a:off x="5094" y="3880"/>
                <a:ext cx="540" cy="54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3" name="Line 44"/>
            <p:cNvSpPr>
              <a:spLocks noChangeShapeType="1"/>
            </p:cNvSpPr>
            <p:nvPr/>
          </p:nvSpPr>
          <p:spPr bwMode="auto">
            <a:xfrm flipH="1">
              <a:off x="10134" y="1341"/>
              <a:ext cx="720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Line 45"/>
            <p:cNvSpPr>
              <a:spLocks noChangeShapeType="1"/>
            </p:cNvSpPr>
            <p:nvPr/>
          </p:nvSpPr>
          <p:spPr bwMode="auto">
            <a:xfrm flipH="1">
              <a:off x="11754" y="1341"/>
              <a:ext cx="720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8" name="Group 82"/>
          <p:cNvGrpSpPr>
            <a:grpSpLocks/>
          </p:cNvGrpSpPr>
          <p:nvPr/>
        </p:nvGrpSpPr>
        <p:grpSpPr bwMode="auto">
          <a:xfrm>
            <a:off x="1785918" y="2000240"/>
            <a:ext cx="1943100" cy="473075"/>
            <a:chOff x="3537" y="981"/>
            <a:chExt cx="1224" cy="298"/>
          </a:xfrm>
        </p:grpSpPr>
        <p:sp>
          <p:nvSpPr>
            <p:cNvPr id="39" name="Line 83"/>
            <p:cNvSpPr>
              <a:spLocks noChangeShapeType="1"/>
            </p:cNvSpPr>
            <p:nvPr/>
          </p:nvSpPr>
          <p:spPr bwMode="auto">
            <a:xfrm flipV="1">
              <a:off x="4329" y="1270"/>
              <a:ext cx="432" cy="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Line 84"/>
            <p:cNvSpPr>
              <a:spLocks noChangeShapeType="1"/>
            </p:cNvSpPr>
            <p:nvPr/>
          </p:nvSpPr>
          <p:spPr bwMode="auto">
            <a:xfrm flipV="1">
              <a:off x="4041" y="981"/>
              <a:ext cx="216" cy="21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Line 85"/>
            <p:cNvSpPr>
              <a:spLocks noChangeShapeType="1"/>
            </p:cNvSpPr>
            <p:nvPr/>
          </p:nvSpPr>
          <p:spPr bwMode="auto">
            <a:xfrm>
              <a:off x="3537" y="1270"/>
              <a:ext cx="432" cy="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Oval 86"/>
            <p:cNvSpPr>
              <a:spLocks noChangeArrowheads="1"/>
            </p:cNvSpPr>
            <p:nvPr/>
          </p:nvSpPr>
          <p:spPr bwMode="auto">
            <a:xfrm>
              <a:off x="3969" y="1207"/>
              <a:ext cx="72" cy="72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Oval 87"/>
            <p:cNvSpPr>
              <a:spLocks noChangeArrowheads="1"/>
            </p:cNvSpPr>
            <p:nvPr/>
          </p:nvSpPr>
          <p:spPr bwMode="auto">
            <a:xfrm>
              <a:off x="4257" y="1197"/>
              <a:ext cx="72" cy="73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0070C0"/>
                </a:solidFill>
              </a:rPr>
              <a:t>Складання учнями найпростішої електричної схеми</a:t>
            </a: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315188"/>
            <a:ext cx="7358082" cy="454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кругленный прямоугольник 4"/>
          <p:cNvSpPr/>
          <p:nvPr/>
        </p:nvSpPr>
        <p:spPr>
          <a:xfrm>
            <a:off x="3000364" y="6357958"/>
            <a:ext cx="1857388" cy="5000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214646" y="785794"/>
            <a:ext cx="592935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2800" b="1" dirty="0" smtClean="0">
              <a:solidFill>
                <a:srgbClr val="C00000"/>
              </a:solidFill>
            </a:endParaRPr>
          </a:p>
          <a:p>
            <a:pPr algn="ctr"/>
            <a:r>
              <a:rPr lang="uk-UA" sz="2800" b="1" dirty="0" err="1" smtClean="0">
                <a:solidFill>
                  <a:srgbClr val="C00000"/>
                </a:solidFill>
              </a:rPr>
              <a:t>“На</a:t>
            </a:r>
            <a:r>
              <a:rPr lang="uk-UA" sz="2800" b="1" dirty="0" smtClean="0">
                <a:solidFill>
                  <a:srgbClr val="C00000"/>
                </a:solidFill>
              </a:rPr>
              <a:t> високу вежу можна піднятися тільки по крученим </a:t>
            </a:r>
            <a:r>
              <a:rPr lang="uk-UA" sz="2800" b="1" dirty="0" err="1" smtClean="0">
                <a:solidFill>
                  <a:srgbClr val="C00000"/>
                </a:solidFill>
              </a:rPr>
              <a:t>сходам”</a:t>
            </a:r>
            <a:r>
              <a:rPr lang="uk-UA" sz="2800" b="1" baseline="-25000" dirty="0" smtClean="0">
                <a:solidFill>
                  <a:srgbClr val="C00000"/>
                </a:solidFill>
              </a:rPr>
              <a:t> </a:t>
            </a:r>
            <a:endParaRPr lang="ru-RU" sz="28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725602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002060"/>
                </a:solidFill>
              </a:rPr>
              <a:t>На рисунку подано схему електричного кола. Чому не засвічується лампа у разі замикання ключа в колі? Що треба зробити, щоб лампа засвітилась? </a:t>
            </a:r>
            <a:endParaRPr lang="ru-RU" b="1" dirty="0">
              <a:solidFill>
                <a:srgbClr val="002060"/>
              </a:solidFill>
            </a:endParaRPr>
          </a:p>
        </p:txBody>
      </p:sp>
      <p:grpSp>
        <p:nvGrpSpPr>
          <p:cNvPr id="6" name="Group 63"/>
          <p:cNvGrpSpPr>
            <a:grpSpLocks noGrp="1"/>
          </p:cNvGrpSpPr>
          <p:nvPr>
            <p:ph idx="1"/>
          </p:nvPr>
        </p:nvGrpSpPr>
        <p:grpSpPr bwMode="auto">
          <a:xfrm>
            <a:off x="3571868" y="2857496"/>
            <a:ext cx="785818" cy="1053358"/>
            <a:chOff x="5674" y="620"/>
            <a:chExt cx="1540" cy="1440"/>
          </a:xfrm>
        </p:grpSpPr>
        <p:sp>
          <p:nvSpPr>
            <p:cNvPr id="7" name="Line 64"/>
            <p:cNvSpPr>
              <a:spLocks noChangeShapeType="1"/>
            </p:cNvSpPr>
            <p:nvPr/>
          </p:nvSpPr>
          <p:spPr bwMode="auto">
            <a:xfrm>
              <a:off x="5674" y="913"/>
              <a:ext cx="0" cy="7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Line 65"/>
            <p:cNvSpPr>
              <a:spLocks noChangeShapeType="1"/>
            </p:cNvSpPr>
            <p:nvPr/>
          </p:nvSpPr>
          <p:spPr bwMode="auto">
            <a:xfrm>
              <a:off x="5994" y="620"/>
              <a:ext cx="0" cy="14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Line 67"/>
            <p:cNvSpPr>
              <a:spLocks noChangeShapeType="1"/>
            </p:cNvSpPr>
            <p:nvPr/>
          </p:nvSpPr>
          <p:spPr bwMode="auto">
            <a:xfrm flipH="1">
              <a:off x="5994" y="1341"/>
              <a:ext cx="36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Line 71"/>
            <p:cNvSpPr>
              <a:spLocks noChangeShapeType="1"/>
            </p:cNvSpPr>
            <p:nvPr/>
          </p:nvSpPr>
          <p:spPr bwMode="auto">
            <a:xfrm>
              <a:off x="7214" y="913"/>
              <a:ext cx="0" cy="7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" name="Group 40"/>
          <p:cNvGrpSpPr>
            <a:grpSpLocks/>
          </p:cNvGrpSpPr>
          <p:nvPr/>
        </p:nvGrpSpPr>
        <p:grpSpPr bwMode="auto">
          <a:xfrm>
            <a:off x="4929190" y="5500702"/>
            <a:ext cx="571500" cy="571504"/>
            <a:chOff x="4914" y="3681"/>
            <a:chExt cx="900" cy="900"/>
          </a:xfrm>
        </p:grpSpPr>
        <p:sp>
          <p:nvSpPr>
            <p:cNvPr id="16" name="Oval 41"/>
            <p:cNvSpPr>
              <a:spLocks noChangeArrowheads="1"/>
            </p:cNvSpPr>
            <p:nvPr/>
          </p:nvSpPr>
          <p:spPr bwMode="auto">
            <a:xfrm>
              <a:off x="4914" y="3681"/>
              <a:ext cx="900" cy="900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sp>
          <p:nvSpPr>
            <p:cNvPr id="17" name="Line 42"/>
            <p:cNvSpPr>
              <a:spLocks noChangeShapeType="1"/>
            </p:cNvSpPr>
            <p:nvPr/>
          </p:nvSpPr>
          <p:spPr bwMode="auto">
            <a:xfrm flipV="1">
              <a:off x="5094" y="3880"/>
              <a:ext cx="540" cy="54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43"/>
            <p:cNvSpPr>
              <a:spLocks noChangeShapeType="1"/>
            </p:cNvSpPr>
            <p:nvPr/>
          </p:nvSpPr>
          <p:spPr bwMode="auto">
            <a:xfrm>
              <a:off x="5094" y="3880"/>
              <a:ext cx="540" cy="54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cxnSp>
        <p:nvCxnSpPr>
          <p:cNvPr id="24" name="Прямая соединительная линия 23"/>
          <p:cNvCxnSpPr/>
          <p:nvPr/>
        </p:nvCxnSpPr>
        <p:spPr>
          <a:xfrm rot="5400000">
            <a:off x="3679819" y="3392487"/>
            <a:ext cx="107157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0800000">
            <a:off x="4000496" y="3357562"/>
            <a:ext cx="21431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0800000">
            <a:off x="1928794" y="3357562"/>
            <a:ext cx="164307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4357686" y="3357562"/>
            <a:ext cx="214314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>
            <a:off x="715142" y="4572008"/>
            <a:ext cx="2428098" cy="7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-1214478" y="5000636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82"/>
          <p:cNvGrpSpPr>
            <a:grpSpLocks/>
          </p:cNvGrpSpPr>
          <p:nvPr/>
        </p:nvGrpSpPr>
        <p:grpSpPr bwMode="auto">
          <a:xfrm>
            <a:off x="3071802" y="5429264"/>
            <a:ext cx="504268" cy="428628"/>
            <a:chOff x="3969" y="981"/>
            <a:chExt cx="360" cy="298"/>
          </a:xfrm>
        </p:grpSpPr>
        <p:sp>
          <p:nvSpPr>
            <p:cNvPr id="46" name="Line 84"/>
            <p:cNvSpPr>
              <a:spLocks noChangeShapeType="1"/>
            </p:cNvSpPr>
            <p:nvPr/>
          </p:nvSpPr>
          <p:spPr bwMode="auto">
            <a:xfrm flipV="1">
              <a:off x="4041" y="981"/>
              <a:ext cx="216" cy="21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Oval 86"/>
            <p:cNvSpPr>
              <a:spLocks noChangeArrowheads="1"/>
            </p:cNvSpPr>
            <p:nvPr/>
          </p:nvSpPr>
          <p:spPr bwMode="auto">
            <a:xfrm>
              <a:off x="3969" y="1207"/>
              <a:ext cx="72" cy="72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Oval 87"/>
            <p:cNvSpPr>
              <a:spLocks noChangeArrowheads="1"/>
            </p:cNvSpPr>
            <p:nvPr/>
          </p:nvSpPr>
          <p:spPr bwMode="auto">
            <a:xfrm>
              <a:off x="4257" y="1197"/>
              <a:ext cx="72" cy="73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cxnSp>
        <p:nvCxnSpPr>
          <p:cNvPr id="50" name="Прямая соединительная линия 49"/>
          <p:cNvCxnSpPr>
            <a:stCxn id="47" idx="2"/>
          </p:cNvCxnSpPr>
          <p:nvPr/>
        </p:nvCxnSpPr>
        <p:spPr>
          <a:xfrm rot="10800000">
            <a:off x="1928794" y="5786454"/>
            <a:ext cx="1143008" cy="1965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stCxn id="48" idx="6"/>
            <a:endCxn id="16" idx="2"/>
          </p:cNvCxnSpPr>
          <p:nvPr/>
        </p:nvCxnSpPr>
        <p:spPr>
          <a:xfrm flipV="1">
            <a:off x="3576070" y="5786454"/>
            <a:ext cx="1353120" cy="599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5400000">
            <a:off x="5287174" y="4571214"/>
            <a:ext cx="2428098" cy="7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>
            <a:stCxn id="16" idx="6"/>
          </p:cNvCxnSpPr>
          <p:nvPr/>
        </p:nvCxnSpPr>
        <p:spPr>
          <a:xfrm>
            <a:off x="5500690" y="5786454"/>
            <a:ext cx="100013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4429124" y="2285992"/>
            <a:ext cx="53091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uk-UA" sz="8800" dirty="0" smtClean="0">
                <a:solidFill>
                  <a:srgbClr val="FF0000"/>
                </a:solidFill>
              </a:rPr>
              <a:t>-</a:t>
            </a:r>
            <a:endParaRPr lang="ru-RU" sz="8800" dirty="0">
              <a:solidFill>
                <a:srgbClr val="FF0000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3071802" y="2357430"/>
            <a:ext cx="49885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uk-UA" sz="8000" dirty="0" smtClean="0">
                <a:solidFill>
                  <a:srgbClr val="FF0000"/>
                </a:solidFill>
              </a:rPr>
              <a:t>-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002060"/>
                </a:solidFill>
              </a:rPr>
              <a:t>На рисунках </a:t>
            </a:r>
            <a:r>
              <a:rPr lang="uk-UA" sz="5300" b="1" dirty="0" smtClean="0">
                <a:solidFill>
                  <a:srgbClr val="C00000"/>
                </a:solidFill>
              </a:rPr>
              <a:t>а</a:t>
            </a:r>
            <a:r>
              <a:rPr lang="uk-UA" b="1" dirty="0" smtClean="0">
                <a:solidFill>
                  <a:srgbClr val="002060"/>
                </a:solidFill>
              </a:rPr>
              <a:t> і </a:t>
            </a:r>
            <a:r>
              <a:rPr lang="uk-UA" sz="5300" b="1" dirty="0" smtClean="0">
                <a:solidFill>
                  <a:srgbClr val="C00000"/>
                </a:solidFill>
              </a:rPr>
              <a:t>б</a:t>
            </a:r>
            <a:r>
              <a:rPr lang="uk-UA" b="1" dirty="0" smtClean="0">
                <a:solidFill>
                  <a:srgbClr val="002060"/>
                </a:solidFill>
              </a:rPr>
              <a:t> подано схеми двох електричних кіл. Назвіть їх елементи. Чи є суттєвою для роботи розбіжність в схемах?</a:t>
            </a:r>
            <a:endParaRPr lang="ru-RU" b="1" dirty="0">
              <a:solidFill>
                <a:srgbClr val="002060"/>
              </a:solidFill>
            </a:endParaRPr>
          </a:p>
        </p:txBody>
      </p:sp>
      <p:grpSp>
        <p:nvGrpSpPr>
          <p:cNvPr id="4" name="Group 82"/>
          <p:cNvGrpSpPr>
            <a:grpSpLocks noGrp="1"/>
          </p:cNvGrpSpPr>
          <p:nvPr>
            <p:ph idx="1"/>
          </p:nvPr>
        </p:nvGrpSpPr>
        <p:grpSpPr bwMode="auto">
          <a:xfrm>
            <a:off x="571472" y="5286388"/>
            <a:ext cx="471462" cy="339709"/>
            <a:chOff x="3969" y="981"/>
            <a:chExt cx="360" cy="298"/>
          </a:xfrm>
        </p:grpSpPr>
        <p:sp>
          <p:nvSpPr>
            <p:cNvPr id="5" name="Line 84"/>
            <p:cNvSpPr>
              <a:spLocks noChangeShapeType="1"/>
            </p:cNvSpPr>
            <p:nvPr/>
          </p:nvSpPr>
          <p:spPr bwMode="auto">
            <a:xfrm flipV="1">
              <a:off x="4041" y="981"/>
              <a:ext cx="216" cy="21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Oval 86"/>
            <p:cNvSpPr>
              <a:spLocks noChangeArrowheads="1"/>
            </p:cNvSpPr>
            <p:nvPr/>
          </p:nvSpPr>
          <p:spPr bwMode="auto">
            <a:xfrm>
              <a:off x="3969" y="1207"/>
              <a:ext cx="72" cy="72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Oval 87"/>
            <p:cNvSpPr>
              <a:spLocks noChangeArrowheads="1"/>
            </p:cNvSpPr>
            <p:nvPr/>
          </p:nvSpPr>
          <p:spPr bwMode="auto">
            <a:xfrm>
              <a:off x="4257" y="1197"/>
              <a:ext cx="72" cy="73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" name="Group 58"/>
          <p:cNvGrpSpPr>
            <a:grpSpLocks/>
          </p:cNvGrpSpPr>
          <p:nvPr/>
        </p:nvGrpSpPr>
        <p:grpSpPr bwMode="auto">
          <a:xfrm>
            <a:off x="2252797" y="2928934"/>
            <a:ext cx="150524" cy="719137"/>
            <a:chOff x="12114" y="2601"/>
            <a:chExt cx="180" cy="1080"/>
          </a:xfrm>
        </p:grpSpPr>
        <p:sp>
          <p:nvSpPr>
            <p:cNvPr id="15" name="Line 61"/>
            <p:cNvSpPr>
              <a:spLocks noChangeShapeType="1"/>
            </p:cNvSpPr>
            <p:nvPr/>
          </p:nvSpPr>
          <p:spPr bwMode="auto">
            <a:xfrm>
              <a:off x="12294" y="2601"/>
              <a:ext cx="0" cy="108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Line 62"/>
            <p:cNvSpPr>
              <a:spLocks noChangeShapeType="1"/>
            </p:cNvSpPr>
            <p:nvPr/>
          </p:nvSpPr>
          <p:spPr bwMode="auto">
            <a:xfrm>
              <a:off x="12114" y="2781"/>
              <a:ext cx="0" cy="72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7" name="Group 40"/>
          <p:cNvGrpSpPr>
            <a:grpSpLocks/>
          </p:cNvGrpSpPr>
          <p:nvPr/>
        </p:nvGrpSpPr>
        <p:grpSpPr bwMode="auto">
          <a:xfrm>
            <a:off x="1928794" y="5286388"/>
            <a:ext cx="571500" cy="571504"/>
            <a:chOff x="4914" y="3681"/>
            <a:chExt cx="900" cy="900"/>
          </a:xfrm>
        </p:grpSpPr>
        <p:sp>
          <p:nvSpPr>
            <p:cNvPr id="18" name="Oval 41"/>
            <p:cNvSpPr>
              <a:spLocks noChangeArrowheads="1"/>
            </p:cNvSpPr>
            <p:nvPr/>
          </p:nvSpPr>
          <p:spPr bwMode="auto">
            <a:xfrm>
              <a:off x="4914" y="3681"/>
              <a:ext cx="900" cy="900"/>
            </a:xfrm>
            <a:prstGeom prst="ellipse">
              <a:avLst/>
            </a:prstGeom>
            <a:solidFill>
              <a:srgbClr val="FFFFFF"/>
            </a:solidFill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sp>
          <p:nvSpPr>
            <p:cNvPr id="19" name="Line 42"/>
            <p:cNvSpPr>
              <a:spLocks noChangeShapeType="1"/>
            </p:cNvSpPr>
            <p:nvPr/>
          </p:nvSpPr>
          <p:spPr bwMode="auto">
            <a:xfrm flipV="1">
              <a:off x="5094" y="3880"/>
              <a:ext cx="540" cy="5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Line 43"/>
            <p:cNvSpPr>
              <a:spLocks noChangeShapeType="1"/>
            </p:cNvSpPr>
            <p:nvPr/>
          </p:nvSpPr>
          <p:spPr bwMode="auto">
            <a:xfrm>
              <a:off x="5094" y="3880"/>
              <a:ext cx="540" cy="5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" name="Group 40"/>
          <p:cNvGrpSpPr>
            <a:grpSpLocks/>
          </p:cNvGrpSpPr>
          <p:nvPr/>
        </p:nvGrpSpPr>
        <p:grpSpPr bwMode="auto">
          <a:xfrm>
            <a:off x="3000364" y="5286388"/>
            <a:ext cx="571500" cy="571504"/>
            <a:chOff x="4914" y="3681"/>
            <a:chExt cx="900" cy="900"/>
          </a:xfrm>
        </p:grpSpPr>
        <p:sp>
          <p:nvSpPr>
            <p:cNvPr id="22" name="Oval 41"/>
            <p:cNvSpPr>
              <a:spLocks noChangeArrowheads="1"/>
            </p:cNvSpPr>
            <p:nvPr/>
          </p:nvSpPr>
          <p:spPr bwMode="auto">
            <a:xfrm>
              <a:off x="4914" y="3681"/>
              <a:ext cx="900" cy="900"/>
            </a:xfrm>
            <a:prstGeom prst="ellipse">
              <a:avLst/>
            </a:prstGeom>
            <a:solidFill>
              <a:srgbClr val="FFFFFF"/>
            </a:solidFill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sp>
          <p:nvSpPr>
            <p:cNvPr id="23" name="Line 42"/>
            <p:cNvSpPr>
              <a:spLocks noChangeShapeType="1"/>
            </p:cNvSpPr>
            <p:nvPr/>
          </p:nvSpPr>
          <p:spPr bwMode="auto">
            <a:xfrm flipV="1">
              <a:off x="5094" y="3880"/>
              <a:ext cx="540" cy="5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Line 43"/>
            <p:cNvSpPr>
              <a:spLocks noChangeShapeType="1"/>
            </p:cNvSpPr>
            <p:nvPr/>
          </p:nvSpPr>
          <p:spPr bwMode="auto">
            <a:xfrm>
              <a:off x="5094" y="3880"/>
              <a:ext cx="540" cy="5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cxnSp>
        <p:nvCxnSpPr>
          <p:cNvPr id="26" name="Прямая соединительная линия 25"/>
          <p:cNvCxnSpPr/>
          <p:nvPr/>
        </p:nvCxnSpPr>
        <p:spPr>
          <a:xfrm rot="10800000">
            <a:off x="214282" y="3286124"/>
            <a:ext cx="200026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-927932" y="4429132"/>
            <a:ext cx="2285222" cy="7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2428860" y="3286124"/>
            <a:ext cx="200026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3285719" y="4429529"/>
            <a:ext cx="228681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endCxn id="6" idx="2"/>
          </p:cNvCxnSpPr>
          <p:nvPr/>
        </p:nvCxnSpPr>
        <p:spPr>
          <a:xfrm>
            <a:off x="214282" y="5572140"/>
            <a:ext cx="357190" cy="1291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7" idx="6"/>
            <a:endCxn id="18" idx="2"/>
          </p:cNvCxnSpPr>
          <p:nvPr/>
        </p:nvCxnSpPr>
        <p:spPr>
          <a:xfrm flipV="1">
            <a:off x="1042934" y="5572140"/>
            <a:ext cx="885860" cy="208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stCxn id="18" idx="6"/>
            <a:endCxn id="22" idx="2"/>
          </p:cNvCxnSpPr>
          <p:nvPr/>
        </p:nvCxnSpPr>
        <p:spPr>
          <a:xfrm>
            <a:off x="2500294" y="5572140"/>
            <a:ext cx="50007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stCxn id="22" idx="6"/>
          </p:cNvCxnSpPr>
          <p:nvPr/>
        </p:nvCxnSpPr>
        <p:spPr>
          <a:xfrm>
            <a:off x="3571864" y="5572140"/>
            <a:ext cx="85726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58"/>
          <p:cNvGrpSpPr>
            <a:grpSpLocks/>
          </p:cNvGrpSpPr>
          <p:nvPr/>
        </p:nvGrpSpPr>
        <p:grpSpPr bwMode="auto">
          <a:xfrm>
            <a:off x="6715140" y="2857496"/>
            <a:ext cx="150524" cy="719137"/>
            <a:chOff x="12114" y="2601"/>
            <a:chExt cx="180" cy="1080"/>
          </a:xfrm>
        </p:grpSpPr>
        <p:sp>
          <p:nvSpPr>
            <p:cNvPr id="51" name="Line 61"/>
            <p:cNvSpPr>
              <a:spLocks noChangeShapeType="1"/>
            </p:cNvSpPr>
            <p:nvPr/>
          </p:nvSpPr>
          <p:spPr bwMode="auto">
            <a:xfrm>
              <a:off x="12294" y="2601"/>
              <a:ext cx="0" cy="108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Line 62"/>
            <p:cNvSpPr>
              <a:spLocks noChangeShapeType="1"/>
            </p:cNvSpPr>
            <p:nvPr/>
          </p:nvSpPr>
          <p:spPr bwMode="auto">
            <a:xfrm>
              <a:off x="12114" y="2781"/>
              <a:ext cx="0" cy="72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3" name="Group 40"/>
          <p:cNvGrpSpPr>
            <a:grpSpLocks/>
          </p:cNvGrpSpPr>
          <p:nvPr/>
        </p:nvGrpSpPr>
        <p:grpSpPr bwMode="auto">
          <a:xfrm>
            <a:off x="5572132" y="5143512"/>
            <a:ext cx="571500" cy="571504"/>
            <a:chOff x="4914" y="3681"/>
            <a:chExt cx="900" cy="900"/>
          </a:xfrm>
        </p:grpSpPr>
        <p:sp>
          <p:nvSpPr>
            <p:cNvPr id="54" name="Oval 41"/>
            <p:cNvSpPr>
              <a:spLocks noChangeArrowheads="1"/>
            </p:cNvSpPr>
            <p:nvPr/>
          </p:nvSpPr>
          <p:spPr bwMode="auto">
            <a:xfrm>
              <a:off x="4914" y="3681"/>
              <a:ext cx="900" cy="900"/>
            </a:xfrm>
            <a:prstGeom prst="ellipse">
              <a:avLst/>
            </a:prstGeom>
            <a:solidFill>
              <a:srgbClr val="FFFFFF"/>
            </a:solidFill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sp>
          <p:nvSpPr>
            <p:cNvPr id="55" name="Line 42"/>
            <p:cNvSpPr>
              <a:spLocks noChangeShapeType="1"/>
            </p:cNvSpPr>
            <p:nvPr/>
          </p:nvSpPr>
          <p:spPr bwMode="auto">
            <a:xfrm flipV="1">
              <a:off x="5094" y="3880"/>
              <a:ext cx="540" cy="5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Line 43"/>
            <p:cNvSpPr>
              <a:spLocks noChangeShapeType="1"/>
            </p:cNvSpPr>
            <p:nvPr/>
          </p:nvSpPr>
          <p:spPr bwMode="auto">
            <a:xfrm>
              <a:off x="5094" y="3880"/>
              <a:ext cx="540" cy="5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7" name="Group 40"/>
          <p:cNvGrpSpPr>
            <a:grpSpLocks/>
          </p:cNvGrpSpPr>
          <p:nvPr/>
        </p:nvGrpSpPr>
        <p:grpSpPr bwMode="auto">
          <a:xfrm>
            <a:off x="8001024" y="5143512"/>
            <a:ext cx="571500" cy="571504"/>
            <a:chOff x="4914" y="3681"/>
            <a:chExt cx="900" cy="900"/>
          </a:xfrm>
        </p:grpSpPr>
        <p:sp>
          <p:nvSpPr>
            <p:cNvPr id="58" name="Oval 41"/>
            <p:cNvSpPr>
              <a:spLocks noChangeArrowheads="1"/>
            </p:cNvSpPr>
            <p:nvPr/>
          </p:nvSpPr>
          <p:spPr bwMode="auto">
            <a:xfrm>
              <a:off x="4914" y="3681"/>
              <a:ext cx="900" cy="900"/>
            </a:xfrm>
            <a:prstGeom prst="ellipse">
              <a:avLst/>
            </a:prstGeom>
            <a:solidFill>
              <a:srgbClr val="FFFFFF"/>
            </a:solidFill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sp>
          <p:nvSpPr>
            <p:cNvPr id="59" name="Line 42"/>
            <p:cNvSpPr>
              <a:spLocks noChangeShapeType="1"/>
            </p:cNvSpPr>
            <p:nvPr/>
          </p:nvSpPr>
          <p:spPr bwMode="auto">
            <a:xfrm flipV="1">
              <a:off x="5094" y="3880"/>
              <a:ext cx="540" cy="5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Line 43"/>
            <p:cNvSpPr>
              <a:spLocks noChangeShapeType="1"/>
            </p:cNvSpPr>
            <p:nvPr/>
          </p:nvSpPr>
          <p:spPr bwMode="auto">
            <a:xfrm>
              <a:off x="5094" y="3880"/>
              <a:ext cx="540" cy="5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1" name="Group 82"/>
          <p:cNvGrpSpPr>
            <a:grpSpLocks/>
          </p:cNvGrpSpPr>
          <p:nvPr/>
        </p:nvGrpSpPr>
        <p:grpSpPr bwMode="auto">
          <a:xfrm>
            <a:off x="6858016" y="5072074"/>
            <a:ext cx="504268" cy="428628"/>
            <a:chOff x="3969" y="981"/>
            <a:chExt cx="360" cy="298"/>
          </a:xfrm>
        </p:grpSpPr>
        <p:sp>
          <p:nvSpPr>
            <p:cNvPr id="62" name="Line 84"/>
            <p:cNvSpPr>
              <a:spLocks noChangeShapeType="1"/>
            </p:cNvSpPr>
            <p:nvPr/>
          </p:nvSpPr>
          <p:spPr bwMode="auto">
            <a:xfrm flipV="1">
              <a:off x="4041" y="981"/>
              <a:ext cx="216" cy="21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Oval 86"/>
            <p:cNvSpPr>
              <a:spLocks noChangeArrowheads="1"/>
            </p:cNvSpPr>
            <p:nvPr/>
          </p:nvSpPr>
          <p:spPr bwMode="auto">
            <a:xfrm>
              <a:off x="3969" y="1207"/>
              <a:ext cx="72" cy="72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Oval 87"/>
            <p:cNvSpPr>
              <a:spLocks noChangeArrowheads="1"/>
            </p:cNvSpPr>
            <p:nvPr/>
          </p:nvSpPr>
          <p:spPr bwMode="auto">
            <a:xfrm>
              <a:off x="4257" y="1197"/>
              <a:ext cx="72" cy="73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cxnSp>
        <p:nvCxnSpPr>
          <p:cNvPr id="66" name="Прямая соединительная линия 65"/>
          <p:cNvCxnSpPr/>
          <p:nvPr/>
        </p:nvCxnSpPr>
        <p:spPr>
          <a:xfrm rot="10800000">
            <a:off x="4857752" y="3214686"/>
            <a:ext cx="185738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rot="5400000">
            <a:off x="3715538" y="4357694"/>
            <a:ext cx="2285222" cy="7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4857752" y="5500702"/>
            <a:ext cx="71438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>
            <a:stCxn id="54" idx="6"/>
            <a:endCxn id="63" idx="2"/>
          </p:cNvCxnSpPr>
          <p:nvPr/>
        </p:nvCxnSpPr>
        <p:spPr>
          <a:xfrm>
            <a:off x="6143632" y="5429264"/>
            <a:ext cx="714384" cy="1965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>
            <a:stCxn id="64" idx="6"/>
            <a:endCxn id="58" idx="2"/>
          </p:cNvCxnSpPr>
          <p:nvPr/>
        </p:nvCxnSpPr>
        <p:spPr>
          <a:xfrm flipV="1">
            <a:off x="7362284" y="5429264"/>
            <a:ext cx="638740" cy="599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>
            <a:off x="6858016" y="3214686"/>
            <a:ext cx="200026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rot="5400000">
            <a:off x="7751785" y="4321975"/>
            <a:ext cx="2213784" cy="7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>
            <a:endCxn id="58" idx="6"/>
          </p:cNvCxnSpPr>
          <p:nvPr/>
        </p:nvCxnSpPr>
        <p:spPr>
          <a:xfrm rot="10800000">
            <a:off x="8572524" y="5429264"/>
            <a:ext cx="28575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Прямоугольник 85"/>
          <p:cNvSpPr/>
          <p:nvPr/>
        </p:nvSpPr>
        <p:spPr>
          <a:xfrm>
            <a:off x="2071670" y="5929330"/>
            <a:ext cx="4892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800" b="1" dirty="0" smtClean="0">
                <a:solidFill>
                  <a:srgbClr val="C00000"/>
                </a:solidFill>
              </a:rPr>
              <a:t>а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7000892" y="5715016"/>
            <a:ext cx="51167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800" b="1" dirty="0" smtClean="0">
                <a:solidFill>
                  <a:srgbClr val="C00000"/>
                </a:solidFill>
              </a:rPr>
              <a:t>б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800" b="1" dirty="0" smtClean="0">
                <a:solidFill>
                  <a:srgbClr val="FF0000"/>
                </a:solidFill>
              </a:rPr>
              <a:t>Мета уроку 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uk-UA" dirty="0" smtClean="0"/>
              <a:t> </a:t>
            </a:r>
            <a:r>
              <a:rPr lang="uk-UA" sz="3500" b="1" dirty="0" smtClean="0">
                <a:solidFill>
                  <a:srgbClr val="7030A0"/>
                </a:solidFill>
              </a:rPr>
              <a:t>Освітня. </a:t>
            </a:r>
            <a:r>
              <a:rPr lang="uk-UA" b="1" dirty="0" smtClean="0">
                <a:solidFill>
                  <a:srgbClr val="002060"/>
                </a:solidFill>
              </a:rPr>
              <a:t>Ознайомити учнів з основними елементами електричного кола, умовними позначеннями, які використовують для позначення елементів кола,  навчити креслити та читати електричні схеми, формувати навички монтажу електричного кола.</a:t>
            </a:r>
          </a:p>
          <a:p>
            <a:pPr>
              <a:buNone/>
            </a:pPr>
            <a:r>
              <a:rPr lang="uk-UA" b="1" dirty="0" smtClean="0">
                <a:solidFill>
                  <a:srgbClr val="002060"/>
                </a:solidFill>
              </a:rPr>
              <a:t> </a:t>
            </a:r>
            <a:r>
              <a:rPr lang="ru-RU" sz="3500" b="1" dirty="0" err="1" smtClean="0">
                <a:solidFill>
                  <a:srgbClr val="7030A0"/>
                </a:solidFill>
              </a:rPr>
              <a:t>Виховна</a:t>
            </a:r>
            <a:r>
              <a:rPr lang="ru-RU" sz="3500" b="1" dirty="0" smtClean="0">
                <a:solidFill>
                  <a:srgbClr val="7030A0"/>
                </a:solidFill>
              </a:rPr>
              <a:t>.</a:t>
            </a:r>
            <a:r>
              <a:rPr lang="ru-RU" b="1" dirty="0" smtClean="0">
                <a:solidFill>
                  <a:srgbClr val="002060"/>
                </a:solidFill>
              </a:rPr>
              <a:t> </a:t>
            </a:r>
            <a:r>
              <a:rPr lang="ru-RU" b="1" dirty="0" err="1" smtClean="0">
                <a:solidFill>
                  <a:srgbClr val="002060"/>
                </a:solidFill>
              </a:rPr>
              <a:t>Виховувати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відповідальність</a:t>
            </a:r>
            <a:r>
              <a:rPr lang="ru-RU" b="1" dirty="0" smtClean="0">
                <a:solidFill>
                  <a:srgbClr val="002060"/>
                </a:solidFill>
              </a:rPr>
              <a:t> при </a:t>
            </a:r>
            <a:r>
              <a:rPr lang="ru-RU" b="1" dirty="0" err="1" smtClean="0">
                <a:solidFill>
                  <a:srgbClr val="002060"/>
                </a:solidFill>
              </a:rPr>
              <a:t>користуванні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електроприладами</a:t>
            </a:r>
            <a:r>
              <a:rPr lang="ru-RU" b="1" dirty="0" smtClean="0">
                <a:solidFill>
                  <a:srgbClr val="002060"/>
                </a:solidFill>
              </a:rPr>
              <a:t> та </a:t>
            </a:r>
            <a:r>
              <a:rPr lang="ru-RU" b="1" dirty="0" err="1" smtClean="0">
                <a:solidFill>
                  <a:srgbClr val="002060"/>
                </a:solidFill>
              </a:rPr>
              <a:t>бережливе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ставлення</a:t>
            </a:r>
            <a:r>
              <a:rPr lang="ru-RU" b="1" dirty="0" smtClean="0">
                <a:solidFill>
                  <a:srgbClr val="002060"/>
                </a:solidFill>
              </a:rPr>
              <a:t> до </a:t>
            </a:r>
            <a:r>
              <a:rPr lang="ru-RU" b="1" dirty="0" err="1" smtClean="0">
                <a:solidFill>
                  <a:srgbClr val="002060"/>
                </a:solidFill>
              </a:rPr>
              <a:t>енергетичних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ресурсів</a:t>
            </a:r>
            <a:r>
              <a:rPr lang="uk-UA" b="1" dirty="0" smtClean="0">
                <a:solidFill>
                  <a:srgbClr val="002060"/>
                </a:solidFill>
              </a:rPr>
              <a:t> ; формувати мотивацію для навчання.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002060"/>
                </a:solidFill>
              </a:rPr>
              <a:t>Які прилади будуть увімкнені у разі замикання на схемі таких ключів: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uk-UA" b="1" dirty="0" smtClean="0">
                <a:solidFill>
                  <a:srgbClr val="002060"/>
                </a:solidFill>
              </a:rPr>
              <a:t>Варіант</a:t>
            </a:r>
            <a:r>
              <a:rPr lang="uk-UA" dirty="0" smtClean="0"/>
              <a:t> </a:t>
            </a:r>
            <a:r>
              <a:rPr lang="uk-UA" b="1" dirty="0" smtClean="0">
                <a:solidFill>
                  <a:srgbClr val="002060"/>
                </a:solidFill>
              </a:rPr>
              <a:t>1                                                 </a:t>
            </a:r>
            <a:r>
              <a:rPr lang="uk-UA" b="1" dirty="0" err="1" smtClean="0">
                <a:solidFill>
                  <a:srgbClr val="002060"/>
                </a:solidFill>
              </a:rPr>
              <a:t>Варіант</a:t>
            </a:r>
            <a:r>
              <a:rPr lang="uk-UA" b="1" dirty="0" smtClean="0">
                <a:solidFill>
                  <a:srgbClr val="002060"/>
                </a:solidFill>
              </a:rPr>
              <a:t> 2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uk-UA" b="1" dirty="0" smtClean="0">
                <a:solidFill>
                  <a:srgbClr val="002060"/>
                </a:solidFill>
              </a:rPr>
              <a:t>Ключ </a:t>
            </a:r>
            <a:r>
              <a:rPr lang="en-US" b="1" dirty="0" smtClean="0">
                <a:solidFill>
                  <a:srgbClr val="002060"/>
                </a:solidFill>
              </a:rPr>
              <a:t>S</a:t>
            </a:r>
            <a:r>
              <a:rPr lang="en-US" b="1" baseline="-25000" dirty="0" smtClean="0">
                <a:solidFill>
                  <a:srgbClr val="002060"/>
                </a:solidFill>
              </a:rPr>
              <a:t>1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uk-UA" b="1" dirty="0" smtClean="0">
                <a:solidFill>
                  <a:srgbClr val="002060"/>
                </a:solidFill>
              </a:rPr>
              <a:t>;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uk-UA" b="1" dirty="0" smtClean="0">
                <a:solidFill>
                  <a:srgbClr val="002060"/>
                </a:solidFill>
              </a:rPr>
              <a:t>                                          1. Ключ </a:t>
            </a:r>
            <a:r>
              <a:rPr lang="en-US" b="1" dirty="0" smtClean="0">
                <a:solidFill>
                  <a:srgbClr val="002060"/>
                </a:solidFill>
              </a:rPr>
              <a:t>S</a:t>
            </a:r>
            <a:r>
              <a:rPr lang="en-US" b="1" baseline="-25000" dirty="0" smtClean="0">
                <a:solidFill>
                  <a:srgbClr val="002060"/>
                </a:solidFill>
              </a:rPr>
              <a:t>2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uk-UA" b="1" dirty="0" smtClean="0">
                <a:solidFill>
                  <a:srgbClr val="002060"/>
                </a:solidFill>
              </a:rPr>
              <a:t>;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uk-UA" b="1" dirty="0" smtClean="0">
                <a:solidFill>
                  <a:srgbClr val="002060"/>
                </a:solidFill>
              </a:rPr>
              <a:t>Ключі </a:t>
            </a:r>
            <a:r>
              <a:rPr lang="en-US" b="1" dirty="0" smtClean="0">
                <a:solidFill>
                  <a:srgbClr val="002060"/>
                </a:solidFill>
              </a:rPr>
              <a:t>S</a:t>
            </a:r>
            <a:r>
              <a:rPr lang="en-US" b="1" baseline="-25000" dirty="0" smtClean="0">
                <a:solidFill>
                  <a:srgbClr val="002060"/>
                </a:solidFill>
              </a:rPr>
              <a:t>1</a:t>
            </a:r>
            <a:r>
              <a:rPr lang="uk-UA" b="1" baseline="-25000" dirty="0" smtClean="0">
                <a:solidFill>
                  <a:srgbClr val="002060"/>
                </a:solidFill>
              </a:rPr>
              <a:t> </a:t>
            </a:r>
            <a:r>
              <a:rPr lang="uk-UA" b="1" dirty="0" smtClean="0">
                <a:solidFill>
                  <a:srgbClr val="002060"/>
                </a:solidFill>
              </a:rPr>
              <a:t> і </a:t>
            </a:r>
            <a:r>
              <a:rPr lang="en-US" b="1" dirty="0" smtClean="0">
                <a:solidFill>
                  <a:srgbClr val="002060"/>
                </a:solidFill>
              </a:rPr>
              <a:t>S</a:t>
            </a:r>
            <a:r>
              <a:rPr lang="en-US" b="1" baseline="-25000" dirty="0" smtClean="0">
                <a:solidFill>
                  <a:srgbClr val="002060"/>
                </a:solidFill>
              </a:rPr>
              <a:t>2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uk-UA" b="1" dirty="0" smtClean="0">
                <a:solidFill>
                  <a:srgbClr val="002060"/>
                </a:solidFill>
              </a:rPr>
              <a:t>;                                   2. Ключі </a:t>
            </a:r>
            <a:r>
              <a:rPr lang="en-US" b="1" dirty="0" smtClean="0">
                <a:solidFill>
                  <a:srgbClr val="002060"/>
                </a:solidFill>
              </a:rPr>
              <a:t>S</a:t>
            </a:r>
            <a:r>
              <a:rPr lang="uk-UA" b="1" baseline="-25000" dirty="0" smtClean="0">
                <a:solidFill>
                  <a:srgbClr val="002060"/>
                </a:solidFill>
              </a:rPr>
              <a:t>1</a:t>
            </a:r>
            <a:r>
              <a:rPr lang="uk-UA" b="1" dirty="0" smtClean="0">
                <a:solidFill>
                  <a:srgbClr val="002060"/>
                </a:solidFill>
              </a:rPr>
              <a:t> і </a:t>
            </a:r>
            <a:r>
              <a:rPr lang="en-US" b="1" dirty="0" smtClean="0">
                <a:solidFill>
                  <a:srgbClr val="002060"/>
                </a:solidFill>
              </a:rPr>
              <a:t>S</a:t>
            </a:r>
            <a:r>
              <a:rPr lang="en-US" b="1" baseline="-25000" dirty="0" smtClean="0">
                <a:solidFill>
                  <a:srgbClr val="002060"/>
                </a:solidFill>
              </a:rPr>
              <a:t>3</a:t>
            </a:r>
            <a:r>
              <a:rPr lang="uk-UA" b="1" dirty="0" smtClean="0">
                <a:solidFill>
                  <a:srgbClr val="002060"/>
                </a:solidFill>
              </a:rPr>
              <a:t> ;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uk-UA" b="1" dirty="0" smtClean="0">
                <a:solidFill>
                  <a:srgbClr val="002060"/>
                </a:solidFill>
              </a:rPr>
              <a:t>Ключ </a:t>
            </a:r>
            <a:r>
              <a:rPr lang="en-US" b="1" dirty="0" smtClean="0">
                <a:solidFill>
                  <a:srgbClr val="002060"/>
                </a:solidFill>
              </a:rPr>
              <a:t>S</a:t>
            </a:r>
            <a:r>
              <a:rPr lang="en-US" b="1" baseline="-25000" dirty="0" smtClean="0">
                <a:solidFill>
                  <a:srgbClr val="002060"/>
                </a:solidFill>
              </a:rPr>
              <a:t>3</a:t>
            </a:r>
            <a:r>
              <a:rPr lang="uk-UA" b="1" baseline="-25000" dirty="0" smtClean="0">
                <a:solidFill>
                  <a:srgbClr val="002060"/>
                </a:solidFill>
              </a:rPr>
              <a:t>. </a:t>
            </a:r>
            <a:r>
              <a:rPr lang="uk-UA" b="1" dirty="0" smtClean="0">
                <a:solidFill>
                  <a:srgbClr val="002060"/>
                </a:solidFill>
              </a:rPr>
              <a:t>                                            3. Ключі </a:t>
            </a:r>
            <a:r>
              <a:rPr lang="en-US" b="1" dirty="0" smtClean="0">
                <a:solidFill>
                  <a:srgbClr val="002060"/>
                </a:solidFill>
              </a:rPr>
              <a:t>S</a:t>
            </a:r>
            <a:r>
              <a:rPr lang="en-US" b="1" baseline="-25000" dirty="0" smtClean="0">
                <a:solidFill>
                  <a:srgbClr val="002060"/>
                </a:solidFill>
              </a:rPr>
              <a:t>1</a:t>
            </a:r>
            <a:r>
              <a:rPr lang="uk-UA" b="1" baseline="-25000" dirty="0" smtClean="0">
                <a:solidFill>
                  <a:srgbClr val="002060"/>
                </a:solidFill>
              </a:rPr>
              <a:t>,</a:t>
            </a:r>
            <a:r>
              <a:rPr lang="en-US" b="1" dirty="0" smtClean="0">
                <a:solidFill>
                  <a:srgbClr val="002060"/>
                </a:solidFill>
              </a:rPr>
              <a:t>S</a:t>
            </a:r>
            <a:r>
              <a:rPr lang="en-US" b="1" baseline="-25000" dirty="0" smtClean="0">
                <a:solidFill>
                  <a:srgbClr val="002060"/>
                </a:solidFill>
              </a:rPr>
              <a:t>2</a:t>
            </a:r>
            <a:r>
              <a:rPr lang="uk-UA" b="1" baseline="-25000" dirty="0" smtClean="0">
                <a:solidFill>
                  <a:srgbClr val="002060"/>
                </a:solidFill>
              </a:rPr>
              <a:t>, </a:t>
            </a:r>
            <a:r>
              <a:rPr lang="en-US" b="1" dirty="0" smtClean="0">
                <a:solidFill>
                  <a:srgbClr val="002060"/>
                </a:solidFill>
              </a:rPr>
              <a:t>S</a:t>
            </a:r>
            <a:r>
              <a:rPr lang="en-US" b="1" baseline="-25000" dirty="0" smtClean="0">
                <a:solidFill>
                  <a:srgbClr val="002060"/>
                </a:solidFill>
              </a:rPr>
              <a:t>3</a:t>
            </a:r>
            <a:r>
              <a:rPr lang="uk-UA" b="1" baseline="-25000" dirty="0" smtClean="0">
                <a:solidFill>
                  <a:prstClr val="black"/>
                </a:solidFill>
              </a:rPr>
              <a:t>.    </a:t>
            </a:r>
            <a:endParaRPr lang="ru-RU" dirty="0"/>
          </a:p>
        </p:txBody>
      </p:sp>
      <p:cxnSp>
        <p:nvCxnSpPr>
          <p:cNvPr id="6" name="Прямая соединительная линия 5"/>
          <p:cNvCxnSpPr>
            <a:endCxn id="86" idx="1"/>
          </p:cNvCxnSpPr>
          <p:nvPr/>
        </p:nvCxnSpPr>
        <p:spPr>
          <a:xfrm rot="5400000">
            <a:off x="1708130" y="4936342"/>
            <a:ext cx="2299510" cy="7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82"/>
          <p:cNvGrpSpPr>
            <a:grpSpLocks/>
          </p:cNvGrpSpPr>
          <p:nvPr/>
        </p:nvGrpSpPr>
        <p:grpSpPr bwMode="auto">
          <a:xfrm>
            <a:off x="2857490" y="3429000"/>
            <a:ext cx="1063166" cy="357190"/>
            <a:chOff x="3537" y="981"/>
            <a:chExt cx="792" cy="298"/>
          </a:xfrm>
        </p:grpSpPr>
        <p:sp>
          <p:nvSpPr>
            <p:cNvPr id="10" name="Line 84"/>
            <p:cNvSpPr>
              <a:spLocks noChangeShapeType="1"/>
            </p:cNvSpPr>
            <p:nvPr/>
          </p:nvSpPr>
          <p:spPr bwMode="auto">
            <a:xfrm flipV="1">
              <a:off x="4041" y="981"/>
              <a:ext cx="216" cy="21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Line 85"/>
            <p:cNvSpPr>
              <a:spLocks noChangeShapeType="1"/>
            </p:cNvSpPr>
            <p:nvPr/>
          </p:nvSpPr>
          <p:spPr bwMode="auto">
            <a:xfrm>
              <a:off x="3537" y="1270"/>
              <a:ext cx="432" cy="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Oval 86"/>
            <p:cNvSpPr>
              <a:spLocks noChangeArrowheads="1"/>
            </p:cNvSpPr>
            <p:nvPr/>
          </p:nvSpPr>
          <p:spPr bwMode="auto">
            <a:xfrm>
              <a:off x="3969" y="1207"/>
              <a:ext cx="72" cy="72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Oval 87"/>
            <p:cNvSpPr>
              <a:spLocks noChangeArrowheads="1"/>
            </p:cNvSpPr>
            <p:nvPr/>
          </p:nvSpPr>
          <p:spPr bwMode="auto">
            <a:xfrm>
              <a:off x="4257" y="1197"/>
              <a:ext cx="72" cy="73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" name="Group 82"/>
          <p:cNvGrpSpPr>
            <a:grpSpLocks/>
          </p:cNvGrpSpPr>
          <p:nvPr/>
        </p:nvGrpSpPr>
        <p:grpSpPr bwMode="auto">
          <a:xfrm>
            <a:off x="5286380" y="5000636"/>
            <a:ext cx="504268" cy="428628"/>
            <a:chOff x="3969" y="981"/>
            <a:chExt cx="360" cy="298"/>
          </a:xfrm>
        </p:grpSpPr>
        <p:sp>
          <p:nvSpPr>
            <p:cNvPr id="16" name="Line 84"/>
            <p:cNvSpPr>
              <a:spLocks noChangeShapeType="1"/>
            </p:cNvSpPr>
            <p:nvPr/>
          </p:nvSpPr>
          <p:spPr bwMode="auto">
            <a:xfrm flipV="1">
              <a:off x="4041" y="981"/>
              <a:ext cx="216" cy="21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Oval 86"/>
            <p:cNvSpPr>
              <a:spLocks noChangeArrowheads="1"/>
            </p:cNvSpPr>
            <p:nvPr/>
          </p:nvSpPr>
          <p:spPr bwMode="auto">
            <a:xfrm>
              <a:off x="3969" y="1207"/>
              <a:ext cx="72" cy="72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Oval 87"/>
            <p:cNvSpPr>
              <a:spLocks noChangeArrowheads="1"/>
            </p:cNvSpPr>
            <p:nvPr/>
          </p:nvSpPr>
          <p:spPr bwMode="auto">
            <a:xfrm>
              <a:off x="4257" y="1197"/>
              <a:ext cx="72" cy="73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8" name="Group 74"/>
          <p:cNvGrpSpPr>
            <a:grpSpLocks/>
          </p:cNvGrpSpPr>
          <p:nvPr/>
        </p:nvGrpSpPr>
        <p:grpSpPr bwMode="auto">
          <a:xfrm>
            <a:off x="2857488" y="5000636"/>
            <a:ext cx="1210941" cy="571500"/>
            <a:chOff x="1014" y="4060"/>
            <a:chExt cx="3030" cy="1061"/>
          </a:xfrm>
        </p:grpSpPr>
        <p:sp>
          <p:nvSpPr>
            <p:cNvPr id="39" name="Oval 75"/>
            <p:cNvSpPr>
              <a:spLocks noChangeArrowheads="1"/>
            </p:cNvSpPr>
            <p:nvPr/>
          </p:nvSpPr>
          <p:spPr bwMode="auto">
            <a:xfrm>
              <a:off x="1494" y="4060"/>
              <a:ext cx="2340" cy="900"/>
            </a:xfrm>
            <a:prstGeom prst="ellipse">
              <a:avLst/>
            </a:prstGeom>
            <a:solidFill>
              <a:srgbClr val="FFFFFF"/>
            </a:solidFill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Rectangle 76"/>
            <p:cNvSpPr>
              <a:spLocks noChangeArrowheads="1"/>
            </p:cNvSpPr>
            <p:nvPr/>
          </p:nvSpPr>
          <p:spPr bwMode="auto">
            <a:xfrm>
              <a:off x="1344" y="4401"/>
              <a:ext cx="2700" cy="7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Line 77"/>
            <p:cNvSpPr>
              <a:spLocks noChangeShapeType="1"/>
            </p:cNvSpPr>
            <p:nvPr/>
          </p:nvSpPr>
          <p:spPr bwMode="auto">
            <a:xfrm>
              <a:off x="1014" y="4806"/>
              <a:ext cx="1080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Line 79"/>
            <p:cNvSpPr>
              <a:spLocks noChangeShapeType="1"/>
            </p:cNvSpPr>
            <p:nvPr/>
          </p:nvSpPr>
          <p:spPr bwMode="auto">
            <a:xfrm flipH="1">
              <a:off x="3354" y="4441"/>
              <a:ext cx="0" cy="36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Line 80"/>
            <p:cNvSpPr>
              <a:spLocks noChangeShapeType="1"/>
            </p:cNvSpPr>
            <p:nvPr/>
          </p:nvSpPr>
          <p:spPr bwMode="auto">
            <a:xfrm flipH="1">
              <a:off x="2112" y="4442"/>
              <a:ext cx="0" cy="36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Line 81"/>
            <p:cNvSpPr>
              <a:spLocks noChangeShapeType="1"/>
            </p:cNvSpPr>
            <p:nvPr/>
          </p:nvSpPr>
          <p:spPr bwMode="auto">
            <a:xfrm>
              <a:off x="1602" y="4401"/>
              <a:ext cx="2160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6" name="Group 63"/>
          <p:cNvGrpSpPr>
            <a:grpSpLocks/>
          </p:cNvGrpSpPr>
          <p:nvPr/>
        </p:nvGrpSpPr>
        <p:grpSpPr bwMode="auto">
          <a:xfrm>
            <a:off x="5000628" y="3429000"/>
            <a:ext cx="588313" cy="642942"/>
            <a:chOff x="5814" y="620"/>
            <a:chExt cx="1260" cy="1441"/>
          </a:xfrm>
        </p:grpSpPr>
        <p:sp>
          <p:nvSpPr>
            <p:cNvPr id="47" name="Line 64"/>
            <p:cNvSpPr>
              <a:spLocks noChangeShapeType="1"/>
            </p:cNvSpPr>
            <p:nvPr/>
          </p:nvSpPr>
          <p:spPr bwMode="auto">
            <a:xfrm>
              <a:off x="5814" y="980"/>
              <a:ext cx="0" cy="72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Line 65"/>
            <p:cNvSpPr>
              <a:spLocks noChangeShapeType="1"/>
            </p:cNvSpPr>
            <p:nvPr/>
          </p:nvSpPr>
          <p:spPr bwMode="auto">
            <a:xfrm>
              <a:off x="5994" y="620"/>
              <a:ext cx="0" cy="14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Line 67"/>
            <p:cNvSpPr>
              <a:spLocks noChangeShapeType="1"/>
            </p:cNvSpPr>
            <p:nvPr/>
          </p:nvSpPr>
          <p:spPr bwMode="auto">
            <a:xfrm flipH="1">
              <a:off x="5994" y="1341"/>
              <a:ext cx="360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Line 70"/>
            <p:cNvSpPr>
              <a:spLocks noChangeShapeType="1"/>
            </p:cNvSpPr>
            <p:nvPr/>
          </p:nvSpPr>
          <p:spPr bwMode="auto">
            <a:xfrm flipH="1">
              <a:off x="6534" y="1341"/>
              <a:ext cx="360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Line 71"/>
            <p:cNvSpPr>
              <a:spLocks noChangeShapeType="1"/>
            </p:cNvSpPr>
            <p:nvPr/>
          </p:nvSpPr>
          <p:spPr bwMode="auto">
            <a:xfrm>
              <a:off x="6894" y="981"/>
              <a:ext cx="0" cy="72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Line 72"/>
            <p:cNvSpPr>
              <a:spLocks noChangeShapeType="1"/>
            </p:cNvSpPr>
            <p:nvPr/>
          </p:nvSpPr>
          <p:spPr bwMode="auto">
            <a:xfrm>
              <a:off x="7074" y="621"/>
              <a:ext cx="0" cy="14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cxnSp>
        <p:nvCxnSpPr>
          <p:cNvPr id="58" name="Прямая соединительная линия 57"/>
          <p:cNvCxnSpPr/>
          <p:nvPr/>
        </p:nvCxnSpPr>
        <p:spPr>
          <a:xfrm rot="16200000" flipH="1">
            <a:off x="4396120" y="3176253"/>
            <a:ext cx="14035" cy="109103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5572132" y="3714752"/>
            <a:ext cx="185738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rot="16200000" flipH="1">
            <a:off x="6250793" y="4893479"/>
            <a:ext cx="2428892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39"/>
          <p:cNvGrpSpPr>
            <a:grpSpLocks/>
          </p:cNvGrpSpPr>
          <p:nvPr/>
        </p:nvGrpSpPr>
        <p:grpSpPr bwMode="auto">
          <a:xfrm>
            <a:off x="2857488" y="4214818"/>
            <a:ext cx="1028700" cy="571504"/>
            <a:chOff x="10134" y="981"/>
            <a:chExt cx="1620" cy="900"/>
          </a:xfrm>
        </p:grpSpPr>
        <p:grpSp>
          <p:nvGrpSpPr>
            <p:cNvPr id="65" name="Group 40"/>
            <p:cNvGrpSpPr>
              <a:grpSpLocks/>
            </p:cNvGrpSpPr>
            <p:nvPr/>
          </p:nvGrpSpPr>
          <p:grpSpPr bwMode="auto">
            <a:xfrm>
              <a:off x="10854" y="981"/>
              <a:ext cx="900" cy="900"/>
              <a:chOff x="4914" y="3681"/>
              <a:chExt cx="900" cy="900"/>
            </a:xfrm>
          </p:grpSpPr>
          <p:sp>
            <p:nvSpPr>
              <p:cNvPr id="68" name="Oval 41"/>
              <p:cNvSpPr>
                <a:spLocks noChangeArrowheads="1"/>
              </p:cNvSpPr>
              <p:nvPr/>
            </p:nvSpPr>
            <p:spPr bwMode="auto">
              <a:xfrm>
                <a:off x="4914" y="3681"/>
                <a:ext cx="900" cy="900"/>
              </a:xfrm>
              <a:prstGeom prst="ellipse">
                <a:avLst/>
              </a:prstGeom>
              <a:solidFill>
                <a:srgbClr val="FFFFFF"/>
              </a:solidFill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9" name="Line 42"/>
              <p:cNvSpPr>
                <a:spLocks noChangeShapeType="1"/>
              </p:cNvSpPr>
              <p:nvPr/>
            </p:nvSpPr>
            <p:spPr bwMode="auto">
              <a:xfrm flipV="1">
                <a:off x="5094" y="3880"/>
                <a:ext cx="540" cy="54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0" name="Line 43"/>
              <p:cNvSpPr>
                <a:spLocks noChangeShapeType="1"/>
              </p:cNvSpPr>
              <p:nvPr/>
            </p:nvSpPr>
            <p:spPr bwMode="auto">
              <a:xfrm>
                <a:off x="5094" y="3880"/>
                <a:ext cx="540" cy="54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6" name="Line 44"/>
            <p:cNvSpPr>
              <a:spLocks noChangeShapeType="1"/>
            </p:cNvSpPr>
            <p:nvPr/>
          </p:nvSpPr>
          <p:spPr bwMode="auto">
            <a:xfrm flipH="1">
              <a:off x="10134" y="1341"/>
              <a:ext cx="720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cxnSp>
        <p:nvCxnSpPr>
          <p:cNvPr id="72" name="Прямая соединительная линия 71"/>
          <p:cNvCxnSpPr>
            <a:stCxn id="68" idx="6"/>
          </p:cNvCxnSpPr>
          <p:nvPr/>
        </p:nvCxnSpPr>
        <p:spPr>
          <a:xfrm>
            <a:off x="3886188" y="4500570"/>
            <a:ext cx="354333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>
            <a:stCxn id="43" idx="1"/>
          </p:cNvCxnSpPr>
          <p:nvPr/>
        </p:nvCxnSpPr>
        <p:spPr>
          <a:xfrm rot="16200000" flipH="1">
            <a:off x="4524778" y="4667662"/>
            <a:ext cx="29494" cy="149371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>
            <a:off x="5786447" y="5400940"/>
            <a:ext cx="1714511" cy="283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Group 39"/>
          <p:cNvGrpSpPr>
            <a:grpSpLocks/>
          </p:cNvGrpSpPr>
          <p:nvPr/>
        </p:nvGrpSpPr>
        <p:grpSpPr bwMode="auto">
          <a:xfrm>
            <a:off x="2857488" y="5857892"/>
            <a:ext cx="1028700" cy="571504"/>
            <a:chOff x="10134" y="981"/>
            <a:chExt cx="1620" cy="900"/>
          </a:xfrm>
        </p:grpSpPr>
        <p:grpSp>
          <p:nvGrpSpPr>
            <p:cNvPr id="85" name="Group 40"/>
            <p:cNvGrpSpPr>
              <a:grpSpLocks/>
            </p:cNvGrpSpPr>
            <p:nvPr/>
          </p:nvGrpSpPr>
          <p:grpSpPr bwMode="auto">
            <a:xfrm>
              <a:off x="10854" y="981"/>
              <a:ext cx="900" cy="900"/>
              <a:chOff x="4914" y="3681"/>
              <a:chExt cx="900" cy="900"/>
            </a:xfrm>
          </p:grpSpPr>
          <p:sp>
            <p:nvSpPr>
              <p:cNvPr id="88" name="Oval 41"/>
              <p:cNvSpPr>
                <a:spLocks noChangeArrowheads="1"/>
              </p:cNvSpPr>
              <p:nvPr/>
            </p:nvSpPr>
            <p:spPr bwMode="auto">
              <a:xfrm>
                <a:off x="4914" y="3681"/>
                <a:ext cx="900" cy="900"/>
              </a:xfrm>
              <a:prstGeom prst="ellipse">
                <a:avLst/>
              </a:prstGeom>
              <a:solidFill>
                <a:srgbClr val="FFFFFF"/>
              </a:solidFill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89" name="Line 42"/>
              <p:cNvSpPr>
                <a:spLocks noChangeShapeType="1"/>
              </p:cNvSpPr>
              <p:nvPr/>
            </p:nvSpPr>
            <p:spPr bwMode="auto">
              <a:xfrm flipV="1">
                <a:off x="5094" y="3880"/>
                <a:ext cx="540" cy="54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" name="Line 43"/>
              <p:cNvSpPr>
                <a:spLocks noChangeShapeType="1"/>
              </p:cNvSpPr>
              <p:nvPr/>
            </p:nvSpPr>
            <p:spPr bwMode="auto">
              <a:xfrm>
                <a:off x="5094" y="3880"/>
                <a:ext cx="540" cy="540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6" name="Line 44"/>
            <p:cNvSpPr>
              <a:spLocks noChangeShapeType="1"/>
            </p:cNvSpPr>
            <p:nvPr/>
          </p:nvSpPr>
          <p:spPr bwMode="auto">
            <a:xfrm flipH="1">
              <a:off x="10134" y="1341"/>
              <a:ext cx="720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1" name="Group 82"/>
          <p:cNvGrpSpPr>
            <a:grpSpLocks/>
          </p:cNvGrpSpPr>
          <p:nvPr/>
        </p:nvGrpSpPr>
        <p:grpSpPr bwMode="auto">
          <a:xfrm>
            <a:off x="5286380" y="5786454"/>
            <a:ext cx="504268" cy="428628"/>
            <a:chOff x="3969" y="981"/>
            <a:chExt cx="360" cy="298"/>
          </a:xfrm>
        </p:grpSpPr>
        <p:sp>
          <p:nvSpPr>
            <p:cNvPr id="92" name="Line 84"/>
            <p:cNvSpPr>
              <a:spLocks noChangeShapeType="1"/>
            </p:cNvSpPr>
            <p:nvPr/>
          </p:nvSpPr>
          <p:spPr bwMode="auto">
            <a:xfrm flipV="1">
              <a:off x="4041" y="981"/>
              <a:ext cx="216" cy="21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Oval 86"/>
            <p:cNvSpPr>
              <a:spLocks noChangeArrowheads="1"/>
            </p:cNvSpPr>
            <p:nvPr/>
          </p:nvSpPr>
          <p:spPr bwMode="auto">
            <a:xfrm>
              <a:off x="3969" y="1207"/>
              <a:ext cx="72" cy="72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Oval 87"/>
            <p:cNvSpPr>
              <a:spLocks noChangeArrowheads="1"/>
            </p:cNvSpPr>
            <p:nvPr/>
          </p:nvSpPr>
          <p:spPr bwMode="auto">
            <a:xfrm>
              <a:off x="4257" y="1197"/>
              <a:ext cx="72" cy="73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cxnSp>
        <p:nvCxnSpPr>
          <p:cNvPr id="96" name="Прямая соединительная линия 95"/>
          <p:cNvCxnSpPr>
            <a:stCxn id="88" idx="6"/>
          </p:cNvCxnSpPr>
          <p:nvPr/>
        </p:nvCxnSpPr>
        <p:spPr>
          <a:xfrm>
            <a:off x="3886188" y="6143644"/>
            <a:ext cx="137162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единительная линия 101"/>
          <p:cNvCxnSpPr>
            <a:stCxn id="94" idx="6"/>
          </p:cNvCxnSpPr>
          <p:nvPr/>
        </p:nvCxnSpPr>
        <p:spPr>
          <a:xfrm flipV="1">
            <a:off x="5790648" y="6143644"/>
            <a:ext cx="1710310" cy="599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Прямоугольник 104"/>
          <p:cNvSpPr/>
          <p:nvPr/>
        </p:nvSpPr>
        <p:spPr>
          <a:xfrm>
            <a:off x="3929058" y="4000504"/>
            <a:ext cx="1061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Л</a:t>
            </a:r>
            <a:r>
              <a:rPr lang="ru-RU" sz="2800" b="1" baseline="-25000" dirty="0" smtClean="0"/>
              <a:t>1</a:t>
            </a:r>
            <a:endParaRPr lang="ru-RU" sz="2800" b="1" dirty="0"/>
          </a:p>
        </p:txBody>
      </p:sp>
      <p:sp>
        <p:nvSpPr>
          <p:cNvPr id="106" name="Прямоугольник 105"/>
          <p:cNvSpPr/>
          <p:nvPr/>
        </p:nvSpPr>
        <p:spPr>
          <a:xfrm>
            <a:off x="3929058" y="3000372"/>
            <a:ext cx="4764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S</a:t>
            </a:r>
            <a:r>
              <a:rPr lang="en-US" sz="2800" b="1" baseline="-25000" dirty="0" smtClean="0"/>
              <a:t>1</a:t>
            </a:r>
            <a:endParaRPr lang="ru-RU" sz="2800" dirty="0"/>
          </a:p>
        </p:txBody>
      </p:sp>
      <p:sp>
        <p:nvSpPr>
          <p:cNvPr id="107" name="Прямоугольник 106"/>
          <p:cNvSpPr/>
          <p:nvPr/>
        </p:nvSpPr>
        <p:spPr>
          <a:xfrm>
            <a:off x="5786446" y="4786322"/>
            <a:ext cx="4764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S</a:t>
            </a:r>
            <a:r>
              <a:rPr lang="en-US" sz="2800" b="1" baseline="-25000" dirty="0" smtClean="0"/>
              <a:t>2</a:t>
            </a:r>
            <a:endParaRPr lang="ru-RU" sz="2800" dirty="0"/>
          </a:p>
        </p:txBody>
      </p:sp>
      <p:sp>
        <p:nvSpPr>
          <p:cNvPr id="108" name="Прямоугольник 107"/>
          <p:cNvSpPr/>
          <p:nvPr/>
        </p:nvSpPr>
        <p:spPr>
          <a:xfrm>
            <a:off x="3929058" y="5643578"/>
            <a:ext cx="5325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Л</a:t>
            </a:r>
            <a:r>
              <a:rPr lang="ru-RU" sz="2800" b="1" baseline="-25000" dirty="0" smtClean="0"/>
              <a:t>2</a:t>
            </a:r>
            <a:endParaRPr lang="ru-RU" sz="2800" dirty="0"/>
          </a:p>
        </p:txBody>
      </p:sp>
      <p:sp>
        <p:nvSpPr>
          <p:cNvPr id="109" name="Прямоугольник 108"/>
          <p:cNvSpPr/>
          <p:nvPr/>
        </p:nvSpPr>
        <p:spPr>
          <a:xfrm>
            <a:off x="5929322" y="5643578"/>
            <a:ext cx="511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S</a:t>
            </a:r>
            <a:r>
              <a:rPr lang="en-US" sz="2800" b="1" baseline="-25000" dirty="0" smtClean="0"/>
              <a:t>3</a:t>
            </a:r>
            <a:r>
              <a:rPr lang="en-US" b="1" baseline="-25000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Olga\Documents\анімашка з квіткою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2714620"/>
            <a:ext cx="3428992" cy="35004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800" b="1" dirty="0" smtClean="0">
                <a:solidFill>
                  <a:srgbClr val="FF0000"/>
                </a:solidFill>
              </a:rPr>
              <a:t>Домашнє завдання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043626" cy="5043510"/>
          </a:xfrm>
        </p:spPr>
        <p:txBody>
          <a:bodyPr>
            <a:normAutofit lnSpcReduction="10000"/>
          </a:bodyPr>
          <a:lstStyle/>
          <a:p>
            <a:r>
              <a:rPr lang="uk-UA" sz="4000" b="1" dirty="0" smtClean="0">
                <a:solidFill>
                  <a:srgbClr val="002060"/>
                </a:solidFill>
              </a:rPr>
              <a:t>Прочитати: підручник</a:t>
            </a:r>
          </a:p>
          <a:p>
            <a:r>
              <a:rPr lang="uk-UA" sz="4000" b="1" dirty="0" smtClean="0">
                <a:solidFill>
                  <a:srgbClr val="002060"/>
                </a:solidFill>
              </a:rPr>
              <a:t> § 26 ;</a:t>
            </a:r>
          </a:p>
          <a:p>
            <a:r>
              <a:rPr lang="uk-UA" sz="4000" b="1" dirty="0" smtClean="0">
                <a:solidFill>
                  <a:srgbClr val="002060"/>
                </a:solidFill>
              </a:rPr>
              <a:t>Вправа 26 (3,4,5). </a:t>
            </a:r>
          </a:p>
          <a:p>
            <a:r>
              <a:rPr lang="uk-UA" sz="4000" b="1" dirty="0" smtClean="0">
                <a:solidFill>
                  <a:srgbClr val="002060"/>
                </a:solidFill>
              </a:rPr>
              <a:t>Творче завдання: підготувати повідомлення </a:t>
            </a:r>
            <a:r>
              <a:rPr lang="uk-UA" sz="4000" b="1" dirty="0" err="1" smtClean="0">
                <a:solidFill>
                  <a:srgbClr val="002060"/>
                </a:solidFill>
              </a:rPr>
              <a:t>“Людям</a:t>
            </a:r>
            <a:r>
              <a:rPr lang="uk-UA" sz="4000" b="1" dirty="0" smtClean="0">
                <a:solidFill>
                  <a:srgbClr val="002060"/>
                </a:solidFill>
              </a:rPr>
              <a:t> яких професій потрібні знання </a:t>
            </a:r>
            <a:r>
              <a:rPr lang="uk-UA" sz="4000" b="1" dirty="0" err="1" smtClean="0">
                <a:solidFill>
                  <a:srgbClr val="002060"/>
                </a:solidFill>
              </a:rPr>
              <a:t>електрики”</a:t>
            </a:r>
            <a:endParaRPr lang="uk-UA" sz="40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b="1" dirty="0" smtClean="0">
                <a:solidFill>
                  <a:srgbClr val="FF0000"/>
                </a:solidFill>
              </a:rPr>
              <a:t>Перевір себе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14480" y="1600200"/>
            <a:ext cx="697232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uk-UA" sz="6600" b="1" dirty="0" smtClean="0">
              <a:solidFill>
                <a:srgbClr val="FF0000"/>
              </a:solidFill>
              <a:hlinkClick r:id="rId3" action="ppaction://hlinkfile"/>
            </a:endParaRPr>
          </a:p>
          <a:p>
            <a:pPr>
              <a:buNone/>
            </a:pPr>
            <a:r>
              <a:rPr lang="uk-UA" sz="6600" b="1" dirty="0" smtClean="0">
                <a:solidFill>
                  <a:srgbClr val="FF0000"/>
                </a:solidFill>
                <a:hlinkClick r:id="rId3" action="ppaction://hlinkfile"/>
              </a:rPr>
              <a:t>ППЗ Електрика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215074" y="3481763"/>
            <a:ext cx="2500330" cy="2876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400" b="1" dirty="0" smtClean="0">
                <a:solidFill>
                  <a:srgbClr val="008000"/>
                </a:solidFill>
              </a:rPr>
              <a:t>Я задоволена сьогодні вашою роботою на уроці, практично всі учні були активними, нам добре вдалося попрацювати. Крім того ви отримали нові знання та повторили вже відоме.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52" cy="796908"/>
          </a:xfrm>
        </p:spPr>
        <p:txBody>
          <a:bodyPr>
            <a:normAutofit fontScale="90000"/>
          </a:bodyPr>
          <a:lstStyle/>
          <a:p>
            <a:r>
              <a:rPr lang="uk-UA" sz="5300" b="1" dirty="0" smtClean="0">
                <a:solidFill>
                  <a:srgbClr val="FF0000"/>
                </a:solidFill>
              </a:rPr>
              <a:t>Обладнання</a:t>
            </a: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929330"/>
          </a:xfrm>
        </p:spPr>
        <p:txBody>
          <a:bodyPr>
            <a:normAutofit fontScale="77500" lnSpcReduction="20000"/>
          </a:bodyPr>
          <a:lstStyle/>
          <a:p>
            <a:r>
              <a:rPr lang="uk-UA" b="1" dirty="0" smtClean="0">
                <a:solidFill>
                  <a:srgbClr val="002060"/>
                </a:solidFill>
              </a:rPr>
              <a:t>Підручник: Фізика 8 кл., В,Г.Бар</a:t>
            </a:r>
            <a:r>
              <a:rPr lang="en-US" b="1" dirty="0" smtClean="0">
                <a:solidFill>
                  <a:srgbClr val="002060"/>
                </a:solidFill>
              </a:rPr>
              <a:t>`</a:t>
            </a:r>
            <a:r>
              <a:rPr lang="uk-UA" b="1" dirty="0" err="1" smtClean="0">
                <a:solidFill>
                  <a:srgbClr val="002060"/>
                </a:solidFill>
              </a:rPr>
              <a:t>яхтар</a:t>
            </a:r>
            <a:r>
              <a:rPr lang="uk-UA" b="1" dirty="0" smtClean="0">
                <a:solidFill>
                  <a:srgbClr val="002060"/>
                </a:solidFill>
              </a:rPr>
              <a:t>, С.О. Довгий. </a:t>
            </a:r>
          </a:p>
          <a:p>
            <a:endParaRPr lang="uk-UA" b="1" dirty="0" smtClean="0">
              <a:solidFill>
                <a:srgbClr val="002060"/>
              </a:solidFill>
            </a:endParaRPr>
          </a:p>
          <a:p>
            <a:r>
              <a:rPr lang="uk-UA" b="1" dirty="0" smtClean="0">
                <a:solidFill>
                  <a:srgbClr val="002060"/>
                </a:solidFill>
              </a:rPr>
              <a:t>Демонстрація 1: лимон, мідний та залізний електроди, з</a:t>
            </a:r>
            <a:r>
              <a:rPr lang="en-US" b="1" dirty="0" smtClean="0">
                <a:solidFill>
                  <a:srgbClr val="002060"/>
                </a:solidFill>
              </a:rPr>
              <a:t>`</a:t>
            </a:r>
            <a:r>
              <a:rPr lang="uk-UA" b="1" dirty="0" err="1" smtClean="0">
                <a:solidFill>
                  <a:srgbClr val="002060"/>
                </a:solidFill>
              </a:rPr>
              <a:t>єднувальні</a:t>
            </a:r>
            <a:r>
              <a:rPr lang="uk-UA" b="1" dirty="0" smtClean="0">
                <a:solidFill>
                  <a:srgbClr val="002060"/>
                </a:solidFill>
              </a:rPr>
              <a:t> провідники, </a:t>
            </a:r>
            <a:r>
              <a:rPr lang="uk-UA" b="1" dirty="0" err="1" smtClean="0">
                <a:solidFill>
                  <a:srgbClr val="002060"/>
                </a:solidFill>
              </a:rPr>
              <a:t>мультиметр</a:t>
            </a:r>
            <a:r>
              <a:rPr lang="uk-UA" b="1" dirty="0" smtClean="0">
                <a:solidFill>
                  <a:srgbClr val="002060"/>
                </a:solidFill>
              </a:rPr>
              <a:t>.</a:t>
            </a:r>
          </a:p>
          <a:p>
            <a:endParaRPr lang="uk-UA" b="1" dirty="0" smtClean="0">
              <a:solidFill>
                <a:srgbClr val="002060"/>
              </a:solidFill>
            </a:endParaRPr>
          </a:p>
          <a:p>
            <a:r>
              <a:rPr lang="uk-UA" b="1" dirty="0" smtClean="0">
                <a:solidFill>
                  <a:srgbClr val="002060"/>
                </a:solidFill>
              </a:rPr>
              <a:t>Демонстрація 2: джерело струму, вимикач, електрична лампочка, з</a:t>
            </a:r>
            <a:r>
              <a:rPr lang="ru-RU" b="1" dirty="0" smtClean="0">
                <a:solidFill>
                  <a:srgbClr val="002060"/>
                </a:solidFill>
              </a:rPr>
              <a:t>`</a:t>
            </a:r>
            <a:r>
              <a:rPr lang="uk-UA" b="1" dirty="0" err="1" smtClean="0">
                <a:solidFill>
                  <a:srgbClr val="002060"/>
                </a:solidFill>
              </a:rPr>
              <a:t>єднувальні</a:t>
            </a:r>
            <a:r>
              <a:rPr lang="uk-UA" b="1" dirty="0" smtClean="0">
                <a:solidFill>
                  <a:srgbClr val="002060"/>
                </a:solidFill>
              </a:rPr>
              <a:t> провідники;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uk-UA" b="1" dirty="0" smtClean="0">
              <a:solidFill>
                <a:srgbClr val="002060"/>
              </a:solidFill>
            </a:endParaRPr>
          </a:p>
          <a:p>
            <a:r>
              <a:rPr lang="uk-UA" b="1" dirty="0" smtClean="0">
                <a:solidFill>
                  <a:srgbClr val="002060"/>
                </a:solidFill>
              </a:rPr>
              <a:t>Презентація:»Електричне коло та його елементи»;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uk-UA" b="1" dirty="0" smtClean="0">
              <a:solidFill>
                <a:srgbClr val="002060"/>
              </a:solidFill>
            </a:endParaRPr>
          </a:p>
          <a:p>
            <a:r>
              <a:rPr lang="uk-UA" b="1" dirty="0" smtClean="0">
                <a:solidFill>
                  <a:srgbClr val="002060"/>
                </a:solidFill>
              </a:rPr>
              <a:t>ППЗ «Електрика»;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uk-UA" b="1" dirty="0" smtClean="0">
              <a:solidFill>
                <a:srgbClr val="002060"/>
              </a:solidFill>
            </a:endParaRPr>
          </a:p>
          <a:p>
            <a:r>
              <a:rPr lang="uk-UA" b="1" dirty="0" smtClean="0">
                <a:solidFill>
                  <a:srgbClr val="002060"/>
                </a:solidFill>
              </a:rPr>
              <a:t>Мультимедійний комплекс</a:t>
            </a:r>
            <a:r>
              <a:rPr lang="uk-UA" dirty="0" smtClean="0"/>
              <a:t>.</a:t>
            </a:r>
          </a:p>
          <a:p>
            <a:endParaRPr lang="uk-UA" b="1" dirty="0" smtClean="0">
              <a:solidFill>
                <a:srgbClr val="002060"/>
              </a:solidFill>
            </a:endParaRPr>
          </a:p>
          <a:p>
            <a:r>
              <a:rPr lang="uk-UA" b="1" dirty="0" smtClean="0">
                <a:solidFill>
                  <a:srgbClr val="002060"/>
                </a:solidFill>
              </a:rPr>
              <a:t>Інструкція з БЖД.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3500438"/>
            <a:ext cx="5072098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800" b="1" dirty="0" smtClean="0">
                <a:solidFill>
                  <a:srgbClr val="FF0000"/>
                </a:solidFill>
              </a:rPr>
              <a:t>Актуалізація опорних знань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4525963"/>
          </a:xfrm>
        </p:spPr>
        <p:txBody>
          <a:bodyPr/>
          <a:lstStyle/>
          <a:p>
            <a:r>
              <a:rPr lang="uk-UA" b="1" dirty="0" smtClean="0">
                <a:solidFill>
                  <a:srgbClr val="002060"/>
                </a:solidFill>
              </a:rPr>
              <a:t>Що називають електричним струмом?</a:t>
            </a:r>
          </a:p>
          <a:p>
            <a:r>
              <a:rPr lang="uk-UA" b="1" dirty="0" smtClean="0">
                <a:solidFill>
                  <a:srgbClr val="002060"/>
                </a:solidFill>
              </a:rPr>
              <a:t>Що прийнято за напрямок електричного струму?</a:t>
            </a:r>
          </a:p>
          <a:p>
            <a:r>
              <a:rPr lang="uk-UA" b="1" dirty="0" smtClean="0">
                <a:solidFill>
                  <a:srgbClr val="002060"/>
                </a:solidFill>
              </a:rPr>
              <a:t>Які умови існування електричного струму?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/>
          <p:cNvPicPr/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214290"/>
            <a:ext cx="9144000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1071538" y="285728"/>
            <a:ext cx="7215238" cy="928694"/>
          </a:xfrm>
          <a:prstGeom prst="roundRect">
            <a:avLst/>
          </a:prstGeom>
          <a:gradFill flip="none" rotWithShape="1">
            <a:gsLst>
              <a:gs pos="0">
                <a:srgbClr val="1CF07C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002060"/>
                </a:solidFill>
              </a:rPr>
              <a:t>Джерела струму – це пристрої, які перетворюють різні види енергії на електричну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282" y="1785926"/>
            <a:ext cx="1500198" cy="135732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002060"/>
                </a:solidFill>
              </a:rPr>
              <a:t>Електрофорна машина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928794" y="1785926"/>
            <a:ext cx="1714512" cy="135732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002060"/>
                </a:solidFill>
              </a:rPr>
              <a:t>Фотоелементи</a:t>
            </a:r>
            <a:r>
              <a:rPr lang="uk-UA" sz="2400" dirty="0" smtClean="0"/>
              <a:t> </a:t>
            </a:r>
            <a:endParaRPr lang="ru-RU" sz="2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72132" y="1928802"/>
            <a:ext cx="1500198" cy="1357322"/>
          </a:xfrm>
          <a:prstGeom prst="roundRect">
            <a:avLst/>
          </a:prstGeom>
          <a:solidFill>
            <a:srgbClr val="F8AA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002060"/>
                </a:solidFill>
              </a:rPr>
              <a:t>Гальванічний елемент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215206" y="1928802"/>
            <a:ext cx="1428760" cy="1357322"/>
          </a:xfrm>
          <a:prstGeom prst="roundRect">
            <a:avLst/>
          </a:prstGeom>
          <a:solidFill>
            <a:srgbClr val="F8AA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002060"/>
                </a:solidFill>
              </a:rPr>
              <a:t>Акумулятор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714744" y="1857364"/>
            <a:ext cx="1714512" cy="1357322"/>
          </a:xfrm>
          <a:prstGeom prst="roundRect">
            <a:avLst/>
          </a:prstGeom>
          <a:solidFill>
            <a:srgbClr val="DFF9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002060"/>
                </a:solidFill>
              </a:rPr>
              <a:t>термоелемент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0" y="4286256"/>
            <a:ext cx="1714480" cy="107157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002060"/>
                </a:solidFill>
              </a:rPr>
              <a:t>Механічна енергія – на електричну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000232" y="4357694"/>
            <a:ext cx="1643074" cy="107157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002060"/>
                </a:solidFill>
              </a:rPr>
              <a:t>Світлова енергія – на електричну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072198" y="4357694"/>
            <a:ext cx="2786082" cy="92869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002060"/>
                </a:solidFill>
              </a:rPr>
              <a:t>Хімічна енергія – на електричну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929058" y="4286256"/>
            <a:ext cx="1857388" cy="100013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002060"/>
                </a:solidFill>
              </a:rPr>
              <a:t>Теплова енергія – на електричну</a:t>
            </a:r>
            <a:endParaRPr lang="ru-RU" b="1" dirty="0">
              <a:solidFill>
                <a:srgbClr val="002060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000100" y="1500174"/>
            <a:ext cx="7000924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>
            <a:off x="875083" y="1625191"/>
            <a:ext cx="285752" cy="35719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endCxn id="8" idx="0"/>
          </p:cNvCxnSpPr>
          <p:nvPr/>
        </p:nvCxnSpPr>
        <p:spPr>
          <a:xfrm rot="5400000">
            <a:off x="2643968" y="1643050"/>
            <a:ext cx="284958" cy="794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6" idx="2"/>
            <a:endCxn id="6" idx="2"/>
          </p:cNvCxnSpPr>
          <p:nvPr/>
        </p:nvCxnSpPr>
        <p:spPr>
          <a:xfrm rot="5400000">
            <a:off x="4679157" y="1214422"/>
            <a:ext cx="15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5400000">
            <a:off x="4572000" y="1643050"/>
            <a:ext cx="285752" cy="1588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5400000">
            <a:off x="6179355" y="1678769"/>
            <a:ext cx="357190" cy="1588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rot="5400000">
            <a:off x="7822429" y="1678769"/>
            <a:ext cx="357190" cy="1588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трелка вниз 22"/>
          <p:cNvSpPr/>
          <p:nvPr/>
        </p:nvSpPr>
        <p:spPr>
          <a:xfrm>
            <a:off x="2786050" y="3357562"/>
            <a:ext cx="45719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928662" y="3357562"/>
            <a:ext cx="45719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4714876" y="3286124"/>
            <a:ext cx="71438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6715140" y="3429000"/>
            <a:ext cx="71438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 flipH="1">
            <a:off x="8046743" y="3429000"/>
            <a:ext cx="45719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Здесь должен быть рисуно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214290"/>
            <a:ext cx="1357322" cy="2519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72188" cy="1143000"/>
          </a:xfrm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Творчі завдання учнів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>
            <a:noAutofit/>
          </a:bodyPr>
          <a:lstStyle/>
          <a:p>
            <a:r>
              <a:rPr lang="uk-UA" sz="3600" b="1" dirty="0" smtClean="0">
                <a:solidFill>
                  <a:srgbClr val="002060"/>
                </a:solidFill>
              </a:rPr>
              <a:t>Луіджі Гальвані і </a:t>
            </a:r>
            <a:r>
              <a:rPr lang="uk-UA" sz="3600" b="1" dirty="0" err="1" smtClean="0">
                <a:solidFill>
                  <a:srgbClr val="002060"/>
                </a:solidFill>
              </a:rPr>
              <a:t>Алессандро</a:t>
            </a:r>
            <a:r>
              <a:rPr lang="uk-UA" sz="3600" b="1" dirty="0" smtClean="0">
                <a:solidFill>
                  <a:srgbClr val="002060"/>
                </a:solidFill>
              </a:rPr>
              <a:t> Вольта.</a:t>
            </a:r>
          </a:p>
          <a:p>
            <a:endParaRPr lang="uk-UA" sz="3600" b="1" dirty="0" smtClean="0">
              <a:solidFill>
                <a:srgbClr val="002060"/>
              </a:solidFill>
            </a:endParaRPr>
          </a:p>
          <a:p>
            <a:endParaRPr lang="uk-UA" sz="3600" b="1" dirty="0" smtClean="0">
              <a:solidFill>
                <a:srgbClr val="002060"/>
              </a:solidFill>
            </a:endParaRPr>
          </a:p>
          <a:p>
            <a:r>
              <a:rPr lang="uk-UA" sz="3600" b="1" dirty="0" smtClean="0">
                <a:solidFill>
                  <a:srgbClr val="002060"/>
                </a:solidFill>
              </a:rPr>
              <a:t>Риби – електростанції</a:t>
            </a:r>
          </a:p>
          <a:p>
            <a:endParaRPr lang="uk-UA" sz="3600" b="1" dirty="0" smtClean="0">
              <a:solidFill>
                <a:srgbClr val="002060"/>
              </a:solidFill>
            </a:endParaRPr>
          </a:p>
          <a:p>
            <a:endParaRPr lang="uk-UA" sz="3600" b="1" dirty="0" smtClean="0">
              <a:solidFill>
                <a:srgbClr val="002060"/>
              </a:solidFill>
            </a:endParaRPr>
          </a:p>
          <a:p>
            <a:r>
              <a:rPr lang="uk-UA" sz="3600" b="1" dirty="0" smtClean="0">
                <a:solidFill>
                  <a:srgbClr val="002060"/>
                </a:solidFill>
              </a:rPr>
              <a:t>Струм у живій природі.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4458357"/>
            <a:ext cx="2052326" cy="2399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Olga\Desktop\slop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2786058"/>
            <a:ext cx="2294325" cy="1529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hlinkClick r:id="rId2" action="ppaction://hlinkpres?slideindex=1&amp;slidetitle="/>
              </a:rPr>
              <a:t>..\..\</a:t>
            </a:r>
            <a:r>
              <a:rPr lang="ru-RU" dirty="0" err="1" smtClean="0">
                <a:solidFill>
                  <a:srgbClr val="0070C0"/>
                </a:solidFill>
                <a:hlinkClick r:id="rId2" action="ppaction://hlinkpres?slideindex=1&amp;slidetitle="/>
              </a:rPr>
              <a:t>Луіджі</a:t>
            </a:r>
            <a:r>
              <a:rPr lang="ru-RU" dirty="0" smtClean="0">
                <a:solidFill>
                  <a:srgbClr val="0070C0"/>
                </a:solidFill>
                <a:hlinkClick r:id="rId2" action="ppaction://hlinkpres?slideindex=1&amp;slidetitle="/>
              </a:rPr>
              <a:t> Гальвано </a:t>
            </a:r>
            <a:r>
              <a:rPr lang="ru-RU" dirty="0" err="1" smtClean="0">
                <a:solidFill>
                  <a:srgbClr val="0070C0"/>
                </a:solidFill>
                <a:hlinkClick r:id="rId2" action="ppaction://hlinkpres?slideindex=1&amp;slidetitle="/>
              </a:rPr>
              <a:t>і</a:t>
            </a:r>
            <a:r>
              <a:rPr lang="ru-RU" dirty="0" smtClean="0">
                <a:solidFill>
                  <a:srgbClr val="0070C0"/>
                </a:solidFill>
                <a:hlinkClick r:id="rId2" action="ppaction://hlinkpres?slideindex=1&amp;slidetitle="/>
              </a:rPr>
              <a:t> </a:t>
            </a:r>
            <a:r>
              <a:rPr lang="ru-RU" dirty="0" err="1" smtClean="0">
                <a:solidFill>
                  <a:srgbClr val="0070C0"/>
                </a:solidFill>
                <a:hlinkClick r:id="rId2" action="ppaction://hlinkpres?slideindex=1&amp;slidetitle="/>
              </a:rPr>
              <a:t>Алессандро</a:t>
            </a:r>
            <a:r>
              <a:rPr lang="ru-RU" dirty="0" smtClean="0">
                <a:solidFill>
                  <a:srgbClr val="0070C0"/>
                </a:solidFill>
                <a:hlinkClick r:id="rId2" action="ppaction://hlinkpres?slideindex=1&amp;slidetitle="/>
              </a:rPr>
              <a:t> </a:t>
            </a:r>
            <a:r>
              <a:rPr lang="ru-RU" dirty="0" err="1" smtClean="0">
                <a:solidFill>
                  <a:srgbClr val="0070C0"/>
                </a:solidFill>
                <a:hlinkClick r:id="rId2" action="ppaction://hlinkpres?slideindex=1&amp;slidetitle="/>
              </a:rPr>
              <a:t>Вольта.pptx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hlinkClick r:id="rId2" action="ppaction://hlinkpres?slideindex=1&amp;slidetitle="/>
              </a:rPr>
              <a:t>..\..\РИБИ- ЕЛЕКТРОСТАНЦІЇ </a:t>
            </a:r>
            <a:r>
              <a:rPr lang="ru-RU" dirty="0" err="1" smtClean="0">
                <a:hlinkClick r:id="rId2" action="ppaction://hlinkpres?slideindex=1&amp;slidetitle="/>
              </a:rPr>
              <a:t>през</a:t>
            </a:r>
            <a:r>
              <a:rPr lang="ru-RU" dirty="0" smtClean="0">
                <a:hlinkClick r:id="rId2" action="ppaction://hlinkpres?slideindex=1&amp;slidetitle="/>
              </a:rPr>
              <a:t>..</a:t>
            </a:r>
            <a:r>
              <a:rPr lang="en-US" dirty="0" err="1" smtClean="0">
                <a:hlinkClick r:id="rId2" action="ppaction://hlinkpres?slideindex=1&amp;slidetitle="/>
              </a:rPr>
              <a:t>pptx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 action="ppaction://hlinkpres?slideindex=1&amp;slidetitle="/>
              </a:rPr>
              <a:t>          </a:t>
            </a:r>
            <a:r>
              <a:rPr lang="ru-RU" dirty="0" smtClean="0">
                <a:hlinkClick r:id="rId2" action="ppaction://hlinkpres?slideindex=1&amp;slidetitle="/>
              </a:rPr>
              <a:t>..\..\Струм у </a:t>
            </a:r>
            <a:r>
              <a:rPr lang="ru-RU" dirty="0" err="1" smtClean="0">
                <a:hlinkClick r:id="rId2" action="ppaction://hlinkpres?slideindex=1&amp;slidetitle="/>
              </a:rPr>
              <a:t>живій</a:t>
            </a:r>
            <a:r>
              <a:rPr lang="ru-RU" dirty="0" smtClean="0">
                <a:hlinkClick r:id="rId2" action="ppaction://hlinkpres?slideindex=1&amp;slidetitle="/>
              </a:rPr>
              <a:t> </a:t>
            </a:r>
            <a:r>
              <a:rPr lang="ru-RU" dirty="0" err="1" smtClean="0">
                <a:hlinkClick r:id="rId2" action="ppaction://hlinkpres?slideindex=1&amp;slidetitle="/>
              </a:rPr>
              <a:t>природі</a:t>
            </a:r>
            <a:r>
              <a:rPr lang="ru-RU" dirty="0" smtClean="0">
                <a:hlinkClick r:id="rId2" action="ppaction://hlinkpres?slideindex=1&amp;slidetitle="/>
              </a:rPr>
              <a:t>.</a:t>
            </a:r>
            <a:r>
              <a:rPr lang="en-US" dirty="0" err="1" smtClean="0">
                <a:hlinkClick r:id="rId2" action="ppaction://hlinkpres?slideindex=1&amp;slidetitle="/>
              </a:rPr>
              <a:t>pptx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3786</TotalTime>
  <Words>667</Words>
  <Application>Microsoft Office PowerPoint</Application>
  <PresentationFormat>Экран (4:3)</PresentationFormat>
  <Paragraphs>140</Paragraphs>
  <Slides>23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Електричне коло та його елементи</vt:lpstr>
      <vt:lpstr>Мета уроку </vt:lpstr>
      <vt:lpstr>Обладнання </vt:lpstr>
      <vt:lpstr>Актуалізація опорних знань</vt:lpstr>
      <vt:lpstr>Слайд 5</vt:lpstr>
      <vt:lpstr>Творчі завдання учнів</vt:lpstr>
      <vt:lpstr>Слайд 7</vt:lpstr>
      <vt:lpstr>Слайд 8</vt:lpstr>
      <vt:lpstr>Слайд 9</vt:lpstr>
      <vt:lpstr>Знайомимося з електричним колом</vt:lpstr>
      <vt:lpstr>Модель найпростішого електричного пристрою</vt:lpstr>
      <vt:lpstr>Електричне коло – це з`єднані провідниками в певному порядку джерело струму, споживачі, замикальні (розмикальні) пристрої. </vt:lpstr>
      <vt:lpstr>Механічний аналог електричного кола</vt:lpstr>
      <vt:lpstr>Електричні схеми</vt:lpstr>
      <vt:lpstr>Основні елементи електричного кола </vt:lpstr>
      <vt:lpstr>Основні елементи електричного кола </vt:lpstr>
      <vt:lpstr>Складання учнями найпростішої електричної схеми </vt:lpstr>
      <vt:lpstr>На рисунку подано схему електричного кола. Чому не засвічується лампа у разі замикання ключа в колі? Що треба зробити, щоб лампа засвітилась? </vt:lpstr>
      <vt:lpstr>На рисунках а і б подано схеми двох електричних кіл. Назвіть їх елементи. Чи є суттєвою для роботи розбіжність в схемах?</vt:lpstr>
      <vt:lpstr>Які прилади будуть увімкнені у разі замикання на схемі таких ключів:</vt:lpstr>
      <vt:lpstr>Домашнє завдання</vt:lpstr>
      <vt:lpstr>Перевір себе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Електричне коло та його елементи</dc:title>
  <dc:creator>Olga</dc:creator>
  <cp:lastModifiedBy>Olga</cp:lastModifiedBy>
  <cp:revision>93</cp:revision>
  <dcterms:created xsi:type="dcterms:W3CDTF">2018-01-27T16:32:19Z</dcterms:created>
  <dcterms:modified xsi:type="dcterms:W3CDTF">2018-02-09T09:39:59Z</dcterms:modified>
</cp:coreProperties>
</file>