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8" r:id="rId2"/>
    <p:sldId id="296" r:id="rId3"/>
    <p:sldId id="276" r:id="rId4"/>
    <p:sldId id="272" r:id="rId5"/>
    <p:sldId id="270" r:id="rId6"/>
    <p:sldId id="274" r:id="rId7"/>
    <p:sldId id="275" r:id="rId8"/>
    <p:sldId id="277" r:id="rId9"/>
    <p:sldId id="278" r:id="rId10"/>
    <p:sldId id="280" r:id="rId11"/>
    <p:sldId id="279" r:id="rId12"/>
    <p:sldId id="284" r:id="rId13"/>
    <p:sldId id="281" r:id="rId14"/>
    <p:sldId id="282" r:id="rId15"/>
    <p:sldId id="285" r:id="rId16"/>
    <p:sldId id="29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09A484A-6D5B-453A-89CF-4E5314235181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D6154E-7B67-4FD4-978D-17535D629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4C8CD-09FF-417F-9EE9-E49A320C601B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6A261-8A53-4EEB-AB9F-8D3EA1D5D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43589-46FF-418C-9E92-FBA21B13FF4B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39206-1170-449B-BA7A-8B64B962F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3672B-BB85-47EE-BB46-94646670C97E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6E179-40A6-44F6-AE7D-BAF078D4A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FDBA5-D4A6-4470-935D-4607771272FC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3015-2AC1-40DB-8585-A1117912E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86459-890A-4B22-BE78-7EA68DD5AA5A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D5A12-C761-4408-A345-962F0B302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4015-B798-431E-B247-FCCA542CFFEE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94F8-E291-45B2-92AA-F92FF2349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9C36-103A-44BB-AF62-611BA54B92D4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759E3-8418-47E2-9A1B-8073D5A73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744E-53FC-4848-A9E5-71693AB77B99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656D9-F83F-43DF-93C4-4F698E778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FA14-5BEB-44A1-B4C6-8D2C502E4D4A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D514D-B02F-4D8F-A3FD-F4BD97D17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5B5CE-C71B-4612-8CA3-CC75CD5C2D4F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81222-93D5-4910-BC6F-064A01465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5EAC2-CA1A-4185-92CC-451F52FFAD87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5FBD0-FADC-46BB-9EE6-0FE0B320E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C96EC5-4582-4721-B61F-0006798CAB57}" type="datetimeFigureOut">
              <a:rPr lang="ru-RU"/>
              <a:pPr>
                <a:defRPr/>
              </a:pPr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C5ACCA-83C4-4B5A-8CE0-89888DEBA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74638"/>
            <a:ext cx="7715250" cy="725487"/>
          </a:xfrm>
        </p:spPr>
        <p:txBody>
          <a:bodyPr>
            <a:normAutofit/>
          </a:bodyPr>
          <a:lstStyle/>
          <a:p>
            <a:pPr eaLnBrk="1" hangingPunct="1"/>
            <a:r>
              <a:rPr lang="uk-UA" sz="3200" b="1" smtClean="0">
                <a:solidFill>
                  <a:srgbClr val="750B3D"/>
                </a:solidFill>
              </a:rPr>
              <a:t/>
            </a:r>
            <a:br>
              <a:rPr lang="uk-UA" sz="3200" b="1" smtClean="0">
                <a:solidFill>
                  <a:srgbClr val="750B3D"/>
                </a:solidFill>
              </a:rPr>
            </a:br>
            <a:endParaRPr lang="ru-RU" sz="3200" b="1" smtClean="0">
              <a:solidFill>
                <a:srgbClr val="750B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285875"/>
            <a:ext cx="7286625" cy="3500438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uk-UA" sz="3000" smtClean="0"/>
          </a:p>
          <a:p>
            <a:pPr eaLnBrk="1" hangingPunct="1">
              <a:lnSpc>
                <a:spcPct val="90000"/>
              </a:lnSpc>
            </a:pPr>
            <a:endParaRPr lang="ru-RU" sz="3000" smtClean="0"/>
          </a:p>
        </p:txBody>
      </p:sp>
      <p:pic>
        <p:nvPicPr>
          <p:cNvPr id="38915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I2eLr2zZC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49275"/>
            <a:ext cx="7848600" cy="460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619250" y="1192213"/>
            <a:ext cx="6408738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ja-JP"/>
              <a:t>„</a:t>
            </a:r>
            <a:r>
              <a:rPr lang="ru-RU" altLang="ja-JP" sz="3200" b="1"/>
              <a:t>Найбільше і найдорожче добро кожного народу — це його мова, ота жива схованка людського духу, його багата скарбниця, в яку народ складає і своє давнє життя, і свої  сподівання, роздум, досвід, почування” </a:t>
            </a:r>
          </a:p>
          <a:p>
            <a:r>
              <a:rPr lang="ru-RU" altLang="ja-JP" sz="3200" b="1"/>
              <a:t>              Панас  Мирний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pic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20713"/>
            <a:ext cx="3600450" cy="3024187"/>
          </a:xfrm>
          <a:prstGeom prst="rect">
            <a:avLst/>
          </a:prstGeom>
          <a:noFill/>
        </p:spPr>
      </p:pic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4572000" y="277813"/>
            <a:ext cx="3671888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altLang="ja-JP" sz="3200" b="1"/>
              <a:t>Мова — найважливіший засіб спілкування. Життя без неї уявити неможливо, це «найбільше і найдорожче добро, кожного народу</a:t>
            </a:r>
            <a:r>
              <a:rPr lang="ru-RU" altLang="ja-JP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4643438" y="1466850"/>
            <a:ext cx="360045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/>
              <a:t>Пісня стоголоса.</a:t>
            </a:r>
          </a:p>
          <a:p>
            <a:r>
              <a:rPr lang="ru-RU" sz="2800" b="1"/>
              <a:t>Нею мріють весни,</a:t>
            </a:r>
          </a:p>
          <a:p>
            <a:r>
              <a:rPr lang="ru-RU" sz="2800" b="1"/>
              <a:t>Нею плаче осінь,</a:t>
            </a:r>
          </a:p>
          <a:p>
            <a:r>
              <a:rPr lang="ru-RU" sz="2800" b="1"/>
              <a:t>Нею марять зими,</a:t>
            </a:r>
          </a:p>
          <a:p>
            <a:r>
              <a:rPr lang="ru-RU" sz="2800" b="1"/>
              <a:t>Нею кличе літо.</a:t>
            </a:r>
          </a:p>
          <a:p>
            <a:r>
              <a:rPr lang="ru-RU" sz="2800" b="1"/>
              <a:t>В ній криваві рими</a:t>
            </a:r>
          </a:p>
          <a:p>
            <a:r>
              <a:rPr lang="ru-RU" sz="2800" b="1"/>
              <a:t>Й сльози "Заповіту".</a:t>
            </a:r>
          </a:p>
        </p:txBody>
      </p:sp>
      <p:pic>
        <p:nvPicPr>
          <p:cNvPr id="49160" name="Picture 8" descr="1429241_html_7910054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692150"/>
            <a:ext cx="3384550" cy="401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04813"/>
            <a:ext cx="3816350" cy="4968875"/>
          </a:xfrm>
          <a:prstGeom prst="rect">
            <a:avLst/>
          </a:prstGeom>
          <a:noFill/>
        </p:spPr>
      </p:pic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4932363" y="515938"/>
            <a:ext cx="316865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/>
              <a:t>І куди б ти не пішов - твоя Батьківщина, земля твоя, твоя мова, твій народ завжди будуть з тобою.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7" descr="mov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333375"/>
            <a:ext cx="6408737" cy="575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ramka-sonyashnyky коп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60325"/>
            <a:ext cx="7848600" cy="639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1143000"/>
            <a:ext cx="6738937" cy="401161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900" b="1" smtClean="0">
                <a:solidFill>
                  <a:srgbClr val="B0105C"/>
                </a:solidFill>
              </a:rPr>
              <a:t/>
            </a:r>
            <a:br>
              <a:rPr lang="ru-RU" sz="2900" b="1" smtClean="0">
                <a:solidFill>
                  <a:srgbClr val="B0105C"/>
                </a:solidFill>
              </a:rPr>
            </a:br>
            <a:endParaRPr lang="ru-RU" sz="2900" b="1" smtClean="0">
              <a:solidFill>
                <a:srgbClr val="B0105C"/>
              </a:solidFill>
            </a:endParaRPr>
          </a:p>
        </p:txBody>
      </p:sp>
      <p:pic>
        <p:nvPicPr>
          <p:cNvPr id="5325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 descr="мова-калинова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76250"/>
            <a:ext cx="7489825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>
            <a:noAutofit/>
          </a:bodyPr>
          <a:lstStyle/>
          <a:p>
            <a:pPr eaLnBrk="1" hangingPunct="1"/>
            <a:r>
              <a:rPr lang="uk-UA" sz="3600" b="1" smtClean="0">
                <a:solidFill>
                  <a:srgbClr val="750B3D"/>
                </a:solidFill>
              </a:rPr>
              <a:t/>
            </a:r>
            <a:br>
              <a:rPr lang="uk-UA" sz="3600" b="1" smtClean="0">
                <a:solidFill>
                  <a:srgbClr val="750B3D"/>
                </a:solidFill>
              </a:rPr>
            </a:br>
            <a:endParaRPr lang="ru-RU" sz="3600" smtClean="0">
              <a:solidFill>
                <a:srgbClr val="750B3D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75" y="1285875"/>
            <a:ext cx="2928938" cy="94615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>
              <a:solidFill>
                <a:srgbClr val="B0105C"/>
              </a:solidFill>
              <a:latin typeface="Georgia" pitchFamily="18" charset="0"/>
            </a:endParaRPr>
          </a:p>
          <a:p>
            <a:r>
              <a:rPr lang="ru-RU" sz="2800" b="1">
                <a:solidFill>
                  <a:srgbClr val="B0105C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52229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images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88913"/>
            <a:ext cx="7345363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Без названия (1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549275"/>
            <a:ext cx="7200900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uk-UA" sz="3600" b="1" smtClean="0">
                <a:solidFill>
                  <a:srgbClr val="FF0066"/>
                </a:solidFill>
              </a:rPr>
              <a:t>В  Україні</a:t>
            </a:r>
            <a:endParaRPr lang="ru-RU" sz="3600" b="1" smtClean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375" y="836613"/>
            <a:ext cx="4579938" cy="57356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uk-UA" sz="2400" b="1" smtClean="0">
                <a:solidFill>
                  <a:srgbClr val="435FAA"/>
                </a:solidFill>
              </a:rPr>
              <a:t>Міжнародний день рідної мови відзначається з 2002 року, коли з метою зміцнення державотворчої функції української мови, сприяння вільному розвитку і використанню інших мов національних меншин України Президент України підписав відповідне розпорядження про відзначення Міжнародного дня рідної мови.</a:t>
            </a:r>
            <a:r>
              <a:rPr lang="uk-UA" sz="2700" b="1" smtClean="0">
                <a:solidFill>
                  <a:srgbClr val="435FAA"/>
                </a:solidFill>
              </a:rPr>
              <a:t> </a:t>
            </a:r>
            <a:endParaRPr lang="ru-RU" sz="2700" b="1" smtClean="0">
              <a:solidFill>
                <a:srgbClr val="435FAA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2700" smtClean="0">
              <a:latin typeface="Arial" charset="0"/>
            </a:endParaRPr>
          </a:p>
        </p:txBody>
      </p:sp>
      <p:pic>
        <p:nvPicPr>
          <p:cNvPr id="35843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0"/>
            <a:ext cx="714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0ed627fd-8109-4bc1-8752-f950ff9b4b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285875"/>
            <a:ext cx="2736850" cy="221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58261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smtClean="0">
                <a:solidFill>
                  <a:srgbClr val="B0105C"/>
                </a:solidFill>
                <a:latin typeface="Arial" charset="0"/>
              </a:rPr>
              <a:t/>
            </a:r>
            <a:br>
              <a:rPr lang="ru-RU" sz="3200" b="1" smtClean="0">
                <a:solidFill>
                  <a:srgbClr val="B0105C"/>
                </a:solidFill>
                <a:latin typeface="Arial" charset="0"/>
              </a:rPr>
            </a:br>
            <a:endParaRPr lang="ru-RU" sz="3200" b="1" smtClean="0">
              <a:solidFill>
                <a:srgbClr val="B0105C"/>
              </a:solidFill>
              <a:latin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638" y="620713"/>
            <a:ext cx="4360862" cy="5451475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3000" smtClean="0">
                <a:solidFill>
                  <a:srgbClr val="750B3D"/>
                </a:solidFill>
              </a:rPr>
              <a:t>   </a:t>
            </a:r>
            <a:r>
              <a:rPr lang="ru-RU" b="1" smtClean="0"/>
              <a:t>Солов'їну, барвінкову, </a:t>
            </a:r>
            <a:br>
              <a:rPr lang="ru-RU" b="1" smtClean="0"/>
            </a:br>
            <a:r>
              <a:rPr lang="ru-RU" b="1" smtClean="0"/>
              <a:t>Колосисту — на віки — </a:t>
            </a:r>
            <a:br>
              <a:rPr lang="ru-RU" b="1" smtClean="0"/>
            </a:br>
            <a:r>
              <a:rPr lang="ru-RU" b="1" smtClean="0"/>
              <a:t>Українську рідну мову </a:t>
            </a:r>
            <a:br>
              <a:rPr lang="ru-RU" b="1" smtClean="0"/>
            </a:br>
            <a:r>
              <a:rPr lang="ru-RU" b="1" smtClean="0"/>
              <a:t>В дар мені дали батьки.</a:t>
            </a:r>
            <a:r>
              <a:rPr lang="ru-RU" sz="3000" smtClean="0">
                <a:solidFill>
                  <a:srgbClr val="750B3D"/>
                </a:solidFill>
              </a:rPr>
              <a:t> </a:t>
            </a:r>
            <a:endParaRPr lang="ru-RU" sz="3000" b="1" smtClean="0">
              <a:solidFill>
                <a:srgbClr val="750B3D"/>
              </a:solidFill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3000" b="1" smtClean="0">
                <a:solidFill>
                  <a:srgbClr val="750B3D"/>
                </a:solidFill>
              </a:rPr>
              <a:t> 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214438"/>
            <a:ext cx="3281362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715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200" b="1" smtClean="0">
                <a:solidFill>
                  <a:srgbClr val="B0105C"/>
                </a:solidFill>
              </a:rPr>
              <a:t/>
            </a:r>
            <a:br>
              <a:rPr lang="ru-RU" sz="3200" b="1" smtClean="0">
                <a:solidFill>
                  <a:srgbClr val="B0105C"/>
                </a:solidFill>
              </a:rPr>
            </a:br>
            <a:endParaRPr lang="ru-RU" sz="3200" b="1" smtClean="0">
              <a:solidFill>
                <a:srgbClr val="B0105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5" y="928688"/>
            <a:ext cx="3714750" cy="5643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uk-UA" altLang="ja-JP" smtClean="0"/>
              <a:t> </a:t>
            </a:r>
            <a:r>
              <a:rPr lang="ru-RU" altLang="ja-JP" sz="2800" b="1" smtClean="0"/>
              <a:t>Рідна мова</a:t>
            </a:r>
            <a:r>
              <a:rPr lang="ru-RU" altLang="ja-JP" sz="2800" smtClean="0"/>
              <a:t> - це мова, що першою засвоюється дитиною і залишається зрозумілою на все життя. Рідною прийнято вважати мову нації, мову предків, яка пов'язує людину з її народом, з попередніми поколіннями, їхніми духовними надбаннями.</a:t>
            </a:r>
            <a:endParaRPr lang="ru-RU" sz="2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 smtClean="0">
                <a:solidFill>
                  <a:srgbClr val="750B3D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500" smtClean="0"/>
          </a:p>
        </p:txBody>
      </p:sp>
      <p:pic>
        <p:nvPicPr>
          <p:cNvPr id="3789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928688"/>
            <a:ext cx="37147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572000" y="-115888"/>
            <a:ext cx="4032250" cy="692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Спитай себе, дитино, хто ти є,</a:t>
            </a:r>
            <a:br>
              <a:rPr lang="ru-RU" sz="2800"/>
            </a:br>
            <a:r>
              <a:rPr lang="ru-RU" sz="2800"/>
              <a:t>І в серці обізветься рідна мова;</a:t>
            </a:r>
            <a:br>
              <a:rPr lang="ru-RU" sz="2800"/>
            </a:br>
            <a:r>
              <a:rPr lang="ru-RU" sz="2800"/>
              <a:t>І в голосі яснім ім’я твоє</a:t>
            </a:r>
            <a:br>
              <a:rPr lang="ru-RU" sz="2800"/>
            </a:br>
            <a:r>
              <a:rPr lang="ru-RU" sz="2800"/>
              <a:t>Просяє, наче зірка світанкова.</a:t>
            </a:r>
          </a:p>
          <a:p>
            <a:r>
              <a:rPr lang="ru-RU" sz="2800"/>
              <a:t>З родинного гнізда, немов пташа,</a:t>
            </a:r>
            <a:br>
              <a:rPr lang="ru-RU" sz="2800"/>
            </a:br>
            <a:r>
              <a:rPr lang="ru-RU" sz="2800"/>
              <a:t>Ти полетиш, де світу далечизна,</a:t>
            </a:r>
            <a:br>
              <a:rPr lang="ru-RU" sz="2800"/>
            </a:br>
            <a:r>
              <a:rPr lang="ru-RU" sz="2800"/>
              <a:t>Та в рідній мові буде вся душа</a:t>
            </a:r>
            <a:br>
              <a:rPr lang="ru-RU" sz="2800"/>
            </a:br>
            <a:r>
              <a:rPr lang="ru-RU" sz="2800"/>
              <a:t>І вся твоя дорога, вся Вітчизна.</a:t>
            </a:r>
          </a:p>
        </p:txBody>
      </p:sp>
      <p:pic>
        <p:nvPicPr>
          <p:cNvPr id="39943" name="Picture 7" descr="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76250"/>
            <a:ext cx="3671888" cy="3457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063" y="0"/>
            <a:ext cx="642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5148263" y="104775"/>
            <a:ext cx="30956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altLang="ja-JP"/>
              <a:t>  </a:t>
            </a:r>
            <a:r>
              <a:rPr lang="uk-UA" altLang="ja-JP" sz="2800" b="1"/>
              <a:t>Мова – це  той  інструмент , який єднає  націю,  народність, народ до єдиного цілого. Це великий  скарб, який треба шанувати, берегти  і  розумно  збагачувати.</a:t>
            </a:r>
          </a:p>
        </p:txBody>
      </p:sp>
      <p:pic>
        <p:nvPicPr>
          <p:cNvPr id="41991" name="Picture 7" descr="213792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836613"/>
            <a:ext cx="4105275" cy="4192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4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9625" y="0"/>
            <a:ext cx="714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11188" y="280988"/>
            <a:ext cx="7705725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Хто мови своєї цурається, хай сам себе стидається.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Птицю пізнати по пір'ю, а людину по мові.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Рідна мова - не полова: її за вітром не розвієш.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Більше діла — менше слів.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Будь господарем своєму слову.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Мовивши слово, треба бути йому паном.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Слово — не горобець, вилетить — не спіймаєш.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Від красних слів язик не відсохне.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Від солодких слів кислиці не посолодшають.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Від меча рана загоїться, а від лихого слова — ніколи.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Від теплого слова і лід розмерзається.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Вода все сполоще, тільки злого слова ніколи.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Впік мене тим словом, не треба й вогню.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Гостре словечко коле сердечко.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altLang="ja-JP" sz="2400" b="1"/>
              <a:t>Де мало слів, там більше правди.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</TotalTime>
  <Words>337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Georgia</vt:lpstr>
      <vt:lpstr>Calibri</vt:lpstr>
      <vt:lpstr>Тема Office</vt:lpstr>
      <vt:lpstr> </vt:lpstr>
      <vt:lpstr> </vt:lpstr>
      <vt:lpstr>Слайд 3</vt:lpstr>
      <vt:lpstr>В  Україні</vt:lpstr>
      <vt:lpstr> 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Inspirion</cp:lastModifiedBy>
  <cp:revision>54</cp:revision>
  <dcterms:created xsi:type="dcterms:W3CDTF">2011-08-07T10:12:43Z</dcterms:created>
  <dcterms:modified xsi:type="dcterms:W3CDTF">2018-02-18T17:03:02Z</dcterms:modified>
</cp:coreProperties>
</file>