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68" r:id="rId3"/>
    <p:sldId id="257" r:id="rId4"/>
    <p:sldId id="269" r:id="rId5"/>
    <p:sldId id="270" r:id="rId6"/>
    <p:sldId id="271" r:id="rId7"/>
    <p:sldId id="273" r:id="rId8"/>
    <p:sldId id="272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67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016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10" Type="http://schemas.openxmlformats.org/officeDocument/2006/relationships/image" Target="../media/image19.wmf"/><Relationship Id="rId4" Type="http://schemas.openxmlformats.org/officeDocument/2006/relationships/image" Target="../media/image13.wmf"/><Relationship Id="rId9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B370AAF-CC20-4DA3-994A-5B1C63B10764}" type="datetimeFigureOut">
              <a:rPr lang="ru-RU"/>
              <a:pPr>
                <a:defRPr/>
              </a:pPr>
              <a:t>05.02.2018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41DC7D0-6EF2-48EA-8C45-28C24300F9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CB248-20E1-48F6-A05A-6114EA315306}" type="datetime1">
              <a:rPr lang="ru-RU"/>
              <a:pPr>
                <a:defRPr/>
              </a:pPr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503EE-82AF-4F6D-9FAE-BAD02E2DD2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B033A-9C62-4B64-B76D-72462A698C07}" type="datetime1">
              <a:rPr lang="ru-RU"/>
              <a:pPr>
                <a:defRPr/>
              </a:pPr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C8848-12C8-4D3E-AC31-B1D36F03C1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31533-073F-4DAD-A94A-275740B0C09B}" type="datetime1">
              <a:rPr lang="ru-RU"/>
              <a:pPr>
                <a:defRPr/>
              </a:pPr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93686-30D1-4227-9357-E7C1A08840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AA5F7-3CD8-49AF-8D54-4C5380FB4CB6}" type="datetime1">
              <a:rPr lang="ru-RU"/>
              <a:pPr>
                <a:defRPr/>
              </a:pPr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59361-2D2E-4888-812D-8C8F06414C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20991-F36A-4367-9F21-84967CA82AB9}" type="datetime1">
              <a:rPr lang="ru-RU"/>
              <a:pPr>
                <a:defRPr/>
              </a:pPr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96A7E-7FDE-4AF0-AF3C-A3055789E1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F36CE-0300-413F-813F-071A0531F9BB}" type="datetime1">
              <a:rPr lang="ru-RU"/>
              <a:pPr>
                <a:defRPr/>
              </a:pPr>
              <a:t>05.02.2018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0524E-6D4C-4432-A9D9-FEEA826B3B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BB8BB-F78D-4265-840D-4E7284935346}" type="datetime1">
              <a:rPr lang="ru-RU"/>
              <a:pPr>
                <a:defRPr/>
              </a:pPr>
              <a:t>05.02.2018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3B908-D4EA-422B-96D0-F8A39DF832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BFF01-D7D7-483C-8820-BF21DAEFF0AD}" type="datetime1">
              <a:rPr lang="ru-RU"/>
              <a:pPr>
                <a:defRPr/>
              </a:pPr>
              <a:t>05.02.2018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743F-1186-477A-AF60-F028A4D1D2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0B2BC-66DA-4C05-86E1-EADEC2DFFDC1}" type="datetime1">
              <a:rPr lang="ru-RU"/>
              <a:pPr>
                <a:defRPr/>
              </a:pPr>
              <a:t>05.02.2018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6F428-3233-438E-9264-ECA3B32E01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E69AD-E9A2-487D-816D-893262A923C8}" type="datetime1">
              <a:rPr lang="ru-RU"/>
              <a:pPr>
                <a:defRPr/>
              </a:pPr>
              <a:t>05.02.2018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49EE5-008C-4571-A8E7-CE2A0231C5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485F4-3ADA-467B-910A-4B15CEC70966}" type="datetime1">
              <a:rPr lang="ru-RU"/>
              <a:pPr>
                <a:defRPr/>
              </a:pPr>
              <a:t>05.02.2018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AD725-E495-4B15-82CF-4128E3CFD6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1D0DC2A-A2D8-4018-B9CC-92D12990053A}" type="datetime1">
              <a:rPr lang="ru-RU"/>
              <a:pPr>
                <a:defRPr/>
              </a:pPr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24C9EB-CA6A-47B3-8210-EA7341EC09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3" Type="http://schemas.openxmlformats.org/officeDocument/2006/relationships/image" Target="../media/image6.jpeg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6;&#1086;&#1073;&#1086;&#1095;&#1072;\&#1052;&#1072;&#1090;&#1077;&#1084;&#1072;&#1090;&#1080;&#1082;&#1072;\6%20&#1082;&#1083;&#1072;&#1089;\&#1059;&#1088;&#1086;&#1082;%20&#1085;&#1072;%20&#1089;&#1077;&#1084;&#1110;&#1085;&#1072;&#1088;%20&#1079;&#1072;&#1091;&#1095;&#1110;&#1074;\&#1043;&#1085;&#1086;&#1084;&#1080;&#1082;&#1080;.mp3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42910" y="1785926"/>
            <a:ext cx="7772400" cy="1470025"/>
          </a:xfrm>
        </p:spPr>
        <p:txBody>
          <a:bodyPr/>
          <a:lstStyle/>
          <a:p>
            <a:r>
              <a:rPr lang="uk-UA" sz="3600" b="1" dirty="0" smtClean="0">
                <a:solidFill>
                  <a:schemeClr val="accent2"/>
                </a:solidFill>
                <a:latin typeface="Arial" charset="0"/>
              </a:rPr>
              <a:t>Задачі на пропорційний поділ. Золотий переріз</a:t>
            </a:r>
            <a:endParaRPr lang="ru-RU" sz="3600" b="1" dirty="0" smtClean="0">
              <a:solidFill>
                <a:schemeClr val="accent2"/>
              </a:solidFill>
              <a:latin typeface="Arial" charset="0"/>
            </a:endParaRPr>
          </a:p>
        </p:txBody>
      </p:sp>
      <p:pic>
        <p:nvPicPr>
          <p:cNvPr id="4" name="Picture 2" descr="H:\Documents and Settings\Aida\Рабочий стол\НОвая ГРАФИКА сборник\imag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500042"/>
            <a:ext cx="1952628" cy="1437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H:\Documents and Settings\Aida\Рабочий стол\МОИ шаблоны ЭКСПЕРИМЕНТы\collag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28604"/>
            <a:ext cx="1984874" cy="1439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H:\Documents and Settings\Aida\Рабочий стол\текстуры и фоны, клипарты\новеньки картинки\office pencil rolling ha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071942"/>
            <a:ext cx="1523999" cy="1523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H:\Documents and Settings\Aida\Рабочий стол\текстуры и фоны, клипарты\новеньки картинки\ufficio04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5357826"/>
            <a:ext cx="2000250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143240" y="4071942"/>
            <a:ext cx="53578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Підготувала</a:t>
            </a:r>
          </a:p>
          <a:p>
            <a:r>
              <a:rPr lang="uk-UA" dirty="0" smtClean="0"/>
              <a:t>в</a:t>
            </a:r>
            <a:r>
              <a:rPr lang="uk-UA" dirty="0" smtClean="0"/>
              <a:t>читель математики</a:t>
            </a:r>
          </a:p>
          <a:p>
            <a:r>
              <a:rPr lang="uk-UA" dirty="0" smtClean="0"/>
              <a:t>Загальноосвітньої школи І-ІІІ ст. с. Озерці </a:t>
            </a:r>
            <a:r>
              <a:rPr lang="uk-UA" dirty="0" err="1" smtClean="0"/>
              <a:t>Горохівського</a:t>
            </a:r>
            <a:r>
              <a:rPr lang="uk-UA" dirty="0" smtClean="0"/>
              <a:t> району Волинської області</a:t>
            </a:r>
          </a:p>
          <a:p>
            <a:r>
              <a:rPr lang="uk-UA" dirty="0" err="1" smtClean="0"/>
              <a:t>Літвін</a:t>
            </a:r>
            <a:r>
              <a:rPr lang="uk-UA" dirty="0" smtClean="0"/>
              <a:t> Інна Віталіївна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6AA5F7-3CD8-49AF-8D54-4C5380FB4CB6}" type="datetime1">
              <a:rPr lang="ru-RU" smtClean="0"/>
              <a:pPr>
                <a:defRPr/>
              </a:pPr>
              <a:t>05.02.2018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59361-2D2E-4888-812D-8C8F06414C09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7" name="Куб 6"/>
          <p:cNvSpPr/>
          <p:nvPr/>
        </p:nvSpPr>
        <p:spPr>
          <a:xfrm>
            <a:off x="683568" y="620688"/>
            <a:ext cx="2763379" cy="720080"/>
          </a:xfrm>
          <a:prstGeom prst="cube">
            <a:avLst/>
          </a:prstGeom>
          <a:blipFill>
            <a:blip r:embed="rId2" cstate="print">
              <a:lum contrast="30000"/>
            </a:blip>
            <a:tile tx="0" ty="0" sx="100000" sy="100000" flip="none" algn="tl"/>
          </a:blipFill>
          <a:ln w="19050">
            <a:solidFill>
              <a:schemeClr val="tx1"/>
            </a:solidFill>
          </a:ln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“Дослідницька”</a:t>
            </a:r>
            <a:endParaRPr lang="ru-RU" sz="2400" b="1" dirty="0">
              <a:ln w="1270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88024" y="260648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Телеграма3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Загнутый угол 8"/>
          <p:cNvSpPr/>
          <p:nvPr/>
        </p:nvSpPr>
        <p:spPr>
          <a:xfrm>
            <a:off x="3707904" y="908720"/>
            <a:ext cx="5040560" cy="5616624"/>
          </a:xfrm>
          <a:prstGeom prst="foldedCorner">
            <a:avLst>
              <a:gd name="adj" fmla="val 1332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uk-UA" sz="3200" dirty="0" smtClean="0"/>
          </a:p>
          <a:p>
            <a:r>
              <a:rPr lang="uk-UA" sz="3200" dirty="0" smtClean="0"/>
              <a:t>___ Робітник ____ Як початківець на будівництві потребую допомоги у вирішенні питання: розчин складається з цементу, піску і води, які взято у </a:t>
            </a:r>
            <a:r>
              <a:rPr lang="uk-UA" sz="3200" dirty="0" err="1" smtClean="0"/>
              <a:t>відношені</a:t>
            </a:r>
            <a:r>
              <a:rPr lang="uk-UA" sz="3200" dirty="0" smtClean="0"/>
              <a:t> 1:4:2. Скільки мені треба взяти цементу, піску і води, щоб одержати 14 кг розчину?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6AA5F7-3CD8-49AF-8D54-4C5380FB4CB6}" type="datetime1">
              <a:rPr lang="ru-RU" smtClean="0"/>
              <a:pPr>
                <a:defRPr/>
              </a:pPr>
              <a:t>05.02.2018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59361-2D2E-4888-812D-8C8F06414C09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6" name="Куб 5"/>
          <p:cNvSpPr/>
          <p:nvPr/>
        </p:nvSpPr>
        <p:spPr>
          <a:xfrm>
            <a:off x="3419872" y="548680"/>
            <a:ext cx="2763379" cy="720080"/>
          </a:xfrm>
          <a:prstGeom prst="cube">
            <a:avLst/>
          </a:prstGeom>
          <a:blipFill>
            <a:blip r:embed="rId2" cstate="print">
              <a:lum contrast="30000"/>
            </a:blip>
            <a:tile tx="0" ty="0" sx="100000" sy="100000" flip="none" algn="tl"/>
          </a:blipFill>
          <a:ln w="19050">
            <a:solidFill>
              <a:schemeClr val="tx1"/>
            </a:solidFill>
          </a:ln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“Практична”</a:t>
            </a:r>
            <a:endParaRPr lang="ru-RU" sz="2400" b="1" dirty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9" name="Содержимое 6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628800"/>
            <a:ext cx="770485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59361-2D2E-4888-812D-8C8F06414C09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6" name="Куб 5"/>
          <p:cNvSpPr/>
          <p:nvPr/>
        </p:nvSpPr>
        <p:spPr>
          <a:xfrm>
            <a:off x="467544" y="260648"/>
            <a:ext cx="2763379" cy="720080"/>
          </a:xfrm>
          <a:prstGeom prst="cube">
            <a:avLst/>
          </a:prstGeom>
          <a:blipFill>
            <a:blip r:embed="rId2" cstate="print">
              <a:lum contrast="30000"/>
            </a:blip>
            <a:tile tx="0" ty="0" sx="100000" sy="100000" flip="none" algn="tl"/>
          </a:blipFill>
          <a:ln w="19050">
            <a:solidFill>
              <a:schemeClr val="tx1"/>
            </a:solidFill>
          </a:ln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“Проектна”</a:t>
            </a:r>
            <a:endParaRPr lang="ru-RU" sz="2400" b="1" dirty="0">
              <a:ln>
                <a:solidFill>
                  <a:schemeClr val="accent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1" name="Picture 7" descr="06040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4293096"/>
            <a:ext cx="3024188" cy="2095500"/>
          </a:xfrm>
          <a:prstGeom prst="rect">
            <a:avLst/>
          </a:prstGeom>
          <a:noFill/>
        </p:spPr>
      </p:pic>
      <p:pic>
        <p:nvPicPr>
          <p:cNvPr id="12" name="Picture 5" descr="0604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268760"/>
            <a:ext cx="2406710" cy="3024336"/>
          </a:xfrm>
          <a:prstGeom prst="rect">
            <a:avLst/>
          </a:prstGeom>
          <a:noFill/>
        </p:spPr>
      </p:pic>
      <p:pic>
        <p:nvPicPr>
          <p:cNvPr id="13" name="Picture 8" descr="golden-plan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1916832"/>
            <a:ext cx="4869694" cy="1296144"/>
          </a:xfrm>
          <a:prstGeom prst="rect">
            <a:avLst/>
          </a:prstGeom>
          <a:noFill/>
        </p:spPr>
      </p:pic>
      <p:pic>
        <p:nvPicPr>
          <p:cNvPr id="14" name="Picture 6" descr="060400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3284984"/>
            <a:ext cx="3163888" cy="3163887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699792" y="476672"/>
            <a:ext cx="59011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HeroicExtremeLeftFacing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Жива природа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6AA5F7-3CD8-49AF-8D54-4C5380FB4CB6}" type="datetime1">
              <a:rPr lang="ru-RU" smtClean="0"/>
              <a:pPr>
                <a:defRPr/>
              </a:pPr>
              <a:t>05.02.2018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59361-2D2E-4888-812D-8C8F06414C09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6" name="Picture 9" descr="golden-y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5190" y="1052736"/>
            <a:ext cx="5347499" cy="2179315"/>
          </a:xfrm>
          <a:prstGeom prst="rect">
            <a:avLst/>
          </a:prstGeom>
          <a:noFill/>
        </p:spPr>
      </p:pic>
      <p:pic>
        <p:nvPicPr>
          <p:cNvPr id="8" name="Picture 5" descr="im4_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789040"/>
            <a:ext cx="3606800" cy="2563812"/>
          </a:xfrm>
          <a:prstGeom prst="rect">
            <a:avLst/>
          </a:prstGeom>
          <a:noFill/>
        </p:spPr>
      </p:pic>
      <p:pic>
        <p:nvPicPr>
          <p:cNvPr id="9" name="Picture 4" descr="im3_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789040"/>
            <a:ext cx="3671888" cy="2600325"/>
          </a:xfrm>
          <a:prstGeom prst="rect">
            <a:avLst/>
          </a:prstGeom>
          <a:noFill/>
        </p:spPr>
      </p:pic>
      <p:pic>
        <p:nvPicPr>
          <p:cNvPr id="49154" name="Содержимое 5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484784"/>
            <a:ext cx="2305050" cy="1511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59361-2D2E-4888-812D-8C8F06414C09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8" name="Рисунок 9" descr="Описание: Сосновая роща Шишкин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996952"/>
            <a:ext cx="300392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Рисунок 1" descr="Описание: золотий переріз, золотое сеч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844824"/>
            <a:ext cx="4176464" cy="1231982"/>
          </a:xfrm>
          <a:prstGeom prst="rect">
            <a:avLst/>
          </a:prstGeom>
          <a:noFill/>
          <a:ln w="9525" algn="ctr"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4788024" y="476672"/>
            <a:ext cx="39041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HeroicExtremeLeftFacing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/>
                <a:solidFill>
                  <a:schemeClr val="accent3">
                    <a:lumMod val="50000"/>
                  </a:schemeClr>
                </a:solidFill>
                <a:effectLst/>
              </a:rPr>
              <a:t>Мистецтво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Мона</a:t>
            </a:r>
            <a:r>
              <a:rPr lang="uk-UA" dirty="0" smtClean="0"/>
              <a:t> Ліза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6AA5F7-3CD8-49AF-8D54-4C5380FB4CB6}" type="datetime1">
              <a:rPr lang="ru-RU" smtClean="0"/>
              <a:pPr>
                <a:defRPr/>
              </a:pPr>
              <a:t>05.02.2018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59361-2D2E-4888-812D-8C8F06414C09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412776"/>
            <a:ext cx="3816424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da%20vinc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12776"/>
            <a:ext cx="3832225" cy="500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59361-2D2E-4888-812D-8C8F06414C09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6" name="Picture 8" descr="sk9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437112"/>
            <a:ext cx="2968627" cy="2138511"/>
          </a:xfrm>
          <a:prstGeom prst="rect">
            <a:avLst/>
          </a:prstGeom>
          <a:noFill/>
          <a:ln w="9525" algn="ctr">
            <a:solidFill>
              <a:srgbClr val="B97247"/>
            </a:solidFill>
            <a:miter lim="800000"/>
            <a:headEnd/>
            <a:tailEnd/>
          </a:ln>
        </p:spPr>
      </p:pic>
      <p:pic>
        <p:nvPicPr>
          <p:cNvPr id="8" name="Picture 8" descr="im3_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052736"/>
            <a:ext cx="2800226" cy="3584289"/>
          </a:xfrm>
          <a:prstGeom prst="rect">
            <a:avLst/>
          </a:prstGeom>
          <a:noFill/>
        </p:spPr>
      </p:pic>
      <p:pic>
        <p:nvPicPr>
          <p:cNvPr id="10" name="Picture 9" descr="im3_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196752"/>
            <a:ext cx="2405470" cy="2448743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499992" y="332656"/>
            <a:ext cx="4287392" cy="923330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Архітектура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2" name="Picture 9" descr="parthenon-g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4365104"/>
            <a:ext cx="3409683" cy="2232422"/>
          </a:xfrm>
          <a:prstGeom prst="rect">
            <a:avLst/>
          </a:prstGeom>
          <a:noFill/>
        </p:spPr>
      </p:pic>
      <p:pic>
        <p:nvPicPr>
          <p:cNvPr id="15" name="Picture 4" descr="lestnic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2060848"/>
            <a:ext cx="2591768" cy="1750097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6372200" y="1340768"/>
            <a:ext cx="197335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Музей гармонії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588224" y="3933056"/>
            <a:ext cx="15518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Парфенон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347864" y="4725144"/>
            <a:ext cx="19756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Будівля Сенату</a:t>
            </a:r>
          </a:p>
          <a:p>
            <a:pPr algn="ctr"/>
            <a:r>
              <a:rPr lang="uk-UA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Москві</a:t>
            </a:r>
            <a:endParaRPr lang="ru-RU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7544" y="3717032"/>
            <a:ext cx="25657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Покровський собор</a:t>
            </a:r>
          </a:p>
          <a:p>
            <a:pPr algn="ctr"/>
            <a:r>
              <a:rPr lang="uk-UA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у Москві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95536" y="764704"/>
            <a:ext cx="259596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Єгипетські піраміди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№ 757. </a:t>
            </a:r>
            <a:r>
              <a:rPr lang="uk-UA" dirty="0" smtClean="0"/>
              <a:t>Поділіть число 30 на частини, пропорційні числам 1 і 2.</a:t>
            </a:r>
          </a:p>
          <a:p>
            <a:pPr>
              <a:buNone/>
            </a:pPr>
            <a:endParaRPr lang="uk-UA" dirty="0" smtClean="0"/>
          </a:p>
          <a:p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№ 756. </a:t>
            </a:r>
            <a:r>
              <a:rPr lang="uk-UA" dirty="0" smtClean="0"/>
              <a:t>Поділіть число 50 на частини, пропорційні числам 2 і 3.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6AA5F7-3CD8-49AF-8D54-4C5380FB4CB6}" type="datetime1">
              <a:rPr lang="ru-RU" smtClean="0"/>
              <a:pPr>
                <a:defRPr/>
              </a:pPr>
              <a:t>05.02.2018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59361-2D2E-4888-812D-8C8F06414C09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6" name="Куб 5"/>
          <p:cNvSpPr/>
          <p:nvPr/>
        </p:nvSpPr>
        <p:spPr>
          <a:xfrm>
            <a:off x="2987824" y="404664"/>
            <a:ext cx="2763379" cy="720080"/>
          </a:xfrm>
          <a:prstGeom prst="cube">
            <a:avLst/>
          </a:prstGeom>
          <a:blipFill>
            <a:blip r:embed="rId2" cstate="print">
              <a:lum contrast="30000"/>
            </a:blip>
            <a:tile tx="0" ty="0" sx="100000" sy="100000" flip="none" algn="tl"/>
          </a:blipFill>
          <a:ln w="19050">
            <a:solidFill>
              <a:schemeClr val="tx1"/>
            </a:solidFill>
          </a:ln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“Усна”</a:t>
            </a:r>
            <a:endParaRPr lang="ru-RU" sz="24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6AA5F7-3CD8-49AF-8D54-4C5380FB4CB6}" type="datetime1">
              <a:rPr lang="ru-RU" smtClean="0"/>
              <a:pPr>
                <a:defRPr/>
              </a:pPr>
              <a:t>05.02.2018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59361-2D2E-4888-812D-8C8F06414C09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6" name="Куб 5"/>
          <p:cNvSpPr/>
          <p:nvPr/>
        </p:nvSpPr>
        <p:spPr>
          <a:xfrm rot="615607">
            <a:off x="5478131" y="573001"/>
            <a:ext cx="2763379" cy="720080"/>
          </a:xfrm>
          <a:prstGeom prst="cube">
            <a:avLst>
              <a:gd name="adj" fmla="val 28786"/>
            </a:avLst>
          </a:prstGeom>
          <a:blipFill>
            <a:blip r:embed="rId2" cstate="print">
              <a:lum contrast="30000"/>
            </a:blip>
            <a:tile tx="0" ty="0" sx="100000" sy="100000" flip="none" algn="tl"/>
          </a:blip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“</a:t>
            </a:r>
            <a:r>
              <a:rPr lang="uk-UA" sz="2400" b="1" dirty="0" err="1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Підсумкова</a:t>
            </a:r>
            <a:r>
              <a:rPr lang="uk-UA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”</a:t>
            </a:r>
            <a:endParaRPr lang="ru-RU" sz="24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5236" y="2564904"/>
            <a:ext cx="799385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48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Визначіть</a:t>
            </a:r>
            <a:r>
              <a:rPr lang="uk-UA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свій настрій</a:t>
            </a:r>
          </a:p>
          <a:p>
            <a:pPr algn="ctr"/>
            <a:r>
              <a:rPr lang="uk-UA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(за допомогою </a:t>
            </a:r>
            <a:r>
              <a:rPr lang="uk-UA" sz="4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смайлика</a:t>
            </a:r>
            <a:r>
              <a:rPr lang="uk-UA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)</a:t>
            </a:r>
            <a:endParaRPr lang="ru-RU" sz="4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23b60fc245b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620713"/>
            <a:ext cx="3254375" cy="3227387"/>
          </a:xfrm>
          <a:prstGeom prst="rect">
            <a:avLst/>
          </a:prstGeom>
          <a:noFill/>
        </p:spPr>
      </p:pic>
      <p:sp>
        <p:nvSpPr>
          <p:cNvPr id="25605" name="WordArt 5"/>
          <p:cNvSpPr>
            <a:spLocks noChangeArrowheads="1" noChangeShapeType="1" noTextEdit="1"/>
          </p:cNvSpPr>
          <p:nvPr/>
        </p:nvSpPr>
        <p:spPr bwMode="auto">
          <a:xfrm>
            <a:off x="1476375" y="4508500"/>
            <a:ext cx="4824413" cy="1306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ДЯКУЮ!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Куб 28"/>
          <p:cNvSpPr/>
          <p:nvPr/>
        </p:nvSpPr>
        <p:spPr>
          <a:xfrm>
            <a:off x="4067944" y="2852936"/>
            <a:ext cx="2763379" cy="720080"/>
          </a:xfrm>
          <a:prstGeom prst="cube">
            <a:avLst/>
          </a:prstGeom>
          <a:blipFill>
            <a:blip r:embed="rId2" cstate="print">
              <a:lum contrast="30000"/>
            </a:blip>
            <a:tile tx="0" ty="0" sx="100000" sy="100000" flip="none" algn="tl"/>
          </a:blipFill>
          <a:ln w="19050">
            <a:solidFill>
              <a:schemeClr val="tx1"/>
            </a:solidFill>
          </a:ln>
          <a:scene3d>
            <a:camera prst="perspectiveAbove" fov="2700000">
              <a:rot lat="21338805" lon="871211" rev="20394368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“Дослідницька”</a:t>
            </a:r>
            <a:endParaRPr lang="ru-RU" sz="2400" b="1" dirty="0">
              <a:ln w="1270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8" name="Куб 47"/>
          <p:cNvSpPr/>
          <p:nvPr/>
        </p:nvSpPr>
        <p:spPr>
          <a:xfrm>
            <a:off x="2339752" y="4365104"/>
            <a:ext cx="2763379" cy="720080"/>
          </a:xfrm>
          <a:prstGeom prst="cube">
            <a:avLst/>
          </a:prstGeom>
          <a:blipFill>
            <a:blip r:embed="rId2" cstate="print">
              <a:lum contrast="30000"/>
            </a:blip>
            <a:tile tx="0" ty="0" sx="100000" sy="100000" flip="none" algn="tl"/>
          </a:blipFill>
          <a:ln w="19050">
            <a:solidFill>
              <a:schemeClr val="tx1"/>
            </a:solidFill>
          </a:ln>
          <a:scene3d>
            <a:camera prst="perspectiveAbove" fov="2700000">
              <a:rot lat="21338805" lon="871211" rev="20394368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“Релаксаційна”</a:t>
            </a:r>
            <a:endParaRPr lang="ru-RU" sz="2400" b="1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7" name="Куб 46"/>
          <p:cNvSpPr/>
          <p:nvPr/>
        </p:nvSpPr>
        <p:spPr>
          <a:xfrm>
            <a:off x="1259632" y="5373216"/>
            <a:ext cx="2763379" cy="720080"/>
          </a:xfrm>
          <a:prstGeom prst="cube">
            <a:avLst/>
          </a:prstGeom>
          <a:blipFill>
            <a:blip r:embed="rId2" cstate="print">
              <a:lum contrast="30000"/>
            </a:blip>
            <a:tile tx="0" ty="0" sx="100000" sy="100000" flip="none" algn="tl"/>
          </a:blipFill>
          <a:ln w="19050">
            <a:solidFill>
              <a:schemeClr val="tx1"/>
            </a:solidFill>
          </a:ln>
          <a:scene3d>
            <a:camera prst="perspectiveAbove" fov="2700000">
              <a:rot lat="21338805" lon="871211" rev="20394368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ln>
                  <a:solidFill>
                    <a:srgbClr val="703016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“</a:t>
            </a:r>
            <a:r>
              <a:rPr lang="uk-UA" sz="2400" b="1" dirty="0" err="1" smtClean="0">
                <a:ln w="12700">
                  <a:solidFill>
                    <a:srgbClr val="703016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Теоретична</a:t>
            </a:r>
            <a:r>
              <a:rPr lang="uk-UA" sz="2400" b="1" dirty="0" err="1" smtClean="0">
                <a:ln>
                  <a:solidFill>
                    <a:srgbClr val="703016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”</a:t>
            </a:r>
            <a:endParaRPr lang="ru-RU" sz="2400" b="1" dirty="0">
              <a:ln>
                <a:solidFill>
                  <a:srgbClr val="703016"/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scene3d>
            <a:camera prst="orthographicFront">
              <a:rot lat="900000" lon="900001" rev="206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fld id="{EDE86D04-421B-4A34-B3A1-5DD5FDADE797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7" name="Куб 6"/>
          <p:cNvSpPr/>
          <p:nvPr/>
        </p:nvSpPr>
        <p:spPr>
          <a:xfrm>
            <a:off x="719064" y="5877272"/>
            <a:ext cx="2763379" cy="720080"/>
          </a:xfrm>
          <a:prstGeom prst="cube">
            <a:avLst/>
          </a:prstGeom>
          <a:blipFill>
            <a:blip r:embed="rId2" cstate="print">
              <a:lum contrast="30000"/>
            </a:blip>
            <a:tile tx="0" ty="0" sx="100000" sy="100000" flip="none" algn="tl"/>
          </a:blipFill>
          <a:ln w="19050">
            <a:solidFill>
              <a:schemeClr val="tx1"/>
            </a:solidFill>
          </a:ln>
          <a:scene3d>
            <a:camera prst="perspectiveAbove" fov="2700000">
              <a:rot lat="21338805" lon="871211" rev="20394368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“Діагностична”</a:t>
            </a:r>
            <a:endParaRPr lang="ru-RU" sz="24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8" name="Куб 17"/>
          <p:cNvSpPr/>
          <p:nvPr/>
        </p:nvSpPr>
        <p:spPr>
          <a:xfrm>
            <a:off x="1258260" y="5373216"/>
            <a:ext cx="2763379" cy="720080"/>
          </a:xfrm>
          <a:prstGeom prst="cube">
            <a:avLst/>
          </a:prstGeom>
          <a:blipFill>
            <a:blip r:embed="rId2" cstate="print">
              <a:lum contrast="30000"/>
            </a:blip>
            <a:tile tx="0" ty="0" sx="100000" sy="100000" flip="none" algn="tl"/>
          </a:blipFill>
          <a:ln w="19050">
            <a:solidFill>
              <a:schemeClr val="tx1"/>
            </a:solidFill>
          </a:ln>
          <a:scene3d>
            <a:camera prst="perspectiveAbove" fov="2700000">
              <a:rot lat="21338805" lon="871211" rev="20394368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ln>
                  <a:solidFill>
                    <a:srgbClr val="703016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“</a:t>
            </a:r>
            <a:r>
              <a:rPr lang="uk-UA" sz="2400" b="1" dirty="0" err="1" smtClean="0">
                <a:ln w="12700">
                  <a:solidFill>
                    <a:srgbClr val="703016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Теоретична</a:t>
            </a:r>
            <a:r>
              <a:rPr lang="uk-UA" sz="2400" b="1" dirty="0" err="1" smtClean="0">
                <a:ln>
                  <a:solidFill>
                    <a:srgbClr val="703016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”</a:t>
            </a:r>
            <a:endParaRPr lang="ru-RU" sz="2400" b="1" dirty="0">
              <a:ln>
                <a:solidFill>
                  <a:srgbClr val="703016"/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Куб 18"/>
          <p:cNvSpPr/>
          <p:nvPr/>
        </p:nvSpPr>
        <p:spPr>
          <a:xfrm>
            <a:off x="1763688" y="4869160"/>
            <a:ext cx="2763379" cy="720080"/>
          </a:xfrm>
          <a:prstGeom prst="cube">
            <a:avLst/>
          </a:prstGeom>
          <a:blipFill>
            <a:blip r:embed="rId2" cstate="print">
              <a:lum contrast="30000"/>
            </a:blip>
            <a:tile tx="0" ty="0" sx="100000" sy="100000" flip="none" algn="tl"/>
          </a:blipFill>
          <a:ln w="19050">
            <a:solidFill>
              <a:schemeClr val="tx1"/>
            </a:solidFill>
          </a:ln>
          <a:scene3d>
            <a:camera prst="perspectiveAbove" fov="2700000">
              <a:rot lat="21338805" lon="871211" rev="20394368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“Відповідальна”</a:t>
            </a:r>
            <a:endParaRPr lang="ru-RU" sz="2400" b="1" dirty="0">
              <a:ln w="12700">
                <a:solidFill>
                  <a:schemeClr val="tx2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0" name="Куб 19"/>
          <p:cNvSpPr/>
          <p:nvPr/>
        </p:nvSpPr>
        <p:spPr>
          <a:xfrm>
            <a:off x="2336652" y="4365104"/>
            <a:ext cx="2763379" cy="720080"/>
          </a:xfrm>
          <a:prstGeom prst="cube">
            <a:avLst/>
          </a:prstGeom>
          <a:blipFill>
            <a:blip r:embed="rId2" cstate="print">
              <a:lum contrast="30000"/>
            </a:blip>
            <a:tile tx="0" ty="0" sx="100000" sy="100000" flip="none" algn="tl"/>
          </a:blipFill>
          <a:ln w="19050">
            <a:solidFill>
              <a:schemeClr val="tx1"/>
            </a:solidFill>
          </a:ln>
          <a:scene3d>
            <a:camera prst="perspectiveAbove" fov="2700000">
              <a:rot lat="21338805" lon="871211" rev="20394368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“Релаксаційна”</a:t>
            </a:r>
            <a:endParaRPr lang="ru-RU" sz="2400" b="1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Куб 20"/>
          <p:cNvSpPr/>
          <p:nvPr/>
        </p:nvSpPr>
        <p:spPr>
          <a:xfrm>
            <a:off x="2875848" y="3861048"/>
            <a:ext cx="2763379" cy="720080"/>
          </a:xfrm>
          <a:prstGeom prst="cube">
            <a:avLst/>
          </a:prstGeom>
          <a:blipFill>
            <a:blip r:embed="rId2" cstate="print">
              <a:lum contrast="30000"/>
            </a:blip>
            <a:tile tx="0" ty="0" sx="100000" sy="100000" flip="none" algn="tl"/>
          </a:blipFill>
          <a:ln w="19050">
            <a:solidFill>
              <a:schemeClr val="tx1"/>
            </a:solidFill>
          </a:ln>
          <a:scene3d>
            <a:camera prst="perspectiveAbove" fov="2700000">
              <a:rot lat="21338805" lon="871211" rev="20394368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“Проблемна”</a:t>
            </a:r>
            <a:endParaRPr lang="ru-RU" sz="24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Куб 21"/>
          <p:cNvSpPr/>
          <p:nvPr/>
        </p:nvSpPr>
        <p:spPr>
          <a:xfrm>
            <a:off x="3415044" y="3356992"/>
            <a:ext cx="2763379" cy="720080"/>
          </a:xfrm>
          <a:prstGeom prst="cube">
            <a:avLst/>
          </a:prstGeom>
          <a:blipFill>
            <a:blip r:embed="rId2" cstate="print">
              <a:lum contrast="30000"/>
            </a:blip>
            <a:tile tx="0" ty="0" sx="100000" sy="100000" flip="none" algn="tl"/>
          </a:blipFill>
          <a:ln w="19050">
            <a:solidFill>
              <a:schemeClr val="tx1"/>
            </a:solidFill>
          </a:ln>
          <a:scene3d>
            <a:camera prst="perspectiveAbove" fov="2700000">
              <a:rot lat="21338805" lon="871211" rev="20394368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“Зразкова”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3" name="Куб 22"/>
          <p:cNvSpPr/>
          <p:nvPr/>
        </p:nvSpPr>
        <p:spPr>
          <a:xfrm>
            <a:off x="4021639" y="2852936"/>
            <a:ext cx="2763379" cy="720080"/>
          </a:xfrm>
          <a:prstGeom prst="cube">
            <a:avLst/>
          </a:prstGeom>
          <a:blipFill>
            <a:blip r:embed="rId2" cstate="print">
              <a:lum contrast="30000"/>
            </a:blip>
            <a:tile tx="0" ty="0" sx="100000" sy="100000" flip="none" algn="tl"/>
          </a:blipFill>
          <a:ln w="19050">
            <a:solidFill>
              <a:schemeClr val="tx1"/>
            </a:solidFill>
          </a:ln>
          <a:scene3d>
            <a:camera prst="perspectiveAbove" fov="2700000">
              <a:rot lat="21338805" lon="871211" rev="20394368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“Дослідницька”</a:t>
            </a:r>
            <a:endParaRPr lang="ru-RU" sz="2400" b="1" dirty="0">
              <a:ln w="1270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4" name="Куб 23"/>
          <p:cNvSpPr/>
          <p:nvPr/>
        </p:nvSpPr>
        <p:spPr>
          <a:xfrm>
            <a:off x="4628234" y="2348880"/>
            <a:ext cx="2763379" cy="720080"/>
          </a:xfrm>
          <a:prstGeom prst="cube">
            <a:avLst/>
          </a:prstGeom>
          <a:blipFill>
            <a:blip r:embed="rId2" cstate="print">
              <a:lum contrast="30000"/>
            </a:blip>
            <a:tile tx="0" ty="0" sx="100000" sy="100000" flip="none" algn="tl"/>
          </a:blipFill>
          <a:ln w="19050">
            <a:solidFill>
              <a:schemeClr val="tx1"/>
            </a:solidFill>
          </a:ln>
          <a:scene3d>
            <a:camera prst="perspectiveAbove" fov="2700000">
              <a:rot lat="21338805" lon="871211" rev="20394368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“Практична”</a:t>
            </a:r>
            <a:endParaRPr lang="ru-RU" sz="2400" b="1" dirty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Куб 24"/>
          <p:cNvSpPr/>
          <p:nvPr/>
        </p:nvSpPr>
        <p:spPr>
          <a:xfrm>
            <a:off x="5167430" y="1844824"/>
            <a:ext cx="2763379" cy="720080"/>
          </a:xfrm>
          <a:prstGeom prst="cube">
            <a:avLst/>
          </a:prstGeom>
          <a:blipFill>
            <a:blip r:embed="rId2" cstate="print">
              <a:lum contrast="30000"/>
            </a:blip>
            <a:tile tx="0" ty="0" sx="100000" sy="100000" flip="none" algn="tl"/>
          </a:blipFill>
          <a:ln w="19050">
            <a:solidFill>
              <a:schemeClr val="tx1"/>
            </a:solidFill>
          </a:ln>
          <a:scene3d>
            <a:camera prst="perspectiveAbove" fov="2700000">
              <a:rot lat="21338805" lon="871211" rev="20394368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“Проектна”</a:t>
            </a:r>
            <a:endParaRPr lang="ru-RU" sz="2400" b="1" dirty="0">
              <a:ln>
                <a:solidFill>
                  <a:schemeClr val="accent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6" name="Куб 25"/>
          <p:cNvSpPr/>
          <p:nvPr/>
        </p:nvSpPr>
        <p:spPr>
          <a:xfrm>
            <a:off x="5774026" y="1340768"/>
            <a:ext cx="2763379" cy="720080"/>
          </a:xfrm>
          <a:prstGeom prst="cube">
            <a:avLst/>
          </a:prstGeom>
          <a:blipFill>
            <a:blip r:embed="rId2" cstate="print">
              <a:lum contrast="30000"/>
            </a:blip>
            <a:tile tx="0" ty="0" sx="100000" sy="100000" flip="none" algn="tl"/>
          </a:blipFill>
          <a:ln w="19050">
            <a:solidFill>
              <a:schemeClr val="tx1"/>
            </a:solidFill>
          </a:ln>
          <a:scene3d>
            <a:camera prst="perspectiveAbove" fov="2700000">
              <a:rot lat="21338805" lon="871211" rev="20394368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“Усна”</a:t>
            </a:r>
            <a:endParaRPr lang="ru-RU" sz="24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8" name="Куб 27"/>
          <p:cNvSpPr/>
          <p:nvPr/>
        </p:nvSpPr>
        <p:spPr>
          <a:xfrm>
            <a:off x="6380621" y="836712"/>
            <a:ext cx="2763379" cy="720080"/>
          </a:xfrm>
          <a:prstGeom prst="cube">
            <a:avLst/>
          </a:prstGeom>
          <a:blipFill>
            <a:blip r:embed="rId2" cstate="print">
              <a:lum contrast="30000"/>
            </a:blip>
            <a:tile tx="0" ty="0" sx="100000" sy="100000" flip="none" algn="tl"/>
          </a:blipFill>
          <a:ln w="19050">
            <a:solidFill>
              <a:schemeClr val="tx1"/>
            </a:solidFill>
          </a:ln>
          <a:scene3d>
            <a:camera prst="perspectiveAbove" fov="2700000">
              <a:rot lat="21338805" lon="871211" rev="20394368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“</a:t>
            </a:r>
            <a:r>
              <a:rPr lang="uk-UA" sz="2400" b="1" dirty="0" err="1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Підсумкова</a:t>
            </a:r>
            <a:r>
              <a:rPr lang="uk-UA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”</a:t>
            </a:r>
            <a:endParaRPr lang="ru-RU" sz="24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876256" y="188640"/>
            <a:ext cx="2128535" cy="92333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HeroicExtremeLeftFacing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Успіх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9512" y="5877272"/>
            <a:ext cx="652649" cy="769441"/>
          </a:xfrm>
          <a:prstGeom prst="rect">
            <a:avLst/>
          </a:prstGeom>
          <a:noFill/>
          <a:scene3d>
            <a:camera prst="orthographicFront">
              <a:rot lat="900000" lon="900001" rev="20699999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1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436096" y="764704"/>
            <a:ext cx="1224136" cy="769441"/>
          </a:xfrm>
          <a:prstGeom prst="rect">
            <a:avLst/>
          </a:prstGeom>
          <a:noFill/>
          <a:scene3d>
            <a:camera prst="orthographicFront">
              <a:rot lat="900000" lon="900001" rev="20699999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11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860032" y="1340768"/>
            <a:ext cx="1080120" cy="769441"/>
          </a:xfrm>
          <a:prstGeom prst="rect">
            <a:avLst/>
          </a:prstGeom>
          <a:noFill/>
          <a:scene3d>
            <a:camera prst="orthographicFront">
              <a:rot lat="900000" lon="900001" rev="20699999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499992" y="1772816"/>
            <a:ext cx="652649" cy="769441"/>
          </a:xfrm>
          <a:prstGeom prst="rect">
            <a:avLst/>
          </a:prstGeom>
          <a:noFill/>
          <a:scene3d>
            <a:camera prst="orthographicFront">
              <a:rot lat="900000" lon="900001" rev="20699999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995936" y="2276872"/>
            <a:ext cx="652649" cy="769441"/>
          </a:xfrm>
          <a:prstGeom prst="rect">
            <a:avLst/>
          </a:prstGeom>
          <a:noFill/>
          <a:scene3d>
            <a:camera prst="orthographicFront">
              <a:rot lat="900000" lon="900001" rev="20699999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195736" y="3789040"/>
            <a:ext cx="652649" cy="769441"/>
          </a:xfrm>
          <a:prstGeom prst="rect">
            <a:avLst/>
          </a:prstGeom>
          <a:noFill/>
          <a:scene3d>
            <a:camera prst="orthographicFront">
              <a:rot lat="900000" lon="900001" rev="20699999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347864" y="2780928"/>
            <a:ext cx="652649" cy="769441"/>
          </a:xfrm>
          <a:prstGeom prst="rect">
            <a:avLst/>
          </a:prstGeom>
          <a:noFill/>
          <a:scene3d>
            <a:camera prst="orthographicFront">
              <a:rot lat="900000" lon="900001" rev="20699999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771800" y="3284984"/>
            <a:ext cx="652649" cy="769441"/>
          </a:xfrm>
          <a:prstGeom prst="rect">
            <a:avLst/>
          </a:prstGeom>
          <a:noFill/>
          <a:scene3d>
            <a:camera prst="orthographicFront">
              <a:rot lat="900000" lon="900001" rev="20699999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691680" y="4293096"/>
            <a:ext cx="652649" cy="769441"/>
          </a:xfrm>
          <a:prstGeom prst="rect">
            <a:avLst/>
          </a:prstGeom>
          <a:noFill/>
          <a:scene3d>
            <a:camera prst="orthographicFront">
              <a:rot lat="900000" lon="900001" rev="20699999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187624" y="4797152"/>
            <a:ext cx="652649" cy="769441"/>
          </a:xfrm>
          <a:prstGeom prst="rect">
            <a:avLst/>
          </a:prstGeom>
          <a:noFill/>
          <a:scene3d>
            <a:camera prst="orthographicFront">
              <a:rot lat="900000" lon="900001" rev="20699999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11560" y="5301208"/>
            <a:ext cx="652649" cy="769441"/>
          </a:xfrm>
          <a:prstGeom prst="rect">
            <a:avLst/>
          </a:prstGeom>
          <a:noFill/>
          <a:scene3d>
            <a:camera prst="orthographicFront">
              <a:rot lat="900000" lon="900001" rev="20699999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1745" name="Picture 1" descr="F:\Озерці\PORTFOLIO_YATSURA_INNA\DOPOMIGNI_MATERIALY\Для презентацій\IMG3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6552" y="4265712"/>
            <a:ext cx="2018281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8" grpId="0" animBg="1"/>
      <p:bldP spid="47" grpId="0" animBg="1"/>
      <p:bldP spid="5" grpId="0"/>
      <p:bldP spid="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32" grpId="0"/>
      <p:bldP spid="34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86D04-421B-4A34-B3A1-5DD5FDADE797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8" name="Куб 7"/>
          <p:cNvSpPr/>
          <p:nvPr/>
        </p:nvSpPr>
        <p:spPr>
          <a:xfrm>
            <a:off x="2771800" y="476672"/>
            <a:ext cx="4104456" cy="1008112"/>
          </a:xfrm>
          <a:prstGeom prst="cube">
            <a:avLst/>
          </a:prstGeom>
          <a:blipFill>
            <a:blip r:embed="rId2" cstate="print">
              <a:lum contrast="30000"/>
            </a:blip>
            <a:tile tx="0" ty="0" sx="100000" sy="100000" flip="none" algn="tl"/>
          </a:blipFill>
          <a:ln w="19050">
            <a:solidFill>
              <a:schemeClr val="tx1"/>
            </a:solidFill>
          </a:ln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“Діагностична”</a:t>
            </a:r>
            <a:endParaRPr lang="ru-RU" sz="36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1" name="Picture 5" descr="D:\Wallpapers\Анімашки\928689238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4664"/>
            <a:ext cx="1363538" cy="1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131840" y="1700808"/>
          <a:ext cx="3312368" cy="468051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656184"/>
                <a:gridCol w="1656184"/>
              </a:tblGrid>
              <a:tr h="780086"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ru-RU" sz="40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/>
                </a:tc>
              </a:tr>
              <a:tr h="780086"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ru-RU" sz="4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/>
                </a:tc>
              </a:tr>
              <a:tr h="780086"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ru-RU" sz="4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/>
                </a:tc>
              </a:tr>
              <a:tr h="780086"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ru-RU" sz="4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/>
                </a:tc>
              </a:tr>
              <a:tr h="780086"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ru-RU" sz="4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/>
                </a:tc>
              </a:tr>
              <a:tr h="780086"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ru-RU" sz="4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Куб 15"/>
          <p:cNvSpPr/>
          <p:nvPr/>
        </p:nvSpPr>
        <p:spPr>
          <a:xfrm>
            <a:off x="3563888" y="620688"/>
            <a:ext cx="3024336" cy="720080"/>
          </a:xfrm>
          <a:prstGeom prst="cube">
            <a:avLst/>
          </a:prstGeom>
          <a:blipFill>
            <a:blip r:embed="rId2" cstate="print">
              <a:lum contrast="30000"/>
            </a:blip>
            <a:tile tx="0" ty="0" sx="100000" sy="100000" flip="none" algn="tl"/>
          </a:blipFill>
          <a:ln w="19050">
            <a:solidFill>
              <a:schemeClr val="tx1"/>
            </a:solidFill>
          </a:ln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ln>
                  <a:solidFill>
                    <a:srgbClr val="703016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“</a:t>
            </a:r>
            <a:r>
              <a:rPr lang="uk-UA" sz="2400" b="1" dirty="0" err="1" smtClean="0">
                <a:ln w="12700">
                  <a:solidFill>
                    <a:srgbClr val="703016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Теоретична</a:t>
            </a:r>
            <a:r>
              <a:rPr lang="uk-UA" sz="2400" b="1" dirty="0" err="1" smtClean="0">
                <a:ln>
                  <a:solidFill>
                    <a:srgbClr val="703016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”</a:t>
            </a:r>
            <a:endParaRPr lang="ru-RU" sz="2400" b="1" dirty="0">
              <a:ln>
                <a:solidFill>
                  <a:srgbClr val="703016"/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Содержимое 21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752528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Частку двох чисел називають…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Відношення не зміниться, якщо…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Відношення двох чисел показує…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Рівність двох відношень це - …</a:t>
            </a:r>
          </a:p>
          <a:p>
            <a:pPr>
              <a:buFont typeface="Wingdings" pitchFamily="2" charset="2"/>
              <a:buChar char="ü"/>
            </a:pP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В правильній пропорції добуток крайніх членів дорівнює…</a:t>
            </a:r>
          </a:p>
        </p:txBody>
      </p:sp>
      <p:pic>
        <p:nvPicPr>
          <p:cNvPr id="23" name="Picture 8" descr="D:\Wallpapers\Анімашки\521527266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32656"/>
            <a:ext cx="1774825" cy="133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1259632" y="1268761"/>
          <a:ext cx="6336704" cy="50405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168352"/>
                <a:gridCol w="3168352"/>
              </a:tblGrid>
              <a:tr h="10081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6AA5F7-3CD8-49AF-8D54-4C5380FB4CB6}" type="datetime1">
              <a:rPr lang="ru-RU" smtClean="0"/>
              <a:pPr>
                <a:defRPr/>
              </a:pPr>
              <a:t>05.02.2018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59361-2D2E-4888-812D-8C8F06414C09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6" name="Куб 5"/>
          <p:cNvSpPr/>
          <p:nvPr/>
        </p:nvSpPr>
        <p:spPr>
          <a:xfrm>
            <a:off x="3059832" y="404664"/>
            <a:ext cx="2763379" cy="720080"/>
          </a:xfrm>
          <a:prstGeom prst="cube">
            <a:avLst/>
          </a:prstGeom>
          <a:blipFill>
            <a:blip r:embed="rId3" cstate="print">
              <a:lum contrast="30000"/>
            </a:blip>
            <a:tile tx="0" ty="0" sx="100000" sy="100000" flip="none" algn="tl"/>
          </a:blipFill>
          <a:ln w="19050">
            <a:solidFill>
              <a:schemeClr val="tx1"/>
            </a:solidFill>
          </a:ln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“Відповідальна”</a:t>
            </a:r>
            <a:endParaRPr lang="ru-RU" sz="2400" b="1" dirty="0">
              <a:ln w="12700">
                <a:solidFill>
                  <a:schemeClr val="tx2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1907704" y="5301209"/>
          <a:ext cx="989315" cy="1006836"/>
        </p:xfrm>
        <a:graphic>
          <a:graphicData uri="http://schemas.openxmlformats.org/presentationml/2006/ole">
            <p:oleObj spid="_x0000_s28675" name="Формула" r:id="rId4" imgW="355320" imgH="393480" progId="Equation.3">
              <p:embed/>
            </p:oleObj>
          </a:graphicData>
        </a:graphic>
      </p:graphicFrame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1547664" y="2708920"/>
          <a:ext cx="1167706" cy="496625"/>
        </p:xfrm>
        <a:graphic>
          <a:graphicData uri="http://schemas.openxmlformats.org/presentationml/2006/ole">
            <p:oleObj spid="_x0000_s28676" name="Формула" r:id="rId5" imgW="419040" imgH="177480" progId="Equation.3">
              <p:embed/>
            </p:oleObj>
          </a:graphicData>
        </a:graphic>
      </p:graphicFrame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1619672" y="3573016"/>
          <a:ext cx="1316360" cy="554716"/>
        </p:xfrm>
        <a:graphic>
          <a:graphicData uri="http://schemas.openxmlformats.org/presentationml/2006/ole">
            <p:oleObj spid="_x0000_s28677" name="Формула" r:id="rId6" imgW="482400" imgH="203040" progId="Equation.3">
              <p:embed/>
            </p:oleObj>
          </a:graphicData>
        </a:graphic>
      </p:graphicFrame>
      <p:graphicFrame>
        <p:nvGraphicFramePr>
          <p:cNvPr id="28678" name="Object 6"/>
          <p:cNvGraphicFramePr>
            <a:graphicFrameLocks noChangeAspect="1"/>
          </p:cNvGraphicFramePr>
          <p:nvPr/>
        </p:nvGraphicFramePr>
        <p:xfrm>
          <a:off x="1619672" y="4581128"/>
          <a:ext cx="2065660" cy="525879"/>
        </p:xfrm>
        <a:graphic>
          <a:graphicData uri="http://schemas.openxmlformats.org/presentationml/2006/ole">
            <p:oleObj spid="_x0000_s28678" name="Формула" r:id="rId7" imgW="698400" imgH="177480" progId="Equation.3">
              <p:embed/>
            </p:oleObj>
          </a:graphicData>
        </a:graphic>
      </p:graphicFrame>
      <p:graphicFrame>
        <p:nvGraphicFramePr>
          <p:cNvPr id="28679" name="Object 7"/>
          <p:cNvGraphicFramePr>
            <a:graphicFrameLocks noChangeAspect="1"/>
          </p:cNvGraphicFramePr>
          <p:nvPr/>
        </p:nvGraphicFramePr>
        <p:xfrm>
          <a:off x="5364088" y="1484784"/>
          <a:ext cx="387093" cy="504056"/>
        </p:xfrm>
        <a:graphic>
          <a:graphicData uri="http://schemas.openxmlformats.org/presentationml/2006/ole">
            <p:oleObj spid="_x0000_s28679" name="Формула" r:id="rId8" imgW="126720" imgH="164880" progId="Equation.3">
              <p:embed/>
            </p:oleObj>
          </a:graphicData>
        </a:graphic>
      </p:graphicFrame>
      <p:graphicFrame>
        <p:nvGraphicFramePr>
          <p:cNvPr id="28680" name="Object 8"/>
          <p:cNvGraphicFramePr>
            <a:graphicFrameLocks noChangeAspect="1"/>
          </p:cNvGraphicFramePr>
          <p:nvPr/>
        </p:nvGraphicFramePr>
        <p:xfrm>
          <a:off x="5364088" y="2492896"/>
          <a:ext cx="589979" cy="551779"/>
        </p:xfrm>
        <a:graphic>
          <a:graphicData uri="http://schemas.openxmlformats.org/presentationml/2006/ole">
            <p:oleObj spid="_x0000_s28680" name="Формула" r:id="rId9" imgW="190440" imgH="177480" progId="Equation.3">
              <p:embed/>
            </p:oleObj>
          </a:graphicData>
        </a:graphic>
      </p:graphicFrame>
      <p:graphicFrame>
        <p:nvGraphicFramePr>
          <p:cNvPr id="28681" name="Object 9"/>
          <p:cNvGraphicFramePr>
            <a:graphicFrameLocks noChangeAspect="1"/>
          </p:cNvGraphicFramePr>
          <p:nvPr/>
        </p:nvGraphicFramePr>
        <p:xfrm>
          <a:off x="5292080" y="4437112"/>
          <a:ext cx="985267" cy="628737"/>
        </p:xfrm>
        <a:graphic>
          <a:graphicData uri="http://schemas.openxmlformats.org/presentationml/2006/ole">
            <p:oleObj spid="_x0000_s28681" name="Формула" r:id="rId10" imgW="279360" imgH="177480" progId="Equation.3">
              <p:embed/>
            </p:oleObj>
          </a:graphicData>
        </a:graphic>
      </p:graphicFrame>
      <p:graphicFrame>
        <p:nvGraphicFramePr>
          <p:cNvPr id="28682" name="Object 10"/>
          <p:cNvGraphicFramePr>
            <a:graphicFrameLocks noChangeAspect="1"/>
          </p:cNvGraphicFramePr>
          <p:nvPr/>
        </p:nvGraphicFramePr>
        <p:xfrm>
          <a:off x="1763688" y="1255742"/>
          <a:ext cx="864096" cy="1025966"/>
        </p:xfrm>
        <a:graphic>
          <a:graphicData uri="http://schemas.openxmlformats.org/presentationml/2006/ole">
            <p:oleObj spid="_x0000_s28682" name="Формула" r:id="rId11" imgW="304560" imgH="393480" progId="Equation.3">
              <p:embed/>
            </p:oleObj>
          </a:graphicData>
        </a:graphic>
      </p:graphicFrame>
      <p:graphicFrame>
        <p:nvGraphicFramePr>
          <p:cNvPr id="28683" name="Object 11"/>
          <p:cNvGraphicFramePr>
            <a:graphicFrameLocks noChangeAspect="1"/>
          </p:cNvGraphicFramePr>
          <p:nvPr/>
        </p:nvGraphicFramePr>
        <p:xfrm>
          <a:off x="5508104" y="3212976"/>
          <a:ext cx="474752" cy="1152128"/>
        </p:xfrm>
        <a:graphic>
          <a:graphicData uri="http://schemas.openxmlformats.org/presentationml/2006/ole">
            <p:oleObj spid="_x0000_s28683" name="Формула" r:id="rId12" imgW="139680" imgH="393480" progId="Equation.3">
              <p:embed/>
            </p:oleObj>
          </a:graphicData>
        </a:graphic>
      </p:graphicFrame>
      <p:graphicFrame>
        <p:nvGraphicFramePr>
          <p:cNvPr id="28684" name="Object 12"/>
          <p:cNvGraphicFramePr>
            <a:graphicFrameLocks noChangeAspect="1"/>
          </p:cNvGraphicFramePr>
          <p:nvPr/>
        </p:nvGraphicFramePr>
        <p:xfrm>
          <a:off x="5508104" y="5229200"/>
          <a:ext cx="720080" cy="1138915"/>
        </p:xfrm>
        <a:graphic>
          <a:graphicData uri="http://schemas.openxmlformats.org/presentationml/2006/ole">
            <p:oleObj spid="_x0000_s28684" name="Формула" r:id="rId13" imgW="22860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00200"/>
            <a:ext cx="8208912" cy="45259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uk-UA" dirty="0" smtClean="0"/>
              <a:t> Відношення 27 до 9 дорівнює 3.</a:t>
            </a:r>
          </a:p>
          <a:p>
            <a:pPr>
              <a:buFont typeface="Wingdings" pitchFamily="2" charset="2"/>
              <a:buChar char="q"/>
            </a:pPr>
            <a:r>
              <a:rPr lang="uk-UA" dirty="0" smtClean="0"/>
              <a:t>Добуток двох чисел називають  відношенням цих чисел.</a:t>
            </a:r>
          </a:p>
          <a:p>
            <a:pPr>
              <a:buFont typeface="Wingdings" pitchFamily="2" charset="2"/>
              <a:buChar char="q"/>
            </a:pPr>
            <a:r>
              <a:rPr lang="uk-UA" dirty="0" smtClean="0"/>
              <a:t>0,7 відповідає 70%.</a:t>
            </a:r>
          </a:p>
          <a:p>
            <a:pPr>
              <a:buFont typeface="Wingdings" pitchFamily="2" charset="2"/>
              <a:buChar char="q"/>
            </a:pPr>
            <a:r>
              <a:rPr lang="uk-UA" dirty="0" smtClean="0"/>
              <a:t>Залежність відстані і часу руху є обернено пропорційною величиною.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6AA5F7-3CD8-49AF-8D54-4C5380FB4CB6}" type="datetime1">
              <a:rPr lang="ru-RU" smtClean="0"/>
              <a:pPr>
                <a:defRPr/>
              </a:pPr>
              <a:t>05.02.2018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59361-2D2E-4888-812D-8C8F06414C09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483768" y="332656"/>
            <a:ext cx="453457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“+” , якщо згодні</a:t>
            </a:r>
          </a:p>
          <a:p>
            <a:pPr algn="ctr"/>
            <a:r>
              <a:rPr lang="uk-UA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“-” , якщо не згодні</a:t>
            </a:r>
            <a:endParaRPr lang="ru-RU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395536" y="1700808"/>
            <a:ext cx="360040" cy="2448272"/>
            <a:chOff x="467544" y="1700808"/>
            <a:chExt cx="288032" cy="2448272"/>
          </a:xfrm>
          <a:solidFill>
            <a:srgbClr val="C00000"/>
          </a:solidFill>
        </p:grpSpPr>
        <p:sp>
          <p:nvSpPr>
            <p:cNvPr id="8" name="Плюс 7"/>
            <p:cNvSpPr/>
            <p:nvPr/>
          </p:nvSpPr>
          <p:spPr>
            <a:xfrm>
              <a:off x="467544" y="1700808"/>
              <a:ext cx="288032" cy="288032"/>
            </a:xfrm>
            <a:prstGeom prst="mathPlus">
              <a:avLst>
                <a:gd name="adj1" fmla="val 12827"/>
              </a:avLst>
            </a:prstGeom>
            <a:grpFill/>
            <a:ln>
              <a:solidFill>
                <a:srgbClr val="C00000">
                  <a:alpha val="74000"/>
                </a:srgbClr>
              </a:solidFill>
            </a:ln>
            <a:scene3d>
              <a:camera prst="orthographicFront"/>
              <a:lightRig rig="flat" dir="tl">
                <a:rot lat="0" lon="0" rev="6600000"/>
              </a:lightRig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ru-RU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9" name="Плюс 8"/>
            <p:cNvSpPr/>
            <p:nvPr/>
          </p:nvSpPr>
          <p:spPr>
            <a:xfrm>
              <a:off x="467544" y="3356992"/>
              <a:ext cx="288032" cy="288032"/>
            </a:xfrm>
            <a:prstGeom prst="mathPlus">
              <a:avLst>
                <a:gd name="adj1" fmla="val 12827"/>
              </a:avLst>
            </a:prstGeom>
            <a:grpFill/>
            <a:ln>
              <a:solidFill>
                <a:srgbClr val="C00000">
                  <a:alpha val="74000"/>
                </a:srgbClr>
              </a:solidFill>
            </a:ln>
            <a:scene3d>
              <a:camera prst="orthographicFront"/>
              <a:lightRig rig="flat" dir="tl">
                <a:rot lat="0" lon="0" rev="6600000"/>
              </a:lightRig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ru-RU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0" name="Минус 9"/>
            <p:cNvSpPr/>
            <p:nvPr/>
          </p:nvSpPr>
          <p:spPr>
            <a:xfrm>
              <a:off x="467544" y="2348880"/>
              <a:ext cx="288032" cy="144016"/>
            </a:xfrm>
            <a:prstGeom prst="mathMinus">
              <a:avLst/>
            </a:prstGeom>
            <a:grpFill/>
            <a:ln>
              <a:solidFill>
                <a:srgbClr val="C00000">
                  <a:alpha val="74000"/>
                </a:srgbClr>
              </a:solidFill>
            </a:ln>
            <a:scene3d>
              <a:camera prst="orthographicFront"/>
              <a:lightRig rig="flat" dir="tl">
                <a:rot lat="0" lon="0" rev="6600000"/>
              </a:lightRig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ru-RU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1" name="Минус 10"/>
            <p:cNvSpPr/>
            <p:nvPr/>
          </p:nvSpPr>
          <p:spPr>
            <a:xfrm>
              <a:off x="467544" y="4005064"/>
              <a:ext cx="288032" cy="144016"/>
            </a:xfrm>
            <a:prstGeom prst="mathMinus">
              <a:avLst/>
            </a:prstGeom>
            <a:grpFill/>
            <a:ln>
              <a:solidFill>
                <a:srgbClr val="C00000">
                  <a:alpha val="74000"/>
                </a:srgbClr>
              </a:solidFill>
            </a:ln>
            <a:scene3d>
              <a:camera prst="orthographicFront"/>
              <a:lightRig rig="flat" dir="tl">
                <a:rot lat="0" lon="0" rev="6600000"/>
              </a:lightRig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ru-RU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19460" name="Picture 4" descr="DaisyWoodlands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2" descr="78dbaac2c36e1475a635373ed1137b5d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836712"/>
            <a:ext cx="1571625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Рисунок 2" descr="78dbaac2c36e1475a635373ed1137b5d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132856"/>
            <a:ext cx="1571625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Рисунок 2" descr="78dbaac2c36e1475a635373ed1137b5d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3573463"/>
            <a:ext cx="1571625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Рисунок 2" descr="78dbaac2c36e1475a635373ed1137b5d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1557338"/>
            <a:ext cx="1571625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9" descr="84d0d29e6c40cbb5683c3d1cce78357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88640"/>
            <a:ext cx="20669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5"/>
          <p:cNvSpPr txBox="1">
            <a:spLocks/>
          </p:cNvSpPr>
          <p:nvPr/>
        </p:nvSpPr>
        <p:spPr bwMode="auto">
          <a:xfrm>
            <a:off x="179512" y="116632"/>
            <a:ext cx="3538736" cy="864096"/>
          </a:xfrm>
          <a:prstGeom prst="cube">
            <a:avLst/>
          </a:prstGeom>
          <a:blipFill>
            <a:blip r:embed="rId6" cstate="print">
              <a:lum contrast="30000"/>
            </a:blip>
            <a:tile tx="0" ty="0" sx="100000" sy="100000" flip="none" algn="tl"/>
          </a:blipFill>
          <a:ln w="19050" cap="flat" cmpd="sng" algn="ctr">
            <a:solidFill>
              <a:schemeClr val="tx1"/>
            </a:solidFill>
            <a:prstDash val="solid"/>
            <a:miter lim="800000"/>
            <a:headEnd/>
            <a:tailEnd/>
          </a:ln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err="1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“Релаксаційна”</a:t>
            </a:r>
            <a:endParaRPr kumimoji="0" lang="ru-RU" sz="2400" b="1" i="0" u="none" strike="noStrike" kern="1200" cap="none" spc="0" normalizeH="0" baseline="0" noProof="0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12" name="Гноми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6588224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нутый угол 10"/>
          <p:cNvSpPr/>
          <p:nvPr/>
        </p:nvSpPr>
        <p:spPr>
          <a:xfrm>
            <a:off x="3419872" y="1340768"/>
            <a:ext cx="5544616" cy="5256584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23528" y="332656"/>
            <a:ext cx="4402832" cy="1138138"/>
          </a:xfrm>
          <a:prstGeom prst="cube">
            <a:avLst/>
          </a:prstGeom>
          <a:blipFill>
            <a:blip r:embed="rId2" cstate="print">
              <a:lum contrast="30000"/>
            </a:blip>
            <a:tile tx="0" ty="0" sx="100000" sy="100000" flip="none" algn="tl"/>
          </a:blipFill>
          <a:ln w="19050">
            <a:solidFill>
              <a:schemeClr val="tx1"/>
            </a:solidFill>
          </a:ln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“Проблемна”</a:t>
            </a:r>
            <a:endParaRPr lang="ru-RU" sz="24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203848" y="1412776"/>
            <a:ext cx="5760640" cy="4824536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 ___ Фермер ___ Шановні учні! Маю поле площею 80 га і хочу наступного року поділити його на дві частини у відношенні 2:3, щоб засіяти його зерновими та кукурудзою. Яку площу поля я маю відвести під кукурудзу?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59361-2D2E-4888-812D-8C8F06414C09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220072" y="548680"/>
            <a:ext cx="341793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Телеграма 1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Picture 8" descr="о чем задумался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36912"/>
            <a:ext cx="2699520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6AA5F7-3CD8-49AF-8D54-4C5380FB4CB6}" type="datetime1">
              <a:rPr lang="ru-RU" smtClean="0"/>
              <a:pPr>
                <a:defRPr/>
              </a:pPr>
              <a:t>05.02.2018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59361-2D2E-4888-812D-8C8F06414C09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436096" y="620688"/>
            <a:ext cx="2376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Телеграма 2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Загнутый угол 8"/>
          <p:cNvSpPr/>
          <p:nvPr/>
        </p:nvSpPr>
        <p:spPr>
          <a:xfrm>
            <a:off x="3995936" y="1268760"/>
            <a:ext cx="4824536" cy="5256584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200" dirty="0" smtClean="0"/>
              <a:t>___ Домогосподарка ____  Потрібна порада розумних дітей. Хочу насмажити своїм малятам млинців, для яких потрібні борошно, молоко та олія у відношенні 8:5:1. Скільки треба взяти </a:t>
            </a:r>
            <a:r>
              <a:rPr lang="uk-UA" sz="3200" dirty="0" err="1" smtClean="0"/>
              <a:t>інгрідієнтів</a:t>
            </a:r>
            <a:r>
              <a:rPr lang="uk-UA" sz="3200" dirty="0" smtClean="0"/>
              <a:t>, щоб отримати 840 г?</a:t>
            </a:r>
            <a:endParaRPr lang="ru-RU" sz="3200" dirty="0"/>
          </a:p>
        </p:txBody>
      </p:sp>
      <p:pic>
        <p:nvPicPr>
          <p:cNvPr id="47106" name="Picture 2" descr="F:\Озерці\PORTFOLIO_YATSURA_INNA\DOPOMIGNI_MATERIALY\анімашки\3dfiguren_5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77072"/>
            <a:ext cx="2340260" cy="2005937"/>
          </a:xfrm>
          <a:prstGeom prst="rect">
            <a:avLst/>
          </a:prstGeom>
          <a:noFill/>
        </p:spPr>
      </p:pic>
      <p:sp>
        <p:nvSpPr>
          <p:cNvPr id="11" name="Куб 10"/>
          <p:cNvSpPr/>
          <p:nvPr/>
        </p:nvSpPr>
        <p:spPr>
          <a:xfrm>
            <a:off x="971600" y="476672"/>
            <a:ext cx="2763379" cy="720080"/>
          </a:xfrm>
          <a:prstGeom prst="cube">
            <a:avLst/>
          </a:prstGeom>
          <a:blipFill>
            <a:blip r:embed="rId3" cstate="print">
              <a:lum contrast="30000"/>
            </a:blip>
            <a:tile tx="0" ty="0" sx="100000" sy="100000" flip="none" algn="tl"/>
          </a:blipFill>
          <a:ln w="19050">
            <a:solidFill>
              <a:schemeClr val="tx1"/>
            </a:solidFill>
          </a:ln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“Зразкова”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атематика - 2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математика - 21</Template>
  <TotalTime>746</TotalTime>
  <Words>398</Words>
  <Application>Microsoft Office PowerPoint</Application>
  <PresentationFormat>Экран (4:3)</PresentationFormat>
  <Paragraphs>107</Paragraphs>
  <Slides>19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математика - 21</vt:lpstr>
      <vt:lpstr>Формула</vt:lpstr>
      <vt:lpstr>Задачі на пропорційний поділ. Золотий переріз</vt:lpstr>
      <vt:lpstr>Слайд 2</vt:lpstr>
      <vt:lpstr>Слайд 3</vt:lpstr>
      <vt:lpstr>Слайд 4</vt:lpstr>
      <vt:lpstr>Слайд 5</vt:lpstr>
      <vt:lpstr>Слайд 6</vt:lpstr>
      <vt:lpstr>Слайд 7</vt:lpstr>
      <vt:lpstr>“Проблемна”</vt:lpstr>
      <vt:lpstr>Слайд 9</vt:lpstr>
      <vt:lpstr>Слайд 10</vt:lpstr>
      <vt:lpstr>Слайд 11</vt:lpstr>
      <vt:lpstr>Слайд 12</vt:lpstr>
      <vt:lpstr>Слайд 13</vt:lpstr>
      <vt:lpstr>Слайд 14</vt:lpstr>
      <vt:lpstr>Мона Ліза</vt:lpstr>
      <vt:lpstr>Слайд 16</vt:lpstr>
      <vt:lpstr>Слайд 17</vt:lpstr>
      <vt:lpstr>Слайд 18</vt:lpstr>
      <vt:lpstr>Слайд 19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Пропорції</dc:title>
  <dc:creator>User</dc:creator>
  <cp:lastModifiedBy>Инна</cp:lastModifiedBy>
  <cp:revision>56</cp:revision>
  <dcterms:created xsi:type="dcterms:W3CDTF">2011-12-03T17:33:15Z</dcterms:created>
  <dcterms:modified xsi:type="dcterms:W3CDTF">2018-02-05T09:17:44Z</dcterms:modified>
</cp:coreProperties>
</file>