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notesMasterIdLst>
    <p:notesMasterId r:id="rId42"/>
  </p:notesMasterIdLst>
  <p:sldIdLst>
    <p:sldId id="258" r:id="rId2"/>
    <p:sldId id="260" r:id="rId3"/>
    <p:sldId id="259" r:id="rId4"/>
    <p:sldId id="263" r:id="rId5"/>
    <p:sldId id="285" r:id="rId6"/>
    <p:sldId id="264" r:id="rId7"/>
    <p:sldId id="265" r:id="rId8"/>
    <p:sldId id="266" r:id="rId9"/>
    <p:sldId id="286" r:id="rId10"/>
    <p:sldId id="287" r:id="rId11"/>
    <p:sldId id="288" r:id="rId12"/>
    <p:sldId id="289" r:id="rId13"/>
    <p:sldId id="267" r:id="rId14"/>
    <p:sldId id="271" r:id="rId15"/>
    <p:sldId id="290" r:id="rId16"/>
    <p:sldId id="272" r:id="rId17"/>
    <p:sldId id="310" r:id="rId18"/>
    <p:sldId id="256" r:id="rId19"/>
    <p:sldId id="291" r:id="rId20"/>
    <p:sldId id="292" r:id="rId21"/>
    <p:sldId id="293" r:id="rId22"/>
    <p:sldId id="277" r:id="rId23"/>
    <p:sldId id="294" r:id="rId24"/>
    <p:sldId id="295" r:id="rId25"/>
    <p:sldId id="296" r:id="rId26"/>
    <p:sldId id="297" r:id="rId27"/>
    <p:sldId id="298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279" r:id="rId37"/>
    <p:sldId id="308" r:id="rId38"/>
    <p:sldId id="280" r:id="rId39"/>
    <p:sldId id="309" r:id="rId40"/>
    <p:sldId id="284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6D0054-2C91-45AF-859B-8CE6E481FA02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DEDBA-FE08-4DDF-9263-10912358FDD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DEDBA-FE08-4DDF-9263-10912358FDD5}" type="slidenum">
              <a:rPr lang="ru-RU" smtClean="0"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муза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765175"/>
            <a:ext cx="24765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D9031-9D2F-48F7-8505-801E867AB22F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E2CC8-19CB-4EF1-BDF0-8E5A4F0AC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397C6-CDD4-4C02-9441-AAD748BA2436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AADE2-77AF-4D1D-A7D9-B1EF71689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7ACEB-AC99-400A-9B18-27B754870CE6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CA6F4-8E5C-435A-ABAC-BEA10F5B2E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397F5-24ED-4BF2-AB87-BF11EF3F4B64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E341C-7C00-48F7-B761-91E58B207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49275"/>
            <a:ext cx="1577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2F31F-5FA2-452D-915B-1C9469472E4A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9ECCB-D8F3-4C2A-839D-92F341C07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8EEE-4DEC-4617-A9F3-0DA6FDCDE04B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A99BD-D310-4B27-AF77-56D8A860C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06376-482C-4651-B014-BA8774F58458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D4B84-AA77-4296-85E1-34F2913A9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49275"/>
            <a:ext cx="24558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CBDF8-87E9-4DE9-BFF9-679257198ADC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10528-C328-4BCF-90AD-A3C1EA2AD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9E563-C08D-46EA-92D0-F2FA292553CC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66EE5-406E-492C-B0A5-D78525139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22E33-3403-4DCB-9AE9-654B2398F68A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9D787-3E29-4687-9D56-F48B6423D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7291F-B191-4990-A04B-CBFD69B9C725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EFFC6-210D-4169-BDF4-4DFBAFE90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0445A-0D94-41B3-A070-1ADF95747DEF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47E44-DBFD-4257-8887-007F3E9C5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388" y="6165850"/>
            <a:ext cx="1331912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Олифирова</a:t>
            </a:r>
            <a:r>
              <a:rPr lang="ru-RU" sz="1100" dirty="0">
                <a:solidFill>
                  <a:srgbClr val="542804"/>
                </a:solidFill>
                <a:latin typeface="Monotype Corsiva" pitchFamily="66" charset="0"/>
              </a:rPr>
              <a:t> 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Т.И. </a:t>
            </a:r>
          </a:p>
        </p:txBody>
      </p:sp>
      <p:pic>
        <p:nvPicPr>
          <p:cNvPr id="1027" name="Рисунок 6" descr="http://img0.liveinternet.ru/images/attach/b/4/104/210/104210872_large_olivka03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596188" y="5732463"/>
            <a:ext cx="1008062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EE5A84-5F67-41E3-8D53-8A3CCEABC0E2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76108B-FB64-4A18-8CCF-F6B9A5C78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797" r:id="rId3"/>
    <p:sldLayoutId id="2147483796" r:id="rId4"/>
    <p:sldLayoutId id="2147483800" r:id="rId5"/>
    <p:sldLayoutId id="2147483795" r:id="rId6"/>
    <p:sldLayoutId id="2147483794" r:id="rId7"/>
    <p:sldLayoutId id="2147483793" r:id="rId8"/>
    <p:sldLayoutId id="2147483792" r:id="rId9"/>
    <p:sldLayoutId id="2147483791" r:id="rId10"/>
    <p:sldLayoutId id="2147483790" r:id="rId11"/>
    <p:sldLayoutId id="214748378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0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714375" y="4043363"/>
            <a:ext cx="7772400" cy="2814637"/>
          </a:xfrm>
        </p:spPr>
        <p:txBody>
          <a:bodyPr>
            <a:normAutofit fontScale="90000"/>
          </a:bodyPr>
          <a:lstStyle/>
          <a:p>
            <a:r>
              <a:rPr lang="uk-UA" sz="4000" b="1" smtClean="0">
                <a:solidFill>
                  <a:schemeClr val="bg1"/>
                </a:solidFill>
              </a:rPr>
              <a:t/>
            </a:r>
            <a:br>
              <a:rPr lang="uk-UA" sz="4000" b="1" smtClean="0">
                <a:solidFill>
                  <a:schemeClr val="bg1"/>
                </a:solidFill>
              </a:rPr>
            </a:br>
            <a:r>
              <a:rPr lang="uk-UA" sz="4000" b="1" smtClean="0">
                <a:solidFill>
                  <a:schemeClr val="bg1"/>
                </a:solidFill>
              </a:rPr>
              <a:t> </a:t>
            </a:r>
            <a:r>
              <a:rPr lang="uk-UA" sz="4000" i="1" smtClean="0">
                <a:solidFill>
                  <a:schemeClr val="bg1"/>
                </a:solidFill>
              </a:rPr>
              <a:t>Практичне заняття.</a:t>
            </a:r>
            <a:r>
              <a:rPr lang="uk-UA" sz="4000" smtClean="0">
                <a:solidFill>
                  <a:schemeClr val="bg1"/>
                </a:solidFill>
              </a:rPr>
              <a:t> </a:t>
            </a:r>
            <a:r>
              <a:rPr lang="uk-UA" sz="400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uk-UA" sz="4000" smtClean="0">
                <a:solidFill>
                  <a:schemeClr val="bg1"/>
                </a:solidFill>
                <a:latin typeface="Arial" charset="0"/>
              </a:rPr>
            </a:br>
            <a:r>
              <a:rPr lang="uk-UA" sz="4000" smtClean="0">
                <a:solidFill>
                  <a:schemeClr val="bg1"/>
                </a:solidFill>
              </a:rPr>
              <a:t>Як давньогрецька міфологія і релігія відображали світосприйняття людей</a:t>
            </a:r>
            <a:r>
              <a:rPr lang="ru-RU" sz="4000" i="1" smtClean="0"/>
              <a:t/>
            </a:r>
            <a:br>
              <a:rPr lang="ru-RU" sz="4000" i="1" smtClean="0"/>
            </a:b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4" name="Picture 2" descr="D:\Users\user\Documents\131310_48000thumb6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Users\user\Documents\д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"/>
            <a:ext cx="4643438" cy="6858000"/>
          </a:xfrm>
          <a:prstGeom prst="rect">
            <a:avLst/>
          </a:prstGeom>
          <a:noFill/>
        </p:spPr>
      </p:pic>
      <p:sp>
        <p:nvSpPr>
          <p:cNvPr id="23555" name="Содержимое 5"/>
          <p:cNvSpPr>
            <a:spLocks noGrp="1"/>
          </p:cNvSpPr>
          <p:nvPr>
            <p:ph idx="1"/>
          </p:nvPr>
        </p:nvSpPr>
        <p:spPr>
          <a:xfrm>
            <a:off x="4100513" y="5815013"/>
            <a:ext cx="5043487" cy="104298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Афродіта</a:t>
            </a:r>
            <a:endParaRPr lang="ru-RU" sz="7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Содержимое 3" descr="38592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0"/>
            <a:ext cx="4500562" cy="6858000"/>
          </a:xfrm>
        </p:spPr>
      </p:pic>
      <p:pic>
        <p:nvPicPr>
          <p:cNvPr id="24579" name="Picture 2" descr="D:\Users\user\Documents\5155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5"/>
          <p:cNvSpPr>
            <a:spLocks noChangeArrowheads="1"/>
          </p:cNvSpPr>
          <p:nvPr/>
        </p:nvSpPr>
        <p:spPr bwMode="auto">
          <a:xfrm>
            <a:off x="4572000" y="5534025"/>
            <a:ext cx="24717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8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Арес</a:t>
            </a:r>
            <a:r>
              <a:rPr lang="uk-UA" b="1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2" name="Содержимое 3" descr="Athe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857750" cy="6858000"/>
          </a:xfrm>
        </p:spPr>
      </p:pic>
      <p:pic>
        <p:nvPicPr>
          <p:cNvPr id="25603" name="Picture 2" descr="D:\Users\user\Documents\afina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0" y="5534025"/>
            <a:ext cx="29860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8000" b="1">
                <a:latin typeface="Times New Roman" pitchFamily="18" charset="0"/>
                <a:cs typeface="Times New Roman" pitchFamily="18" charset="0"/>
              </a:rPr>
              <a:t>Афіна</a:t>
            </a:r>
            <a:endParaRPr lang="ru-RU" sz="8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liveedu.ru/uploads/posts/2014-10/1414491695_gefest.jpg"/>
          <p:cNvPicPr>
            <a:picLocks noChangeAspect="1" noChangeArrowheads="1"/>
          </p:cNvPicPr>
          <p:nvPr/>
        </p:nvPicPr>
        <p:blipFill>
          <a:blip r:embed="rId2"/>
          <a:srcRect b="4388"/>
          <a:stretch>
            <a:fillRect/>
          </a:stretch>
        </p:blipFill>
        <p:spPr bwMode="auto">
          <a:xfrm>
            <a:off x="0" y="-15875"/>
            <a:ext cx="5724525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0" y="5656263"/>
            <a:ext cx="6965950" cy="1201737"/>
          </a:xfrm>
        </p:spPr>
        <p:txBody>
          <a:bodyPr/>
          <a:lstStyle/>
          <a:p>
            <a:pPr algn="l"/>
            <a:endParaRPr lang="uk-UA" sz="3600" smtClean="0"/>
          </a:p>
        </p:txBody>
      </p:sp>
      <p:pic>
        <p:nvPicPr>
          <p:cNvPr id="26627" name="Picture 2" descr="D:\Users\user\Documents\h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0" y="0"/>
            <a:ext cx="3048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7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Гефест</a:t>
            </a:r>
            <a:endParaRPr lang="ru-RU" sz="7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0"/>
            <a:ext cx="4278312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>
          <a:xfrm>
            <a:off x="4500563" y="5300663"/>
            <a:ext cx="4337050" cy="1296987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uk-UA" sz="1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6988" y="0"/>
            <a:ext cx="4886326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Прямоугольник 5"/>
          <p:cNvSpPr>
            <a:spLocks noChangeArrowheads="1"/>
          </p:cNvSpPr>
          <p:nvPr/>
        </p:nvSpPr>
        <p:spPr bwMode="auto">
          <a:xfrm>
            <a:off x="5000625" y="5286375"/>
            <a:ext cx="30702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7200" b="1">
                <a:latin typeface="Times New Roman" pitchFamily="18" charset="0"/>
                <a:cs typeface="Times New Roman" pitchFamily="18" charset="0"/>
              </a:rPr>
              <a:t>Гермес</a:t>
            </a:r>
            <a:endParaRPr lang="ru-RU" sz="7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Содержимое 3" descr="26_olympic-gods-1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857750" cy="6858000"/>
          </a:xfrm>
        </p:spPr>
      </p:pic>
      <p:pic>
        <p:nvPicPr>
          <p:cNvPr id="28675" name="Picture 2" descr="D:\Users\user\Documents\dion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5"/>
          <p:cNvSpPr>
            <a:spLocks noChangeArrowheads="1"/>
          </p:cNvSpPr>
          <p:nvPr/>
        </p:nvSpPr>
        <p:spPr bwMode="auto">
          <a:xfrm>
            <a:off x="4786313" y="5657850"/>
            <a:ext cx="2736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7200" b="1">
                <a:latin typeface="Times New Roman" pitchFamily="18" charset="0"/>
                <a:cs typeface="Times New Roman" pitchFamily="18" charset="0"/>
              </a:rPr>
              <a:t>Діоніс</a:t>
            </a:r>
            <a:endParaRPr lang="ru-RU" sz="7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5145088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Picture 2" descr="D:\Users\user\Documents\demetr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0"/>
            <a:ext cx="4000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Прямоугольник 6"/>
          <p:cNvSpPr>
            <a:spLocks noChangeArrowheads="1"/>
          </p:cNvSpPr>
          <p:nvPr/>
        </p:nvSpPr>
        <p:spPr bwMode="auto">
          <a:xfrm>
            <a:off x="5424488" y="5657850"/>
            <a:ext cx="37195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7200" b="1">
                <a:latin typeface="Times New Roman" pitchFamily="18" charset="0"/>
                <a:cs typeface="Times New Roman" pitchFamily="18" charset="0"/>
              </a:rPr>
              <a:t>Деметра</a:t>
            </a:r>
            <a:endParaRPr lang="ru-RU" sz="7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Users\user\Documents\shutterstock_1772333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6643702" cy="6857999"/>
          </a:xfrm>
          <a:prstGeom prst="rect">
            <a:avLst/>
          </a:prstGeom>
          <a:noFill/>
        </p:spPr>
      </p:pic>
      <p:pic>
        <p:nvPicPr>
          <p:cNvPr id="1028" name="Picture 4" descr="D:\Users\user\Documents\Безимени-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628" y="0"/>
            <a:ext cx="414337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5715000"/>
            <a:ext cx="5286380" cy="1143000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Феміда</a:t>
            </a:r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813" y="260350"/>
            <a:ext cx="5711825" cy="9175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 древних богов</a:t>
            </a:r>
            <a:endParaRPr lang="uk-UA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Содержимое 3" descr="Apollo_and_the_Muses_by_Heinrich_Maria_von_Hess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632450"/>
            <a:ext cx="8229600" cy="12255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Аполлон і музи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smtClean="0"/>
              <a:t> </a:t>
            </a:r>
            <a:r>
              <a:rPr lang="uk-UA" b="1" smtClean="0"/>
              <a:t>Мета уроку: 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1357299"/>
            <a:ext cx="7200900" cy="4879990"/>
          </a:xfrm>
        </p:spPr>
        <p:txBody>
          <a:bodyPr rtlCol="0">
            <a:normAutofit fontScale="4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51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5100" dirty="0" smtClean="0">
                <a:latin typeface="Times New Roman" pitchFamily="18" charset="0"/>
                <a:cs typeface="Times New Roman" pitchFamily="18" charset="0"/>
              </a:rPr>
              <a:t>дати уявлення про релігійні вірування греків, визначити особливості формування культури Давньої Греції,  сформувати уявлення про давньогрецьку міфологію, описувати подвиги міфічних героїв;  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5100" dirty="0" smtClean="0">
                <a:latin typeface="Times New Roman" pitchFamily="18" charset="0"/>
                <a:cs typeface="Times New Roman" pitchFamily="18" charset="0"/>
              </a:rPr>
              <a:t>розвивати вміння аналізувати історичний матеріал;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5100" dirty="0" smtClean="0">
                <a:latin typeface="Times New Roman" pitchFamily="18" charset="0"/>
                <a:cs typeface="Times New Roman" pitchFamily="18" charset="0"/>
              </a:rPr>
              <a:t> вдосконалювати навички роботи з підручником та історичними текстами, вміти виділяти головне;розвивати навички роботи в групі;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5100" dirty="0" smtClean="0">
                <a:latin typeface="Times New Roman" pitchFamily="18" charset="0"/>
                <a:cs typeface="Times New Roman" pitchFamily="18" charset="0"/>
              </a:rPr>
              <a:t>розвивати вміння формулювати власну думку та вміти аргументувати;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5100" dirty="0" smtClean="0">
                <a:latin typeface="Times New Roman" pitchFamily="18" charset="0"/>
                <a:cs typeface="Times New Roman" pitchFamily="18" charset="0"/>
              </a:rPr>
              <a:t>виховувати інтерес до історії та загальнолюдських цінностей. 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endParaRPr lang="uk-UA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Содержимое 3" descr="Demeter y Persefone_kljogog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914400" y="5561013"/>
            <a:ext cx="8229600" cy="1296987"/>
          </a:xfrm>
        </p:spPr>
        <p:txBody>
          <a:bodyPr/>
          <a:lstStyle/>
          <a:p>
            <a:r>
              <a:rPr lang="uk-UA" smtClean="0">
                <a:solidFill>
                  <a:schemeClr val="bg1"/>
                </a:solidFill>
              </a:rPr>
              <a:t>Деметра і Персефона</a:t>
            </a:r>
            <a:endParaRPr lang="ru-RU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Содержимое 5" descr="229852-Royalty-Free-RF-Clipart-Illustration-Of-A-Coloring-Page-Outline-O=ing-On-A-Bar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5500688" cy="6858000"/>
          </a:xfrm>
        </p:spPr>
      </p:pic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357188" y="5214938"/>
            <a:ext cx="5072062" cy="1143000"/>
          </a:xfrm>
        </p:spPr>
        <p:txBody>
          <a:bodyPr/>
          <a:lstStyle/>
          <a:p>
            <a:r>
              <a:rPr lang="uk-UA" b="1" smtClean="0"/>
              <a:t>Фізкультхвилинка</a:t>
            </a:r>
            <a:endParaRPr lang="ru-RU" b="1" smtClean="0"/>
          </a:p>
        </p:txBody>
      </p:sp>
      <p:sp>
        <p:nvSpPr>
          <p:cNvPr id="33795" name="Прямоугольник 7"/>
          <p:cNvSpPr>
            <a:spLocks noChangeArrowheads="1"/>
          </p:cNvSpPr>
          <p:nvPr/>
        </p:nvSpPr>
        <p:spPr bwMode="auto">
          <a:xfrm>
            <a:off x="5429250" y="428625"/>
            <a:ext cx="45720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реба нам перепочити…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Щоб з історією дружити,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Мати гарну статуру,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Пропоную — фізкультуру!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Наші пращури колись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дві кінцівки піднялись.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Зараз ми —сучасні люди,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Тож ходить на місці будем.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 прямо не ходили —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Нагинали шиї й спини,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Щоб вам виглядать відмінно,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Тулуб всі тримайте рівно!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Зараз як первісні люди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 плоди збирати будем: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Руки вгору піднімайте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навшпиньки всі вставайте.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тепер ми всі мисливці,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Там вовки, а там — лисиці.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боки шиї повертайте,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Хижих звірів пошукайте.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Щоб родину захищати,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Треба гарно в ціль влучати,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Уявіть, що ви — стрільці!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Тож вперед! Ви — молодці!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 хвилинку відпочили,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Всі пограли, всі раділи…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Тож почнем знов працювати</a:t>
            </a:r>
          </a:p>
          <a:p>
            <a:pPr eaLnBrk="0" hangingPunct="0"/>
            <a:r>
              <a:rPr lang="uk-UA" sz="1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 історію вивчати!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0"/>
            <a:ext cx="4716462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8632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708275"/>
            <a:ext cx="6964363" cy="12033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Герої Еллади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uk-UA" b="1" dirty="0"/>
              <a:t/>
            </a:r>
            <a:br>
              <a:rPr lang="uk-UA" b="1" dirty="0"/>
            </a:br>
            <a:endParaRPr lang="uk-UA" dirty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3813" y="3500438"/>
            <a:ext cx="4451351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4149725"/>
            <a:ext cx="2357437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11663" y="4149725"/>
            <a:ext cx="2374900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Содержимое 3" descr="c4f94119ad63cbb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0" y="5715000"/>
            <a:ext cx="8229600" cy="1143000"/>
          </a:xfrm>
        </p:spPr>
        <p:txBody>
          <a:bodyPr/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12 подвигів Геракла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Содержимое 5" descr="vikup-podvigi-gerakla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57150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8000" b="1" dirty="0" err="1" smtClean="0">
                <a:latin typeface="Times New Roman" pitchFamily="18" charset="0"/>
                <a:cs typeface="Times New Roman" pitchFamily="18" charset="0"/>
              </a:rPr>
              <a:t>Немейский</a:t>
            </a:r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 лев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Содержимое 3" descr="e62b31a063f6fcda531fe22127bc5f5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57150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700" b="1" dirty="0" err="1" smtClean="0">
                <a:latin typeface="Times New Roman" pitchFamily="18" charset="0"/>
                <a:cs typeface="Times New Roman" pitchFamily="18" charset="0"/>
              </a:rPr>
              <a:t>Лернейская</a:t>
            </a:r>
            <a:r>
              <a:rPr lang="uk-UA" sz="6700" b="1" dirty="0" smtClean="0">
                <a:latin typeface="Times New Roman" pitchFamily="18" charset="0"/>
                <a:cs typeface="Times New Roman" pitchFamily="18" charset="0"/>
              </a:rPr>
              <a:t> гідра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Содержимое 3" descr="stimfaly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7150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7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Стімфалійські</a:t>
            </a:r>
            <a:r>
              <a:rPr lang="uk-UA" sz="6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птиці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Содержимое 3" descr="kerinejskaya-la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57150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7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Керинейська</a:t>
            </a:r>
            <a:r>
              <a:rPr lang="uk-UA" sz="6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лань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D:\Users\user\Documents\acc8601a5afd1a85e6dfbaa36d3801c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914400" y="5715000"/>
            <a:ext cx="8229600" cy="1143000"/>
          </a:xfrm>
        </p:spPr>
        <p:txBody>
          <a:bodyPr/>
          <a:lstStyle/>
          <a:p>
            <a:r>
              <a:rPr lang="uk-UA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Ерімантський</a:t>
            </a:r>
            <a:r>
              <a:rPr lang="uk-UA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вепр </a:t>
            </a:r>
            <a:endParaRPr lang="ru-RU" sz="60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D:\Users\user\Documents\size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6430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Скотний двір царя </a:t>
            </a:r>
            <a:r>
              <a:rPr lang="uk-UA" sz="67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Авгія</a:t>
            </a:r>
            <a:r>
              <a:rPr lang="uk-UA" sz="6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Объект 3" descr="Схема_19-01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500063"/>
            <a:ext cx="8001000" cy="6000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Содержимое 3" descr="kritskij-byk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50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700" b="1" dirty="0" smtClean="0">
                <a:latin typeface="Times New Roman" pitchFamily="18" charset="0"/>
                <a:cs typeface="Times New Roman" pitchFamily="18" charset="0"/>
              </a:rPr>
              <a:t>Критський бик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Содержимое 3" descr="koni-diomed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700" b="1" dirty="0" smtClean="0">
                <a:latin typeface="Times New Roman" pitchFamily="18" charset="0"/>
                <a:cs typeface="Times New Roman" pitchFamily="18" charset="0"/>
              </a:rPr>
              <a:t>Коні Діомеда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Содержимое 3" descr="images_2014_1215_4_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700" b="1" dirty="0" smtClean="0">
                <a:latin typeface="Times New Roman" pitchFamily="18" charset="0"/>
                <a:cs typeface="Times New Roman" pitchFamily="18" charset="0"/>
              </a:rPr>
              <a:t>Пояс </a:t>
            </a:r>
            <a:r>
              <a:rPr lang="uk-UA" sz="6700" b="1" dirty="0" err="1" smtClean="0">
                <a:latin typeface="Times New Roman" pitchFamily="18" charset="0"/>
                <a:cs typeface="Times New Roman" pitchFamily="18" charset="0"/>
              </a:rPr>
              <a:t>Іпполіти</a:t>
            </a:r>
            <a:r>
              <a:rPr lang="uk-UA" sz="6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Содержимое 3" descr="97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smtClean="0">
                <a:solidFill>
                  <a:schemeClr val="bg1"/>
                </a:solidFill>
              </a:rPr>
              <a:t>Корови Геріона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Содержимое 3" descr="ukroshchenie-kerber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0" y="4918075"/>
            <a:ext cx="8229600" cy="1939925"/>
          </a:xfrm>
        </p:spPr>
        <p:txBody>
          <a:bodyPr/>
          <a:lstStyle/>
          <a:p>
            <a:r>
              <a:rPr lang="uk-UA" sz="6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Викрадення Цербера 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mtClean="0">
                <a:latin typeface="Times New Roman" pitchFamily="18" charset="0"/>
                <a:cs typeface="Times New Roman" pitchFamily="18" charset="0"/>
              </a:rPr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Содержимое 3" descr="yabloki-gesperid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0"/>
            <a:ext cx="4857750" cy="6858000"/>
          </a:xfrm>
        </p:spPr>
      </p:pic>
      <p:pic>
        <p:nvPicPr>
          <p:cNvPr id="49154" name="Picture 2" descr="D:\Users\user\Documents\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8" y="4000500"/>
            <a:ext cx="4786312" cy="2857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6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Золоті яблука </a:t>
            </a:r>
            <a:r>
              <a:rPr lang="uk-UA" sz="67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гесперид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284663" y="1268413"/>
            <a:ext cx="6230937" cy="237648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endParaRPr lang="uk-UA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178" name="Picture 2" descr="D:\Users\user\Documents\Тезей-победитель-минотав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5925"/>
            <a:ext cx="2573338" cy="13620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Тесей</a:t>
            </a:r>
            <a:endParaRPr lang="uk-UA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51203" name="Picture 2" descr="D:\Users\user\Documents\minotavr-i-tes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D:\Users\user\Documents\7251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8050" y="5656263"/>
            <a:ext cx="6965950" cy="12017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700" b="1" dirty="0" smtClean="0"/>
              <a:t/>
            </a:r>
            <a:br>
              <a:rPr lang="ru-RU" sz="6700" b="1" dirty="0" smtClean="0"/>
            </a:br>
            <a:r>
              <a:rPr lang="ru-RU" sz="6700" b="1" dirty="0" smtClean="0"/>
              <a:t>Персей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uk-U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3250" name="Picture 2" descr="D:\Users\user\Documents\4885771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44675"/>
            <a:ext cx="2911475" cy="367665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Зевс 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(Верховный бог)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Повелитель грома и молнии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1" name="Picture 4" descr="http://ic.pics.livejournal.com/mirrastown/51320637/55374/55374_original.png"/>
          <p:cNvPicPr>
            <a:picLocks noChangeAspect="1" noChangeArrowheads="1"/>
          </p:cNvPicPr>
          <p:nvPr/>
        </p:nvPicPr>
        <p:blipFill>
          <a:blip r:embed="rId2"/>
          <a:srcRect t="7658" b="7288"/>
          <a:stretch>
            <a:fillRect/>
          </a:stretch>
        </p:blipFill>
        <p:spPr bwMode="auto">
          <a:xfrm>
            <a:off x="0" y="0"/>
            <a:ext cx="9144000" cy="72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0" y="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7200" b="1">
                <a:latin typeface="Times New Roman" pitchFamily="18" charset="0"/>
                <a:cs typeface="Times New Roman" pitchFamily="18" charset="0"/>
              </a:rPr>
              <a:t>Зевс</a:t>
            </a:r>
            <a:endParaRPr lang="ru-RU" sz="7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375" y="642919"/>
            <a:ext cx="6964363" cy="53578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Домашнее задание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latin typeface="Times New Roman" pitchFamily="18" charset="0"/>
                <a:cs typeface="Times New Roman" pitchFamily="18" charset="0"/>
              </a:rPr>
              <a:t>Опрацюйте відповідний матеріал підручника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стор.130-132.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(№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28)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latin typeface="Times New Roman" pitchFamily="18" charset="0"/>
                <a:cs typeface="Times New Roman" pitchFamily="18" charset="0"/>
              </a:rPr>
              <a:t>Скласти порівняльну таблицю грецьких богів та богів інших стародавніх цивілізацій. </a:t>
            </a:r>
            <a:br>
              <a:rPr lang="uk-UA" dirty="0">
                <a:latin typeface="Times New Roman" pitchFamily="18" charset="0"/>
                <a:cs typeface="Times New Roman" pitchFamily="18" charset="0"/>
              </a:rPr>
            </a:b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4" name="Содержимое 3" descr="ger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0"/>
            <a:ext cx="4572000" cy="6858000"/>
          </a:xfrm>
        </p:spPr>
      </p:pic>
      <p:pic>
        <p:nvPicPr>
          <p:cNvPr id="2050" name="Picture 2" descr="D:\Users\user\Documents\ге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18436" name="Прямоугольник 5"/>
          <p:cNvSpPr>
            <a:spLocks noChangeArrowheads="1"/>
          </p:cNvSpPr>
          <p:nvPr/>
        </p:nvSpPr>
        <p:spPr bwMode="auto">
          <a:xfrm>
            <a:off x="6215074" y="5534025"/>
            <a:ext cx="22971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8000" b="1" dirty="0">
                <a:latin typeface="Times New Roman" pitchFamily="18" charset="0"/>
                <a:cs typeface="Times New Roman" pitchFamily="18" charset="0"/>
              </a:rPr>
              <a:t>Гера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612775" y="5084763"/>
            <a:ext cx="6624638" cy="2151062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Посейдон (Брат Зевса)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Повелитель морей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Покровитель мореплавателей</a:t>
            </a:r>
            <a:endParaRPr lang="uk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 b="43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Прямоугольник 4"/>
          <p:cNvSpPr>
            <a:spLocks noChangeArrowheads="1"/>
          </p:cNvSpPr>
          <p:nvPr/>
        </p:nvSpPr>
        <p:spPr bwMode="auto">
          <a:xfrm>
            <a:off x="0" y="5657850"/>
            <a:ext cx="4189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7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Посейдон</a:t>
            </a:r>
            <a:endParaRPr lang="ru-RU" sz="72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Содержимое 6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0482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2000250" cy="1417638"/>
          </a:xfrm>
        </p:spPr>
        <p:txBody>
          <a:bodyPr/>
          <a:lstStyle/>
          <a:p>
            <a:r>
              <a:rPr lang="uk-UA" sz="7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Аїд</a:t>
            </a:r>
            <a:endParaRPr lang="ru-RU" sz="72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Users\user\Documents\apollon_ic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350"/>
            <a:ext cx="4500563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D:\Users\user\Documents\appol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49213"/>
            <a:ext cx="4714875" cy="680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7"/>
          <p:cNvSpPr>
            <a:spLocks noChangeArrowheads="1"/>
          </p:cNvSpPr>
          <p:nvPr/>
        </p:nvSpPr>
        <p:spPr bwMode="auto">
          <a:xfrm>
            <a:off x="0" y="5534025"/>
            <a:ext cx="44291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0" b="1">
                <a:latin typeface="Times New Roman" pitchFamily="18" charset="0"/>
                <a:cs typeface="Times New Roman" pitchFamily="18" charset="0"/>
              </a:rPr>
              <a:t>Аполлон</a:t>
            </a:r>
            <a:endParaRPr lang="ru-RU" sz="8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0"/>
            <a:ext cx="4572000" cy="6858000"/>
          </a:xfrm>
        </p:spPr>
      </p:pic>
      <p:pic>
        <p:nvPicPr>
          <p:cNvPr id="22531" name="Picture 2" descr="D:\Users\user\Documents\artemi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5"/>
          <p:cNvSpPr>
            <a:spLocks noChangeArrowheads="1"/>
          </p:cNvSpPr>
          <p:nvPr/>
        </p:nvSpPr>
        <p:spPr bwMode="auto">
          <a:xfrm>
            <a:off x="0" y="0"/>
            <a:ext cx="40290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7200" b="1">
                <a:latin typeface="Times New Roman" pitchFamily="18" charset="0"/>
                <a:cs typeface="Times New Roman" pitchFamily="18" charset="0"/>
              </a:rPr>
              <a:t>Артеміда</a:t>
            </a:r>
            <a:endParaRPr lang="ru-RU" sz="7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3">
  <a:themeElements>
    <a:clrScheme name="Другая 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4B24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705</TotalTime>
  <Words>289</Words>
  <Application>Microsoft Office PowerPoint</Application>
  <PresentationFormat>Экран (4:3)</PresentationFormat>
  <Paragraphs>80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Тема13</vt:lpstr>
      <vt:lpstr>  Практичне заняття.  Як давньогрецька міфологія і релігія відображали світосприйняття людей </vt:lpstr>
      <vt:lpstr> Мета уроку: </vt:lpstr>
      <vt:lpstr>Слайд 3</vt:lpstr>
      <vt:lpstr>Слайд 4</vt:lpstr>
      <vt:lpstr>Слайд 5</vt:lpstr>
      <vt:lpstr>Слайд 6</vt:lpstr>
      <vt:lpstr>Аїд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Феміда </vt:lpstr>
      <vt:lpstr>Слайд 18</vt:lpstr>
      <vt:lpstr>Аполлон і музи </vt:lpstr>
      <vt:lpstr>Деметра і Персефона</vt:lpstr>
      <vt:lpstr>Фізкультхвилинка</vt:lpstr>
      <vt:lpstr>Герої Еллади  </vt:lpstr>
      <vt:lpstr>12 подвигів Геракла</vt:lpstr>
      <vt:lpstr>Немейский лев  </vt:lpstr>
      <vt:lpstr>Лернейская гідра  </vt:lpstr>
      <vt:lpstr>Стімфалійські птиці  </vt:lpstr>
      <vt:lpstr>Керинейська лань  </vt:lpstr>
      <vt:lpstr>Ерімантський вепр </vt:lpstr>
      <vt:lpstr>Скотний двір царя Авгія  </vt:lpstr>
      <vt:lpstr>Критський бик  </vt:lpstr>
      <vt:lpstr>Коні Діомеда  </vt:lpstr>
      <vt:lpstr>Пояс Іпполіти  </vt:lpstr>
      <vt:lpstr>Корови Геріона</vt:lpstr>
      <vt:lpstr>Викрадення Цербера  </vt:lpstr>
      <vt:lpstr>Золоті яблука гесперид </vt:lpstr>
      <vt:lpstr>Тесей</vt:lpstr>
      <vt:lpstr>Слайд 37</vt:lpstr>
      <vt:lpstr> Персей </vt:lpstr>
      <vt:lpstr>Слайд 39</vt:lpstr>
      <vt:lpstr>        Домашнее задание Опрацюйте відповідний матеріал підручника  стор.130-132. (№28) Скласти порівняльну таблицю грецьких богів та богів інших стародавніх цивілізацій.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ревнегреческая  мифология и религия. Практическая работа</dc:title>
  <dc:creator>kristina</dc:creator>
  <cp:lastModifiedBy>user</cp:lastModifiedBy>
  <cp:revision>63</cp:revision>
  <dcterms:created xsi:type="dcterms:W3CDTF">2017-02-01T20:28:30Z</dcterms:created>
  <dcterms:modified xsi:type="dcterms:W3CDTF">2017-11-23T17:33:29Z</dcterms:modified>
</cp:coreProperties>
</file>