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0" r:id="rId2"/>
    <p:sldId id="309" r:id="rId3"/>
    <p:sldId id="263" r:id="rId4"/>
    <p:sldId id="310" r:id="rId5"/>
    <p:sldId id="262" r:id="rId6"/>
    <p:sldId id="311" r:id="rId7"/>
    <p:sldId id="265" r:id="rId8"/>
    <p:sldId id="266" r:id="rId9"/>
    <p:sldId id="306" r:id="rId10"/>
    <p:sldId id="312" r:id="rId11"/>
    <p:sldId id="307" r:id="rId12"/>
    <p:sldId id="288" r:id="rId13"/>
    <p:sldId id="291" r:id="rId14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99" autoAdjust="0"/>
    <p:restoredTop sz="94660"/>
  </p:normalViewPr>
  <p:slideViewPr>
    <p:cSldViewPr>
      <p:cViewPr varScale="1">
        <p:scale>
          <a:sx n="68" d="100"/>
          <a:sy n="68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01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043A55-D2CE-4941-96E1-F4AB22E4374E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51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504945-96E2-41E8-B845-13422CE57E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1199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823A2-3FD1-425A-8DA3-A65A78BD02FD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8E3E6-79C6-4511-BD3F-9212D7C6A4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1336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823A2-3FD1-425A-8DA3-A65A78BD02FD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8E3E6-79C6-4511-BD3F-9212D7C6A4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0638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823A2-3FD1-425A-8DA3-A65A78BD02FD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8E3E6-79C6-4511-BD3F-9212D7C6A4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2777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823A2-3FD1-425A-8DA3-A65A78BD02FD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8E3E6-79C6-4511-BD3F-9212D7C6A4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2645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823A2-3FD1-425A-8DA3-A65A78BD02FD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8E3E6-79C6-4511-BD3F-9212D7C6A4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8331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823A2-3FD1-425A-8DA3-A65A78BD02FD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8E3E6-79C6-4511-BD3F-9212D7C6A4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8783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823A2-3FD1-425A-8DA3-A65A78BD02FD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8E3E6-79C6-4511-BD3F-9212D7C6A4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9215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823A2-3FD1-425A-8DA3-A65A78BD02FD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8E3E6-79C6-4511-BD3F-9212D7C6A4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1114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823A2-3FD1-425A-8DA3-A65A78BD02FD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8E3E6-79C6-4511-BD3F-9212D7C6A4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4119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823A2-3FD1-425A-8DA3-A65A78BD02FD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8E3E6-79C6-4511-BD3F-9212D7C6A4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5228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823A2-3FD1-425A-8DA3-A65A78BD02FD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8E3E6-79C6-4511-BD3F-9212D7C6A4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8463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823A2-3FD1-425A-8DA3-A65A78BD02FD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8E3E6-79C6-4511-BD3F-9212D7C6A4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0946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3.bp.blogspot.com/-e6pxzV-75pY/TszTuXOk-pI/AAAAAAAAVy4/gt0-htR9NgQ/s1600/%25D0%25A4%25D0%25BE%25D1%2582%25D0%25BE-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9248" y="2950305"/>
            <a:ext cx="1365504" cy="1825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08" y="71466"/>
            <a:ext cx="4005263" cy="570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4571999" y="476672"/>
            <a:ext cx="4320481" cy="201622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Михайло Коцюбинський</a:t>
            </a:r>
            <a:endParaRPr lang="uk-UA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498104" y="3770744"/>
            <a:ext cx="5645896" cy="144016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5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«Дорогою </a:t>
            </a:r>
            <a:r>
              <a:rPr lang="ru-RU" sz="5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ціною</a:t>
            </a:r>
            <a:r>
              <a:rPr lang="ru-RU" sz="5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</a:p>
        </p:txBody>
      </p:sp>
      <p:pic>
        <p:nvPicPr>
          <p:cNvPr id="2050" name="Picture 2" descr="F:\фото для презентації\дорогой-36 (1)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7701" y="3140968"/>
            <a:ext cx="3176275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61972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59019"/>
            <a:ext cx="9144000" cy="6862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2123728" y="476672"/>
            <a:ext cx="4680520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i="1" dirty="0">
                <a:solidFill>
                  <a:srgbClr val="C00000"/>
                </a:solidFill>
              </a:rPr>
              <a:t>«Асоціативний кущ» </a:t>
            </a:r>
            <a:endParaRPr lang="uk-UA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4510" y="1595818"/>
            <a:ext cx="5681626" cy="504056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Tx/>
              <a:buChar char="-"/>
            </a:pPr>
            <a:endParaRPr lang="uk-UA" sz="2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84568" y="1631477"/>
            <a:ext cx="1918024" cy="1996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5881085" y="3068959"/>
            <a:ext cx="3083403" cy="352127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/>
            <a:r>
              <a:rPr lang="uk-UA" sz="4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ІІ група</a:t>
            </a:r>
            <a:endParaRPr lang="uk-UA" sz="4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1"/>
          <p:cNvSpPr>
            <a:spLocks noChangeArrowheads="1"/>
          </p:cNvSpPr>
          <p:nvPr/>
        </p:nvSpPr>
        <p:spPr bwMode="auto">
          <a:xfrm>
            <a:off x="1665374" y="3356992"/>
            <a:ext cx="2428875" cy="1076325"/>
          </a:xfrm>
          <a:prstGeom prst="ellipse">
            <a:avLst/>
          </a:prstGeom>
          <a:solidFill>
            <a:srgbClr val="5B9BD5"/>
          </a:solidFill>
          <a:ln w="12700">
            <a:solidFill>
              <a:srgbClr val="41719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uk-UA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Соломія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право 4"/>
          <p:cNvSpPr>
            <a:spLocks noChangeArrowheads="1"/>
          </p:cNvSpPr>
          <p:nvPr/>
        </p:nvSpPr>
        <p:spPr bwMode="auto">
          <a:xfrm rot="6754801">
            <a:off x="2926889" y="2113796"/>
            <a:ext cx="1295400" cy="723900"/>
          </a:xfrm>
          <a:prstGeom prst="rightArrow">
            <a:avLst>
              <a:gd name="adj1" fmla="val 50000"/>
              <a:gd name="adj2" fmla="val 49998"/>
            </a:avLst>
          </a:prstGeom>
          <a:solidFill>
            <a:srgbClr val="5B9BD5"/>
          </a:solidFill>
          <a:ln w="12700">
            <a:solidFill>
              <a:srgbClr val="41719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Стрелка вправо 3"/>
          <p:cNvSpPr>
            <a:spLocks noChangeArrowheads="1"/>
          </p:cNvSpPr>
          <p:nvPr/>
        </p:nvSpPr>
        <p:spPr bwMode="auto">
          <a:xfrm rot="3024051">
            <a:off x="912495" y="2123320"/>
            <a:ext cx="1147763" cy="704850"/>
          </a:xfrm>
          <a:prstGeom prst="rightArrow">
            <a:avLst>
              <a:gd name="adj1" fmla="val 50000"/>
              <a:gd name="adj2" fmla="val 49982"/>
            </a:avLst>
          </a:prstGeom>
          <a:solidFill>
            <a:srgbClr val="DEEBF7"/>
          </a:solidFill>
          <a:ln w="12700">
            <a:solidFill>
              <a:srgbClr val="1F4E7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Стрелка вправо 2"/>
          <p:cNvSpPr>
            <a:spLocks noChangeArrowheads="1"/>
          </p:cNvSpPr>
          <p:nvPr/>
        </p:nvSpPr>
        <p:spPr bwMode="auto">
          <a:xfrm rot="20462495">
            <a:off x="177581" y="3947746"/>
            <a:ext cx="1295400" cy="723900"/>
          </a:xfrm>
          <a:prstGeom prst="rightArrow">
            <a:avLst>
              <a:gd name="adj1" fmla="val 50000"/>
              <a:gd name="adj2" fmla="val 49998"/>
            </a:avLst>
          </a:prstGeom>
          <a:solidFill>
            <a:srgbClr val="5B9BD5"/>
          </a:solidFill>
          <a:ln w="12700">
            <a:solidFill>
              <a:srgbClr val="41719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трелка вправо 7"/>
          <p:cNvSpPr>
            <a:spLocks noChangeArrowheads="1"/>
          </p:cNvSpPr>
          <p:nvPr/>
        </p:nvSpPr>
        <p:spPr bwMode="auto">
          <a:xfrm rot="17439575">
            <a:off x="1740431" y="5218543"/>
            <a:ext cx="1295400" cy="723900"/>
          </a:xfrm>
          <a:prstGeom prst="rightArrow">
            <a:avLst>
              <a:gd name="adj1" fmla="val 50000"/>
              <a:gd name="adj2" fmla="val 49998"/>
            </a:avLst>
          </a:prstGeom>
          <a:solidFill>
            <a:srgbClr val="5B9BD5"/>
          </a:solidFill>
          <a:ln w="12700">
            <a:solidFill>
              <a:srgbClr val="41719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Стрелка вправо 7"/>
          <p:cNvSpPr>
            <a:spLocks noChangeArrowheads="1"/>
          </p:cNvSpPr>
          <p:nvPr/>
        </p:nvSpPr>
        <p:spPr bwMode="auto">
          <a:xfrm rot="13709061">
            <a:off x="3592206" y="4974868"/>
            <a:ext cx="1295400" cy="723900"/>
          </a:xfrm>
          <a:prstGeom prst="rightArrow">
            <a:avLst>
              <a:gd name="adj1" fmla="val 50000"/>
              <a:gd name="adj2" fmla="val 49998"/>
            </a:avLst>
          </a:prstGeom>
          <a:solidFill>
            <a:srgbClr val="5B9BD5"/>
          </a:solidFill>
          <a:ln w="12700">
            <a:solidFill>
              <a:srgbClr val="41719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Стрелка вправо 7"/>
          <p:cNvSpPr>
            <a:spLocks noChangeArrowheads="1"/>
          </p:cNvSpPr>
          <p:nvPr/>
        </p:nvSpPr>
        <p:spPr bwMode="auto">
          <a:xfrm rot="9095128">
            <a:off x="4334111" y="3039359"/>
            <a:ext cx="1295400" cy="723900"/>
          </a:xfrm>
          <a:prstGeom prst="rightArrow">
            <a:avLst>
              <a:gd name="adj1" fmla="val 50000"/>
              <a:gd name="adj2" fmla="val 49998"/>
            </a:avLst>
          </a:prstGeom>
          <a:solidFill>
            <a:srgbClr val="5B9BD5"/>
          </a:solidFill>
          <a:ln w="12700">
            <a:solidFill>
              <a:srgbClr val="41719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76671"/>
            <a:ext cx="2016224" cy="2153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90875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115616" y="188640"/>
            <a:ext cx="6552728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uk-UA" sz="3200" b="1" i="1" dirty="0" smtClean="0">
                <a:solidFill>
                  <a:srgbClr val="C00000"/>
                </a:solidFill>
              </a:rPr>
              <a:t>Створення </a:t>
            </a:r>
            <a:r>
              <a:rPr lang="uk-UA" sz="3200" b="1" i="1" dirty="0">
                <a:solidFill>
                  <a:srgbClr val="C00000"/>
                </a:solidFill>
              </a:rPr>
              <a:t>демонстраційної </a:t>
            </a:r>
            <a:r>
              <a:rPr lang="uk-UA" sz="3200" b="1" i="1" dirty="0" smtClean="0">
                <a:solidFill>
                  <a:srgbClr val="C00000"/>
                </a:solidFill>
              </a:rPr>
              <a:t>моделі</a:t>
            </a:r>
            <a:endParaRPr lang="ru-RU" sz="3200" dirty="0">
              <a:solidFill>
                <a:srgbClr val="C00000"/>
              </a:solidFill>
            </a:endParaRPr>
          </a:p>
          <a:p>
            <a:pPr algn="ctr"/>
            <a:endParaRPr lang="uk-UA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71409" y="1260503"/>
            <a:ext cx="8640960" cy="532859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Цілеспрямована</a:t>
            </a:r>
          </a:p>
          <a:p>
            <a:r>
              <a:rPr lang="uk-UA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Адекватна</a:t>
            </a:r>
          </a:p>
          <a:p>
            <a:r>
              <a:rPr lang="uk-UA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Чуйна та вольова                                                           </a:t>
            </a:r>
            <a:r>
              <a:rPr lang="uk-UA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Чесна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Спритна </a:t>
            </a:r>
            <a:endParaRPr lang="uk-UA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Впевнена у власних силах</a:t>
            </a:r>
          </a:p>
          <a:p>
            <a:r>
              <a:rPr lang="uk-UA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Мудра</a:t>
            </a:r>
          </a:p>
          <a:p>
            <a:r>
              <a:rPr lang="uk-UA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Розсудлива  </a:t>
            </a:r>
          </a:p>
          <a:p>
            <a:endParaRPr lang="ru-RU" sz="28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28584" y="2276872"/>
            <a:ext cx="1918024" cy="1996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олнце 15"/>
          <p:cNvSpPr>
            <a:spLocks noChangeArrowheads="1"/>
          </p:cNvSpPr>
          <p:nvPr/>
        </p:nvSpPr>
        <p:spPr bwMode="auto">
          <a:xfrm>
            <a:off x="4067944" y="2132856"/>
            <a:ext cx="3960439" cy="3160560"/>
          </a:xfrm>
          <a:prstGeom prst="sun">
            <a:avLst>
              <a:gd name="adj" fmla="val 25000"/>
            </a:avLst>
          </a:prstGeom>
          <a:solidFill>
            <a:srgbClr val="5B9BD5"/>
          </a:solidFill>
          <a:ln w="12700">
            <a:solidFill>
              <a:srgbClr val="41719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Вільна людина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Рисунок 8" descr="http://pedsovet.su/_ld/376/4347834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8663" y="10566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608144" y="201216"/>
            <a:ext cx="8431768" cy="64087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87624" y="404664"/>
            <a:ext cx="6984776" cy="12744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 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Незавершене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речення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187624" y="2040882"/>
            <a:ext cx="6984776" cy="390839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СЬОГОДНІШНЬОМУ УРОЦІ 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 навчився ….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 дізнався …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Мені було цікаво…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Мене вразило …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Мені не вистачало …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 зумів …</a:t>
            </a:r>
            <a:endParaRPr lang="ru-RU" sz="3200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7" descr="1010339-cov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2852936"/>
            <a:ext cx="2749293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0732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Рисунок 8" descr="http://pedsovet.su/_ld/376/4347834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683568" y="188640"/>
            <a:ext cx="8352928" cy="648072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75656" y="190273"/>
            <a:ext cx="6552728" cy="13681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Домашнє завдання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83568" y="1833954"/>
            <a:ext cx="6480720" cy="41764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uk-UA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1.Дібрати </a:t>
            </a:r>
            <a:r>
              <a:rPr lang="uk-UA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цитатну характеристику до образів Остапа, Соломії, Котигорошка, пана.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2.Підготувати </a:t>
            </a:r>
            <a:r>
              <a:rPr lang="uk-UA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виразне читання уривків, які справили найбільше враження.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3.Дати </a:t>
            </a:r>
            <a:r>
              <a:rPr lang="uk-UA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розгорнуту відповідь на питання: «Як ви ставитеся до вчинку Остапа і Соломії?»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509120"/>
            <a:ext cx="1918024" cy="1996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46224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3.bp.blogspot.com/-e6pxzV-75pY/TszTuXOk-pI/AAAAAAAAVy4/gt0-htR9NgQ/s1600/%25D0%25A4%25D0%25BE%25D1%2582%25D0%25BE-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9248" y="2950305"/>
            <a:ext cx="1365504" cy="1825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95536" y="476672"/>
            <a:ext cx="8496945" cy="201622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4400" b="1" i="1" u="sng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uk-UA" sz="3600" b="1" i="1" u="sng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«При своїй небозі добре і в дорозі…»</a:t>
            </a:r>
            <a:endParaRPr lang="ru-RU" sz="36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36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Усна народна творчість</a:t>
            </a:r>
            <a:endParaRPr lang="ru-RU" sz="36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1026" name="Picture 2" descr="F:\фото для презентації\2455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98588"/>
            <a:ext cx="3952256" cy="4070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фото для презентації\797937DC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25023" y="2060848"/>
            <a:ext cx="3600400" cy="403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07994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213"/>
            <a:ext cx="9144000" cy="6861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115616" y="908720"/>
            <a:ext cx="7200800" cy="17064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Яке слово зашифроване в гербі нашої країни?</a:t>
            </a:r>
            <a:endParaRPr lang="uk-UA" sz="36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F:\фото для презентації\art_000_0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708920"/>
            <a:ext cx="2952328" cy="3549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1065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189" y="0"/>
            <a:ext cx="9162189" cy="6889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8656" y="3284984"/>
            <a:ext cx="2025668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95536" y="476672"/>
            <a:ext cx="7344816" cy="136815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800" b="1" i="1" dirty="0" smtClean="0">
                <a:latin typeface="Times New Roman"/>
                <a:ea typeface="Times New Roman"/>
              </a:rPr>
              <a:t>       </a:t>
            </a:r>
            <a:r>
              <a:rPr lang="uk-UA" sz="3200" b="1" i="1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ea typeface="Times New Roman"/>
              </a:rPr>
              <a:t>Аналізування </a:t>
            </a:r>
            <a:r>
              <a:rPr lang="uk-UA" sz="3200" b="1" i="1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Times New Roman"/>
              </a:rPr>
              <a:t>ключового </a:t>
            </a:r>
            <a:r>
              <a:rPr lang="uk-UA" sz="3200" b="1" i="1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ea typeface="Times New Roman"/>
              </a:rPr>
              <a:t>слова                  уроку:    «ВОЛЯ</a:t>
            </a:r>
            <a:r>
              <a:rPr lang="uk-UA" sz="3200" b="1" i="1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Times New Roman"/>
              </a:rPr>
              <a:t>» </a:t>
            </a:r>
            <a:endParaRPr lang="uk-UA" sz="32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67016" y="2348880"/>
            <a:ext cx="5141088" cy="203853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Скласти </a:t>
            </a:r>
            <a:r>
              <a:rPr lang="uk-UA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сенкан</a:t>
            </a:r>
            <a:r>
              <a:rPr lang="uk-UA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до слова «ВОЛЯ»</a:t>
            </a:r>
            <a:endParaRPr lang="uk-UA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F:\фото для презентації\1494550114_svobod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140968"/>
            <a:ext cx="3035778" cy="3210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87462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48" y="27530"/>
            <a:ext cx="9144000" cy="6861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998216" y="235933"/>
            <a:ext cx="7239883" cy="132085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b="1" dirty="0">
                <a:solidFill>
                  <a:srgbClr val="C00000"/>
                </a:solidFill>
              </a:rPr>
              <a:t>Літературний диктант «Життя і творчість </a:t>
            </a:r>
            <a:r>
              <a:rPr lang="uk-UA" sz="3600" b="1" dirty="0" smtClean="0">
                <a:solidFill>
                  <a:srgbClr val="C00000"/>
                </a:solidFill>
              </a:rPr>
              <a:t>     М</a:t>
            </a:r>
            <a:r>
              <a:rPr lang="uk-UA" sz="3600" b="1" dirty="0">
                <a:solidFill>
                  <a:srgbClr val="C00000"/>
                </a:solidFill>
              </a:rPr>
              <a:t>. Коцюбинського»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15616" y="1556791"/>
            <a:ext cx="7200800" cy="511256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400" dirty="0" smtClean="0">
                <a:latin typeface="Times New Roman"/>
                <a:ea typeface="Times New Roman"/>
              </a:rPr>
              <a:t>1.Місто </a:t>
            </a:r>
            <a:r>
              <a:rPr lang="uk-UA" sz="2400" dirty="0">
                <a:latin typeface="Times New Roman"/>
                <a:ea typeface="Times New Roman"/>
              </a:rPr>
              <a:t>народження Михайла Коцюбинського. </a:t>
            </a:r>
            <a:endParaRPr lang="ru-RU" sz="2400" dirty="0"/>
          </a:p>
          <a:p>
            <a:pPr lvl="0">
              <a:spcAft>
                <a:spcPts val="0"/>
              </a:spcAft>
            </a:pPr>
            <a:r>
              <a:rPr lang="uk-UA" sz="2400" dirty="0" smtClean="0">
                <a:latin typeface="Times New Roman"/>
                <a:ea typeface="Times New Roman"/>
              </a:rPr>
              <a:t>2. </a:t>
            </a:r>
            <a:r>
              <a:rPr lang="uk-UA" sz="2400" dirty="0">
                <a:latin typeface="Times New Roman"/>
                <a:ea typeface="Times New Roman"/>
              </a:rPr>
              <a:t>Що змалку полюбляв Михайлик, подорожуючи з сім’єю селами </a:t>
            </a:r>
            <a:r>
              <a:rPr lang="uk-UA" sz="2400" dirty="0" smtClean="0">
                <a:latin typeface="Times New Roman"/>
                <a:ea typeface="Times New Roman"/>
              </a:rPr>
              <a:t>і </a:t>
            </a:r>
            <a:r>
              <a:rPr lang="uk-UA" sz="2400" dirty="0">
                <a:latin typeface="Times New Roman"/>
                <a:ea typeface="Times New Roman"/>
              </a:rPr>
              <a:t>містами Поділля? </a:t>
            </a:r>
            <a:endParaRPr lang="ru-RU" sz="2400" dirty="0"/>
          </a:p>
          <a:p>
            <a:pPr lvl="0">
              <a:spcAft>
                <a:spcPts val="0"/>
              </a:spcAft>
            </a:pPr>
            <a:r>
              <a:rPr lang="uk-UA" sz="2400" dirty="0" smtClean="0">
                <a:latin typeface="Times New Roman"/>
                <a:ea typeface="Times New Roman"/>
              </a:rPr>
              <a:t>3.  </a:t>
            </a:r>
            <a:r>
              <a:rPr lang="uk-UA" sz="2400" dirty="0">
                <a:latin typeface="Times New Roman"/>
                <a:ea typeface="Times New Roman"/>
              </a:rPr>
              <a:t>Де навчався майбутній письменник після закінчення двокласної школи? </a:t>
            </a:r>
            <a:endParaRPr lang="ru-RU" sz="2400" dirty="0"/>
          </a:p>
          <a:p>
            <a:pPr lvl="0"/>
            <a:r>
              <a:rPr lang="uk-UA" sz="2400" dirty="0" smtClean="0">
                <a:latin typeface="Times New Roman"/>
                <a:ea typeface="Times New Roman"/>
              </a:rPr>
              <a:t>4. </a:t>
            </a:r>
            <a:r>
              <a:rPr lang="uk-UA" sz="2400" dirty="0">
                <a:latin typeface="Times New Roman"/>
                <a:ea typeface="Times New Roman"/>
              </a:rPr>
              <a:t>Заняття Михайлика, яким він захоплювався у позашкільний час. </a:t>
            </a:r>
            <a:r>
              <a:rPr lang="uk-UA" sz="2400" dirty="0" smtClean="0"/>
              <a:t>–</a:t>
            </a:r>
          </a:p>
          <a:p>
            <a:pPr lvl="0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5. 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Через що М. Коцюбинському не довелося навчатися у Кам’янець-Подільській семінарії?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6. 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За що Михайла Михайловича було заарештовано?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spcAft>
                <a:spcPts val="0"/>
              </a:spcAft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61065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48" y="27530"/>
            <a:ext cx="9144000" cy="6861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998216" y="235933"/>
            <a:ext cx="7239883" cy="132085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b="1" dirty="0">
                <a:solidFill>
                  <a:srgbClr val="C00000"/>
                </a:solidFill>
              </a:rPr>
              <a:t>Літературний диктант «Життя і творчість </a:t>
            </a:r>
            <a:r>
              <a:rPr lang="uk-UA" sz="3600" b="1" dirty="0" smtClean="0">
                <a:solidFill>
                  <a:srgbClr val="C00000"/>
                </a:solidFill>
              </a:rPr>
              <a:t>     М</a:t>
            </a:r>
            <a:r>
              <a:rPr lang="uk-UA" sz="3600" b="1" dirty="0">
                <a:solidFill>
                  <a:srgbClr val="C00000"/>
                </a:solidFill>
              </a:rPr>
              <a:t>. Коцюбинського»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15615" y="1556791"/>
            <a:ext cx="7937996" cy="511256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. Скільки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мов знав письменник? </a:t>
            </a: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.Основне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заняття М. Коцюбинського до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1892 року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0"/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Місто, в якому митець написав твір «Дорогою ціною».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10.Російський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письменник — друг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                 М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. Коцюбинського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11.Кому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належить фраза: «Коцюбинський розширив обрій української повісті»?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12.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Де працював Михайло Михайлович, перебуваючи у Бессарабії та в Криму? </a:t>
            </a:r>
            <a:endParaRPr lang="ru-RU" sz="28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im2-tub-ua.yandex.net/i?id=14733819462a95c7d7d36edac4e7de07-70-144&amp;n=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06891" y="6840932"/>
            <a:ext cx="27527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3-tub-ua.yandex.net/i?id=1ce1d1b3323a01704fbd25369fae8f0f-114-144&amp;n=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53611" y="6154696"/>
            <a:ext cx="19145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0-tub-ua.yandex.net/i?id=1f432e21e76bcefcb97d306c341e697d-63-144&amp;n=2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54616" y="5805264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0-tub-ua.yandex.net/i?id=9e178b7dc99c4fc9c9b784db97e7dc0c-73-144&amp;n=2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54616" y="5656345"/>
            <a:ext cx="1616968" cy="1212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m2-tub-ua.yandex.net/i?id=ca9b6583b1d88f064717edf11854f420-74-144&amp;n=2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28584" y="5656345"/>
            <a:ext cx="1143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1314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9544"/>
            <a:ext cx="9144000" cy="6861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95536" y="2132856"/>
            <a:ext cx="3888432" cy="41764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uk-UA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авдання  уроку: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ознайомлення </a:t>
            </a:r>
            <a:r>
              <a:rPr lang="uk-UA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із ідейно-художнім змістом ІІ і ІІІ частин повісті М.Коцюбинського «Дорогою ціною»;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висловлення </a:t>
            </a:r>
            <a:r>
              <a:rPr lang="uk-UA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власних думок щодо проблеми волі людини, представленої у тексті повісті;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469196" y="2147567"/>
            <a:ext cx="4032448" cy="401773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uk-UA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аналізування </a:t>
            </a:r>
            <a:r>
              <a:rPr lang="uk-UA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вчинків героїв твору;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складання </a:t>
            </a:r>
            <a:r>
              <a:rPr lang="uk-UA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демонстраційної моделі необхідних рис характеру людини для боротьби зі злом.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1560" y="188640"/>
            <a:ext cx="7776864" cy="1800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uk-UA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уроку: </a:t>
            </a:r>
            <a:r>
              <a:rPr lang="uk-UA" sz="2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«М. Коцюбинський «Дорогою ціною». Проблема волі людини та можливостей її здобуття. Протест Остапа та Соломії проти кріпосницької наруги»</a:t>
            </a:r>
            <a:endParaRPr lang="uk-UA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4" name="Picture 10" descr="http://im0-tub-ua.yandex.net/i?id=dcdcd2eb0e7987b10a5beb5453ac5106-12-144&amp;n=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904470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im0-tub-ua.yandex.net/i?id=a3344aa59fa89aeb4079f94d14c69854-95-144&amp;n=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306913"/>
            <a:ext cx="14382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65694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69200" y="4797152"/>
            <a:ext cx="1524000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007604" y="548649"/>
            <a:ext cx="5544616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rgbClr val="C00000"/>
                </a:solidFill>
              </a:rPr>
              <a:t>Випереджувальне завдання </a:t>
            </a:r>
            <a:endParaRPr lang="uk-UA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3528" y="1988840"/>
            <a:ext cx="6480720" cy="172819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uk-UA" sz="32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 група </a:t>
            </a:r>
            <a:endParaRPr lang="uk-UA" sz="3200" b="1" i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32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32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«Воля людини – це одна з найголовніших проблем твору</a:t>
            </a:r>
            <a:r>
              <a:rPr lang="uk-UA" sz="32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b="1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95536" y="4005064"/>
            <a:ext cx="6408712" cy="194421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2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ІІ група </a:t>
            </a:r>
            <a:endParaRPr lang="uk-UA" sz="3200" b="1" i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32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32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Дібрати цитати про значення волі у житті </a:t>
            </a:r>
            <a:r>
              <a:rPr lang="uk-UA" sz="32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людини</a:t>
            </a:r>
            <a:endParaRPr lang="uk-UA" sz="3200" b="1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98233" y="404664"/>
            <a:ext cx="2014115" cy="2387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5736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59019"/>
            <a:ext cx="9144000" cy="6862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2123728" y="476672"/>
            <a:ext cx="4680520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i="1" dirty="0">
                <a:solidFill>
                  <a:srgbClr val="C00000"/>
                </a:solidFill>
              </a:rPr>
              <a:t>«Асоціативний кущ» </a:t>
            </a:r>
            <a:endParaRPr lang="uk-UA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4510" y="1595818"/>
            <a:ext cx="5681626" cy="504056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Tx/>
              <a:buChar char="-"/>
            </a:pPr>
            <a:endParaRPr lang="uk-UA" sz="2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881085" y="3474061"/>
            <a:ext cx="3083403" cy="311617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/>
            <a:r>
              <a:rPr lang="uk-UA" sz="4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 група</a:t>
            </a:r>
            <a:endParaRPr lang="uk-UA" sz="4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1"/>
          <p:cNvSpPr>
            <a:spLocks noChangeArrowheads="1"/>
          </p:cNvSpPr>
          <p:nvPr/>
        </p:nvSpPr>
        <p:spPr bwMode="auto">
          <a:xfrm>
            <a:off x="1665374" y="3356992"/>
            <a:ext cx="2428875" cy="1076325"/>
          </a:xfrm>
          <a:prstGeom prst="ellipse">
            <a:avLst/>
          </a:prstGeom>
          <a:solidFill>
            <a:srgbClr val="5B9BD5"/>
          </a:solidFill>
          <a:ln w="12700">
            <a:solidFill>
              <a:srgbClr val="41719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Остап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право 4"/>
          <p:cNvSpPr>
            <a:spLocks noChangeArrowheads="1"/>
          </p:cNvSpPr>
          <p:nvPr/>
        </p:nvSpPr>
        <p:spPr bwMode="auto">
          <a:xfrm rot="6754801">
            <a:off x="2926889" y="2113796"/>
            <a:ext cx="1295400" cy="723900"/>
          </a:xfrm>
          <a:prstGeom prst="rightArrow">
            <a:avLst>
              <a:gd name="adj1" fmla="val 50000"/>
              <a:gd name="adj2" fmla="val 49998"/>
            </a:avLst>
          </a:prstGeom>
          <a:solidFill>
            <a:srgbClr val="5B9BD5"/>
          </a:solidFill>
          <a:ln w="12700">
            <a:solidFill>
              <a:srgbClr val="41719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Стрелка вправо 3"/>
          <p:cNvSpPr>
            <a:spLocks noChangeArrowheads="1"/>
          </p:cNvSpPr>
          <p:nvPr/>
        </p:nvSpPr>
        <p:spPr bwMode="auto">
          <a:xfrm rot="3024051">
            <a:off x="912495" y="2123320"/>
            <a:ext cx="1147763" cy="704850"/>
          </a:xfrm>
          <a:prstGeom prst="rightArrow">
            <a:avLst>
              <a:gd name="adj1" fmla="val 50000"/>
              <a:gd name="adj2" fmla="val 49982"/>
            </a:avLst>
          </a:prstGeom>
          <a:solidFill>
            <a:srgbClr val="DEEBF7"/>
          </a:solidFill>
          <a:ln w="12700">
            <a:solidFill>
              <a:srgbClr val="1F4E7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Стрелка вправо 2"/>
          <p:cNvSpPr>
            <a:spLocks noChangeArrowheads="1"/>
          </p:cNvSpPr>
          <p:nvPr/>
        </p:nvSpPr>
        <p:spPr bwMode="auto">
          <a:xfrm rot="20462495">
            <a:off x="177581" y="3947746"/>
            <a:ext cx="1295400" cy="723900"/>
          </a:xfrm>
          <a:prstGeom prst="rightArrow">
            <a:avLst>
              <a:gd name="adj1" fmla="val 50000"/>
              <a:gd name="adj2" fmla="val 49998"/>
            </a:avLst>
          </a:prstGeom>
          <a:solidFill>
            <a:srgbClr val="5B9BD5"/>
          </a:solidFill>
          <a:ln w="12700">
            <a:solidFill>
              <a:srgbClr val="41719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трелка вправо 7"/>
          <p:cNvSpPr>
            <a:spLocks noChangeArrowheads="1"/>
          </p:cNvSpPr>
          <p:nvPr/>
        </p:nvSpPr>
        <p:spPr bwMode="auto">
          <a:xfrm rot="17439575">
            <a:off x="1740431" y="5218543"/>
            <a:ext cx="1295400" cy="723900"/>
          </a:xfrm>
          <a:prstGeom prst="rightArrow">
            <a:avLst>
              <a:gd name="adj1" fmla="val 50000"/>
              <a:gd name="adj2" fmla="val 49998"/>
            </a:avLst>
          </a:prstGeom>
          <a:solidFill>
            <a:srgbClr val="5B9BD5"/>
          </a:solidFill>
          <a:ln w="12700">
            <a:solidFill>
              <a:srgbClr val="41719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Стрелка вправо 7"/>
          <p:cNvSpPr>
            <a:spLocks noChangeArrowheads="1"/>
          </p:cNvSpPr>
          <p:nvPr/>
        </p:nvSpPr>
        <p:spPr bwMode="auto">
          <a:xfrm rot="13709061">
            <a:off x="3592206" y="4974868"/>
            <a:ext cx="1295400" cy="723900"/>
          </a:xfrm>
          <a:prstGeom prst="rightArrow">
            <a:avLst>
              <a:gd name="adj1" fmla="val 50000"/>
              <a:gd name="adj2" fmla="val 49998"/>
            </a:avLst>
          </a:prstGeom>
          <a:solidFill>
            <a:srgbClr val="5B9BD5"/>
          </a:solidFill>
          <a:ln w="12700">
            <a:solidFill>
              <a:srgbClr val="41719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Стрелка вправо 7"/>
          <p:cNvSpPr>
            <a:spLocks noChangeArrowheads="1"/>
          </p:cNvSpPr>
          <p:nvPr/>
        </p:nvSpPr>
        <p:spPr bwMode="auto">
          <a:xfrm rot="9095128">
            <a:off x="4334111" y="3039359"/>
            <a:ext cx="1295400" cy="723900"/>
          </a:xfrm>
          <a:prstGeom prst="rightArrow">
            <a:avLst>
              <a:gd name="adj1" fmla="val 50000"/>
              <a:gd name="adj2" fmla="val 49998"/>
            </a:avLst>
          </a:prstGeom>
          <a:solidFill>
            <a:srgbClr val="5B9BD5"/>
          </a:solidFill>
          <a:ln w="12700">
            <a:solidFill>
              <a:srgbClr val="41719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1" y="476673"/>
            <a:ext cx="1872208" cy="2298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2821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957</TotalTime>
  <Words>398</Words>
  <Application>Microsoft Office PowerPoint</Application>
  <PresentationFormat>Экран (4:3)</PresentationFormat>
  <Paragraphs>63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School Site</cp:lastModifiedBy>
  <cp:revision>91</cp:revision>
  <cp:lastPrinted>2015-03-20T06:04:16Z</cp:lastPrinted>
  <dcterms:created xsi:type="dcterms:W3CDTF">2014-07-29T04:20:37Z</dcterms:created>
  <dcterms:modified xsi:type="dcterms:W3CDTF">2018-02-26T10:55:38Z</dcterms:modified>
</cp:coreProperties>
</file>