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70" r:id="rId3"/>
    <p:sldId id="263" r:id="rId4"/>
    <p:sldId id="264" r:id="rId5"/>
    <p:sldId id="265" r:id="rId6"/>
    <p:sldId id="266" r:id="rId7"/>
    <p:sldId id="278" r:id="rId8"/>
    <p:sldId id="268" r:id="rId9"/>
    <p:sldId id="279" r:id="rId10"/>
    <p:sldId id="272" r:id="rId11"/>
    <p:sldId id="273" r:id="rId12"/>
    <p:sldId id="274" r:id="rId13"/>
    <p:sldId id="269" r:id="rId14"/>
    <p:sldId id="257" r:id="rId15"/>
    <p:sldId id="259" r:id="rId16"/>
    <p:sldId id="280" r:id="rId17"/>
    <p:sldId id="271" r:id="rId18"/>
    <p:sldId id="277" r:id="rId19"/>
    <p:sldId id="258" r:id="rId20"/>
    <p:sldId id="276" r:id="rId21"/>
    <p:sldId id="275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0980"/>
    <a:srgbClr val="C7D636"/>
    <a:srgbClr val="F35F0D"/>
    <a:srgbClr val="A31529"/>
    <a:srgbClr val="005696"/>
    <a:srgbClr val="246E2D"/>
    <a:srgbClr val="F11BE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CCCA88D-01AB-40FD-BAA2-260F559A3733}" type="datetimeFigureOut">
              <a:rPr lang="ru-RU"/>
              <a:pPr>
                <a:defRPr/>
              </a:pPr>
              <a:t>21.01.2018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2FDC753-DE55-499F-BB88-A1137A3F7A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B3FD2-DD6F-4D79-86EC-54425349C7C7}" type="datetime1">
              <a:rPr lang="ru-RU"/>
              <a:pPr>
                <a:defRPr/>
              </a:pPr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A130B-6A38-4D71-ABE2-484C2E03B8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7B894-5EFD-49DB-B52C-557FA913C2D4}" type="datetime1">
              <a:rPr lang="ru-RU"/>
              <a:pPr>
                <a:defRPr/>
              </a:pPr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D468B-6D7F-4C0B-A841-2A0BB643A7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2A0BA-6C7D-4136-BFCD-B575639FF503}" type="datetime1">
              <a:rPr lang="ru-RU"/>
              <a:pPr>
                <a:defRPr/>
              </a:pPr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A48B2-4B4B-499D-A296-3C570716C3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FC18A-D1D0-4C3F-BC76-E237E80DCF1B}" type="datetime1">
              <a:rPr lang="ru-RU"/>
              <a:pPr>
                <a:defRPr/>
              </a:pPr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FDF41-1315-4781-AEF0-F979F7DEC5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8B84E-F5D1-4B29-B757-7AC9C503B0F2}" type="datetime1">
              <a:rPr lang="ru-RU"/>
              <a:pPr>
                <a:defRPr/>
              </a:pPr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9495C-A37B-4FD5-A5D5-7061CB83E5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BD46F-099A-4263-8E1F-DBE62D0F30A3}" type="datetime1">
              <a:rPr lang="ru-RU"/>
              <a:pPr>
                <a:defRPr/>
              </a:pPr>
              <a:t>21.01.2018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C095C-8EC1-479D-9C3E-1C06B9707C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0475F-0684-4D2B-A76D-FBE5504B05D4}" type="datetime1">
              <a:rPr lang="ru-RU"/>
              <a:pPr>
                <a:defRPr/>
              </a:pPr>
              <a:t>21.01.2018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BB204-8560-4F7A-BAD4-50935454D6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166DB-E3C4-4926-AABC-A6C272B6DDD0}" type="datetime1">
              <a:rPr lang="ru-RU"/>
              <a:pPr>
                <a:defRPr/>
              </a:pPr>
              <a:t>21.01.2018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E10AF-EF82-4D33-A103-85CBE018A8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42F1A-709E-42F7-BB11-2D8A7D0D96F7}" type="datetime1">
              <a:rPr lang="ru-RU"/>
              <a:pPr>
                <a:defRPr/>
              </a:pPr>
              <a:t>21.01.2018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8DD63-B493-459B-B840-AF64B3AE0D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616B0-B123-4A25-934E-95EC2F752AA9}" type="datetime1">
              <a:rPr lang="ru-RU"/>
              <a:pPr>
                <a:defRPr/>
              </a:pPr>
              <a:t>21.01.2018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40BF6-4B8E-46E8-BAB8-6276B23EA6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CE193-2E7A-4C4B-9099-4F0BFBA100AE}" type="datetime1">
              <a:rPr lang="ru-RU"/>
              <a:pPr>
                <a:defRPr/>
              </a:pPr>
              <a:t>21.01.2018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45E9E-A07A-4684-BCE8-9597DDE01C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FF1963-0261-4D19-9D93-EBD4736AC173}" type="datetime1">
              <a:rPr lang="ru-RU"/>
              <a:pPr>
                <a:defRPr/>
              </a:pPr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2EC2071-80E4-4FB2-B07A-FCE080021A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5214938"/>
            <a:ext cx="9144000" cy="13573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30" name="Picture 6" descr="H:\Documents and Settings\Aida\Рабочий стол\канцелярия учёба ученик\sb_ma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1214422"/>
            <a:ext cx="3214710" cy="3214710"/>
          </a:xfrm>
          <a:prstGeom prst="rect">
            <a:avLst/>
          </a:prstGeom>
          <a:ln>
            <a:noFill/>
          </a:ln>
          <a:effectLst>
            <a:reflection blurRad="6350" stA="50000" endA="300" endPos="55500" dist="50800" dir="5400000" sy="-100000" algn="bl" rotWithShape="0"/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5" y="5000624"/>
            <a:ext cx="8639175" cy="1857375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err="1" smtClean="0"/>
              <a:t>Марійка</a:t>
            </a:r>
            <a:r>
              <a:rPr lang="ru-RU" sz="3600" dirty="0" smtClean="0"/>
              <a:t> </a:t>
            </a:r>
            <a:r>
              <a:rPr lang="ru-RU" sz="3600" dirty="0" err="1" smtClean="0"/>
              <a:t>Підгірянка</a:t>
            </a:r>
            <a:r>
              <a:rPr lang="ru-RU" sz="3600" dirty="0" smtClean="0"/>
              <a:t> «</a:t>
            </a:r>
            <a:r>
              <a:rPr lang="ru-RU" sz="3600" dirty="0" err="1" smtClean="0"/>
              <a:t>Безкінечні</a:t>
            </a:r>
            <a:r>
              <a:rPr lang="ru-RU" sz="3600" dirty="0" smtClean="0"/>
              <a:t> </a:t>
            </a:r>
            <a:r>
              <a:rPr lang="ru-RU" sz="3600" dirty="0" err="1" smtClean="0"/>
              <a:t>казочки</a:t>
            </a:r>
            <a:r>
              <a:rPr lang="ru-RU" sz="3600" dirty="0" smtClean="0"/>
              <a:t>»</a:t>
            </a:r>
            <a:br>
              <a:rPr lang="ru-RU" sz="3600" dirty="0" smtClean="0"/>
            </a:br>
            <a:r>
              <a:rPr lang="ru-RU" sz="3100" dirty="0" err="1" smtClean="0"/>
              <a:t>Підготувала</a:t>
            </a:r>
            <a:r>
              <a:rPr lang="ru-RU" sz="3100" dirty="0" smtClean="0"/>
              <a:t> </a:t>
            </a:r>
            <a:r>
              <a:rPr lang="ru-RU" sz="3100" dirty="0" err="1" smtClean="0"/>
              <a:t>вчитель</a:t>
            </a:r>
            <a:r>
              <a:rPr lang="ru-RU" sz="3100" dirty="0" smtClean="0"/>
              <a:t> </a:t>
            </a:r>
            <a:r>
              <a:rPr lang="ru-RU" sz="3100" smtClean="0"/>
              <a:t>Першотравневської</a:t>
            </a:r>
            <a:r>
              <a:rPr lang="ru-RU" sz="3100" dirty="0" smtClean="0"/>
              <a:t> ЗОШ</a:t>
            </a:r>
            <a:br>
              <a:rPr lang="ru-RU" sz="3100" dirty="0" smtClean="0"/>
            </a:br>
            <a:r>
              <a:rPr lang="ru-RU" sz="3100" dirty="0" smtClean="0"/>
              <a:t>Жидко </a:t>
            </a:r>
            <a:r>
              <a:rPr lang="ru-RU" sz="3100" dirty="0" err="1" smtClean="0"/>
              <a:t>Ірина</a:t>
            </a:r>
            <a:r>
              <a:rPr lang="ru-RU" sz="3100" dirty="0" smtClean="0"/>
              <a:t> </a:t>
            </a:r>
            <a:r>
              <a:rPr lang="ru-RU" sz="3100" dirty="0" err="1" smtClean="0"/>
              <a:t>Іванівна</a:t>
            </a: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Куб 3"/>
          <p:cNvSpPr/>
          <p:nvPr/>
        </p:nvSpPr>
        <p:spPr>
          <a:xfrm rot="655611">
            <a:off x="514320" y="657204"/>
            <a:ext cx="1000132" cy="1000132"/>
          </a:xfrm>
          <a:prstGeom prst="cube">
            <a:avLst/>
          </a:prstGeom>
          <a:solidFill>
            <a:srgbClr val="F35F0D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Куб 5"/>
          <p:cNvSpPr/>
          <p:nvPr/>
        </p:nvSpPr>
        <p:spPr>
          <a:xfrm rot="341114">
            <a:off x="4619079" y="689996"/>
            <a:ext cx="1000132" cy="1000132"/>
          </a:xfrm>
          <a:prstGeom prst="cub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Куб 7"/>
          <p:cNvSpPr/>
          <p:nvPr/>
        </p:nvSpPr>
        <p:spPr>
          <a:xfrm rot="21057848">
            <a:off x="1286744" y="786687"/>
            <a:ext cx="1000132" cy="1000132"/>
          </a:xfrm>
          <a:prstGeom prst="cube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Куб 9"/>
          <p:cNvSpPr/>
          <p:nvPr/>
        </p:nvSpPr>
        <p:spPr>
          <a:xfrm rot="197207">
            <a:off x="2813899" y="3885476"/>
            <a:ext cx="1000132" cy="1000132"/>
          </a:xfrm>
          <a:prstGeom prst="cube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</a:p>
        </p:txBody>
      </p:sp>
      <p:sp>
        <p:nvSpPr>
          <p:cNvPr id="11" name="Куб 10"/>
          <p:cNvSpPr/>
          <p:nvPr/>
        </p:nvSpPr>
        <p:spPr>
          <a:xfrm rot="963488">
            <a:off x="7191143" y="4047879"/>
            <a:ext cx="1000132" cy="1000132"/>
          </a:xfrm>
          <a:prstGeom prst="cub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Куб 11"/>
          <p:cNvSpPr/>
          <p:nvPr/>
        </p:nvSpPr>
        <p:spPr>
          <a:xfrm rot="235563">
            <a:off x="2176173" y="604545"/>
            <a:ext cx="1000132" cy="1000132"/>
          </a:xfrm>
          <a:prstGeom prst="cub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Куб 13"/>
          <p:cNvSpPr/>
          <p:nvPr/>
        </p:nvSpPr>
        <p:spPr>
          <a:xfrm rot="21177302">
            <a:off x="3700864" y="4129499"/>
            <a:ext cx="1000132" cy="1000132"/>
          </a:xfrm>
          <a:prstGeom prst="cube">
            <a:avLst/>
          </a:prstGeom>
          <a:solidFill>
            <a:srgbClr val="00569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Куб 14"/>
          <p:cNvSpPr/>
          <p:nvPr/>
        </p:nvSpPr>
        <p:spPr>
          <a:xfrm rot="21203102">
            <a:off x="6483664" y="697195"/>
            <a:ext cx="1000132" cy="1000132"/>
          </a:xfrm>
          <a:prstGeom prst="cube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Куб 15"/>
          <p:cNvSpPr/>
          <p:nvPr/>
        </p:nvSpPr>
        <p:spPr>
          <a:xfrm rot="768778">
            <a:off x="1812927" y="3884637"/>
            <a:ext cx="1000132" cy="1000132"/>
          </a:xfrm>
          <a:prstGeom prst="cube">
            <a:avLst/>
          </a:prstGeom>
          <a:solidFill>
            <a:srgbClr val="246E2D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Куб 17"/>
          <p:cNvSpPr/>
          <p:nvPr/>
        </p:nvSpPr>
        <p:spPr>
          <a:xfrm rot="771623">
            <a:off x="5528014" y="527363"/>
            <a:ext cx="1000132" cy="1000132"/>
          </a:xfrm>
          <a:prstGeom prst="cube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Куб 6"/>
          <p:cNvSpPr/>
          <p:nvPr/>
        </p:nvSpPr>
        <p:spPr>
          <a:xfrm rot="538400">
            <a:off x="3072242" y="429042"/>
            <a:ext cx="1000132" cy="1000132"/>
          </a:xfrm>
          <a:prstGeom prst="cube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Куб 4"/>
          <p:cNvSpPr/>
          <p:nvPr/>
        </p:nvSpPr>
        <p:spPr>
          <a:xfrm rot="21393800">
            <a:off x="7172845" y="386243"/>
            <a:ext cx="1000132" cy="1000132"/>
          </a:xfrm>
          <a:prstGeom prst="cube">
            <a:avLst/>
          </a:prstGeom>
          <a:solidFill>
            <a:srgbClr val="C7D63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42875" y="6634163"/>
            <a:ext cx="1195388" cy="24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http://aida.ucoz.ru</a:t>
            </a:r>
            <a:endParaRPr lang="ru-RU" sz="1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Куб 19"/>
          <p:cNvSpPr/>
          <p:nvPr/>
        </p:nvSpPr>
        <p:spPr>
          <a:xfrm rot="655611">
            <a:off x="3800469" y="514328"/>
            <a:ext cx="1000132" cy="1000132"/>
          </a:xfrm>
          <a:prstGeom prst="cube">
            <a:avLst/>
          </a:prstGeom>
          <a:solidFill>
            <a:srgbClr val="F35F0D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Куб 20"/>
          <p:cNvSpPr/>
          <p:nvPr/>
        </p:nvSpPr>
        <p:spPr>
          <a:xfrm rot="655611">
            <a:off x="8058144" y="514328"/>
            <a:ext cx="1000132" cy="1000132"/>
          </a:xfrm>
          <a:prstGeom prst="cube">
            <a:avLst/>
          </a:prstGeom>
          <a:solidFill>
            <a:srgbClr val="F35F0D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Куб 22"/>
          <p:cNvSpPr/>
          <p:nvPr/>
        </p:nvSpPr>
        <p:spPr>
          <a:xfrm rot="771623">
            <a:off x="4813635" y="4027824"/>
            <a:ext cx="1000132" cy="1000132"/>
          </a:xfrm>
          <a:prstGeom prst="cube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Куб 23"/>
          <p:cNvSpPr/>
          <p:nvPr/>
        </p:nvSpPr>
        <p:spPr>
          <a:xfrm rot="21203102">
            <a:off x="5554971" y="3983343"/>
            <a:ext cx="1000132" cy="1000132"/>
          </a:xfrm>
          <a:prstGeom prst="cube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Куб 24"/>
          <p:cNvSpPr/>
          <p:nvPr/>
        </p:nvSpPr>
        <p:spPr>
          <a:xfrm rot="538400">
            <a:off x="6215513" y="4000943"/>
            <a:ext cx="1000132" cy="1000132"/>
          </a:xfrm>
          <a:prstGeom prst="cube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5FC18A-D1D0-4C3F-BC76-E237E80DCF1B}" type="datetime1">
              <a:rPr lang="ru-RU" smtClean="0"/>
              <a:pPr>
                <a:defRPr/>
              </a:pPr>
              <a:t>21.01.2018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7FDF41-1315-4781-AEF0-F979F7DEC53B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41986" name="Picture 2" descr="http://www.otdih-irma.ru/gallery/images/prokat/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87863" cy="3714750"/>
          </a:xfrm>
          <a:prstGeom prst="rect">
            <a:avLst/>
          </a:prstGeom>
          <a:noFill/>
        </p:spPr>
      </p:pic>
      <p:pic>
        <p:nvPicPr>
          <p:cNvPr id="41988" name="Picture 4" descr="https://im0-tub-ua.yandex.net/i?id=df6f854b655382b5df05967ecccf7724&amp;n=33&amp;h=215&amp;w=28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0"/>
            <a:ext cx="4714876" cy="2357430"/>
          </a:xfrm>
          <a:prstGeom prst="rect">
            <a:avLst/>
          </a:prstGeom>
          <a:noFill/>
        </p:spPr>
      </p:pic>
      <p:pic>
        <p:nvPicPr>
          <p:cNvPr id="41990" name="Picture 6" descr="http://lenoblmus.ru/upload/_thumbs/658x0_e277901f7eeff294e3b89ea66eb7dd8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2371724"/>
            <a:ext cx="5214942" cy="4486276"/>
          </a:xfrm>
          <a:prstGeom prst="rect">
            <a:avLst/>
          </a:prstGeom>
          <a:noFill/>
        </p:spPr>
      </p:pic>
      <p:pic>
        <p:nvPicPr>
          <p:cNvPr id="41992" name="Picture 8" descr="http://st.stranamam.ru/data/cache/2010may/04/38/286129_63078nothumb5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048000"/>
            <a:ext cx="3929058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Читання</a:t>
            </a:r>
            <a:r>
              <a:rPr lang="ru-RU" dirty="0" smtClean="0"/>
              <a:t> «</a:t>
            </a:r>
            <a:r>
              <a:rPr lang="ru-RU" dirty="0" err="1" smtClean="0"/>
              <a:t>Безкінечних</a:t>
            </a:r>
            <a:r>
              <a:rPr lang="ru-RU" dirty="0" smtClean="0"/>
              <a:t> </a:t>
            </a:r>
            <a:r>
              <a:rPr lang="ru-RU" dirty="0" err="1" smtClean="0"/>
              <a:t>казочок</a:t>
            </a:r>
            <a:r>
              <a:rPr lang="ru-RU" dirty="0" smtClean="0"/>
              <a:t>» учителем</a:t>
            </a:r>
          </a:p>
          <a:p>
            <a:r>
              <a:rPr lang="ru-RU" dirty="0" smtClean="0"/>
              <a:t>— Про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свідчить</a:t>
            </a:r>
            <a:r>
              <a:rPr lang="ru-RU" dirty="0" smtClean="0"/>
              <a:t> </a:t>
            </a:r>
            <a:r>
              <a:rPr lang="ru-RU" dirty="0" err="1" smtClean="0"/>
              <a:t>назва</a:t>
            </a:r>
            <a:r>
              <a:rPr lang="ru-RU" dirty="0" smtClean="0"/>
              <a:t> «</a:t>
            </a:r>
            <a:r>
              <a:rPr lang="ru-RU" dirty="0" err="1" smtClean="0"/>
              <a:t>Безкінечні</a:t>
            </a:r>
            <a:r>
              <a:rPr lang="ru-RU" dirty="0" smtClean="0"/>
              <a:t> </a:t>
            </a:r>
            <a:r>
              <a:rPr lang="ru-RU" dirty="0" err="1" smtClean="0"/>
              <a:t>казочки</a:t>
            </a:r>
            <a:r>
              <a:rPr lang="ru-RU" dirty="0" smtClean="0"/>
              <a:t>»?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5FC18A-D1D0-4C3F-BC76-E237E80DCF1B}" type="datetime1">
              <a:rPr lang="ru-RU" smtClean="0"/>
              <a:pPr>
                <a:defRPr/>
              </a:pPr>
              <a:t>21.01.2018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7FDF41-1315-4781-AEF0-F979F7DEC53B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43010" name="Picture 2" descr="https://im3-tub-ua.yandex.net/i?id=86651ca6a3c828709f6e221eb0c76710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643314"/>
            <a:ext cx="4572000" cy="2867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Читання</a:t>
            </a:r>
            <a:r>
              <a:rPr lang="ru-RU" dirty="0" smtClean="0"/>
              <a:t> </a:t>
            </a:r>
            <a:r>
              <a:rPr lang="ru-RU" dirty="0" err="1" smtClean="0"/>
              <a:t>казочок</a:t>
            </a:r>
            <a:r>
              <a:rPr lang="ru-RU" dirty="0" smtClean="0"/>
              <a:t> </a:t>
            </a:r>
            <a:r>
              <a:rPr lang="ru-RU" dirty="0" err="1" smtClean="0"/>
              <a:t>учнями</a:t>
            </a:r>
            <a:r>
              <a:rPr lang="ru-RU" dirty="0" smtClean="0"/>
              <a:t> «</a:t>
            </a:r>
            <a:r>
              <a:rPr lang="ru-RU" dirty="0" err="1" smtClean="0"/>
              <a:t>ланцюжком</a:t>
            </a:r>
            <a:r>
              <a:rPr lang="ru-RU" dirty="0" smtClean="0"/>
              <a:t>» за строфами</a:t>
            </a:r>
          </a:p>
          <a:p>
            <a:r>
              <a:rPr lang="ru-RU" dirty="0" smtClean="0"/>
              <a:t>— Про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перша </a:t>
            </a:r>
            <a:r>
              <a:rPr lang="ru-RU" dirty="0" err="1" smtClean="0"/>
              <a:t>казочка</a:t>
            </a:r>
            <a:r>
              <a:rPr lang="ru-RU" dirty="0" smtClean="0"/>
              <a:t>? друга? </a:t>
            </a:r>
            <a:r>
              <a:rPr lang="ru-RU" dirty="0" err="1" smtClean="0"/>
              <a:t>третя</a:t>
            </a:r>
            <a:r>
              <a:rPr lang="ru-RU" dirty="0" smtClean="0"/>
              <a:t>? </a:t>
            </a:r>
            <a:r>
              <a:rPr lang="ru-RU" dirty="0" err="1" smtClean="0"/>
              <a:t>четверта</a:t>
            </a:r>
            <a:r>
              <a:rPr lang="ru-RU" dirty="0" smtClean="0"/>
              <a:t>? </a:t>
            </a:r>
            <a:r>
              <a:rPr lang="ru-RU" dirty="0" err="1" smtClean="0"/>
              <a:t>п’ята</a:t>
            </a:r>
            <a:r>
              <a:rPr lang="ru-RU" dirty="0" smtClean="0"/>
              <a:t>?</a:t>
            </a:r>
          </a:p>
          <a:p>
            <a:r>
              <a:rPr lang="ru-RU" dirty="0" smtClean="0"/>
              <a:t>— </a:t>
            </a:r>
            <a:r>
              <a:rPr lang="ru-RU" dirty="0" err="1" smtClean="0"/>
              <a:t>Чому</a:t>
            </a:r>
            <a:r>
              <a:rPr lang="ru-RU" dirty="0" smtClean="0"/>
              <a:t> </a:t>
            </a:r>
            <a:r>
              <a:rPr lang="ru-RU" dirty="0" err="1" smtClean="0"/>
              <a:t>поетеса</a:t>
            </a:r>
            <a:r>
              <a:rPr lang="ru-RU" dirty="0" smtClean="0"/>
              <a:t> не досказала </a:t>
            </a:r>
            <a:r>
              <a:rPr lang="ru-RU" dirty="0" err="1" smtClean="0"/>
              <a:t>жодну</a:t>
            </a:r>
            <a:r>
              <a:rPr lang="ru-RU" dirty="0" smtClean="0"/>
              <a:t> </a:t>
            </a:r>
            <a:r>
              <a:rPr lang="ru-RU" dirty="0" err="1" smtClean="0"/>
              <a:t>казочку</a:t>
            </a:r>
            <a:r>
              <a:rPr lang="ru-RU" dirty="0" smtClean="0"/>
              <a:t>?</a:t>
            </a:r>
          </a:p>
          <a:p>
            <a:r>
              <a:rPr lang="ru-RU" dirty="0" smtClean="0"/>
              <a:t>—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почули</a:t>
            </a:r>
            <a:r>
              <a:rPr lang="ru-RU" dirty="0" smtClean="0"/>
              <a:t>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казки</a:t>
            </a:r>
            <a:r>
              <a:rPr lang="ru-RU" dirty="0" smtClean="0"/>
              <a:t>?</a:t>
            </a:r>
          </a:p>
          <a:p>
            <a:r>
              <a:rPr lang="ru-RU" dirty="0" smtClean="0"/>
              <a:t>— Яка </a:t>
            </a:r>
            <a:r>
              <a:rPr lang="ru-RU" dirty="0" err="1" smtClean="0"/>
              <a:t>казка</a:t>
            </a:r>
            <a:r>
              <a:rPr lang="ru-RU" dirty="0" smtClean="0"/>
              <a:t> </a:t>
            </a:r>
            <a:r>
              <a:rPr lang="ru-RU" dirty="0" err="1" smtClean="0"/>
              <a:t>сподобалася</a:t>
            </a:r>
            <a:r>
              <a:rPr lang="ru-RU" dirty="0" smtClean="0"/>
              <a:t> вам </a:t>
            </a:r>
            <a:r>
              <a:rPr lang="ru-RU" dirty="0" err="1" smtClean="0"/>
              <a:t>найбільше</a:t>
            </a:r>
            <a:r>
              <a:rPr lang="ru-RU" dirty="0" smtClean="0"/>
              <a:t>?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5FC18A-D1D0-4C3F-BC76-E237E80DCF1B}" type="datetime1">
              <a:rPr lang="ru-RU" smtClean="0"/>
              <a:pPr>
                <a:defRPr/>
              </a:pPr>
              <a:t>21.01.2018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7FDF41-1315-4781-AEF0-F979F7DEC53B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rgbClr val="C00000"/>
                </a:solidFill>
              </a:rPr>
              <a:t>Гра</a:t>
            </a:r>
            <a:r>
              <a:rPr lang="ru-RU" dirty="0" smtClean="0">
                <a:solidFill>
                  <a:srgbClr val="C00000"/>
                </a:solidFill>
              </a:rPr>
              <a:t> «Добери </a:t>
            </a:r>
            <a:r>
              <a:rPr lang="ru-RU" dirty="0" err="1" smtClean="0">
                <a:solidFill>
                  <a:srgbClr val="C00000"/>
                </a:solidFill>
              </a:rPr>
              <a:t>риму</a:t>
            </a:r>
            <a:r>
              <a:rPr lang="ru-RU" dirty="0" smtClean="0">
                <a:solidFill>
                  <a:srgbClr val="C00000"/>
                </a:solidFill>
              </a:rPr>
              <a:t>»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Казку </a:t>
            </a:r>
          </a:p>
          <a:p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дрібненько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— 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солодка — 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другу — 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печі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—                       сказала — </a:t>
            </a:r>
          </a:p>
          <a:p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влетіла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— 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можна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— 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знати — </a:t>
            </a:r>
          </a:p>
          <a:p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п’яту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— </a:t>
            </a:r>
          </a:p>
          <a:p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вуха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— </a:t>
            </a:r>
          </a:p>
          <a:p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раді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— </a:t>
            </a:r>
          </a:p>
          <a:p>
            <a:endParaRPr lang="ru-RU" dirty="0" smtClean="0"/>
          </a:p>
        </p:txBody>
      </p:sp>
      <p:sp>
        <p:nvSpPr>
          <p:cNvPr id="7" name="Дата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AA23E6E-CBFA-4F94-9FE9-B9C110194578}" type="datetime1">
              <a:rPr lang="ru-RU" smtClean="0"/>
              <a:pPr>
                <a:defRPr/>
              </a:pPr>
              <a:t>21.01.2018</a:t>
            </a:fld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A2066F-8314-4860-80A8-713A3494CA02}" type="slidenum">
              <a:rPr lang="ru-RU"/>
              <a:pPr>
                <a:defRPr/>
              </a:pPr>
              <a:t>13</a:t>
            </a:fld>
            <a:endParaRPr lang="ru-RU"/>
          </a:p>
        </p:txBody>
      </p:sp>
      <p:pic>
        <p:nvPicPr>
          <p:cNvPr id="37890" name="Picture 2" descr="https://im2-tub-ua.yandex.net/i?id=dca27cee750c42fbfbb10448c82e0700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643050"/>
            <a:ext cx="3276600" cy="521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rgbClr val="C00000"/>
                </a:solidFill>
              </a:rPr>
              <a:t>Гра</a:t>
            </a:r>
            <a:r>
              <a:rPr lang="ru-RU" dirty="0" smtClean="0">
                <a:solidFill>
                  <a:srgbClr val="C00000"/>
                </a:solidFill>
              </a:rPr>
              <a:t> «Добери </a:t>
            </a:r>
            <a:r>
              <a:rPr lang="ru-RU" dirty="0" err="1" smtClean="0">
                <a:solidFill>
                  <a:srgbClr val="C00000"/>
                </a:solidFill>
              </a:rPr>
              <a:t>риму</a:t>
            </a:r>
            <a:r>
              <a:rPr lang="ru-RU" dirty="0" smtClean="0">
                <a:solidFill>
                  <a:srgbClr val="C00000"/>
                </a:solidFill>
              </a:rPr>
              <a:t>»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Казку —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в’язку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; </a:t>
            </a:r>
          </a:p>
          <a:p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дрібненько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—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швиденько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; 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солодка — коротка;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другу — лугу;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печі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—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речі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;                      сказала —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літала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; </a:t>
            </a:r>
          </a:p>
          <a:p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влетіла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— не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вміла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можна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—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тривожна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; 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знати —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чекати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; </a:t>
            </a:r>
          </a:p>
          <a:p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п’яту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—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кімнату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; </a:t>
            </a:r>
          </a:p>
          <a:p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вуха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— слуха; </a:t>
            </a:r>
          </a:p>
          <a:p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раді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—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громаді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...</a:t>
            </a:r>
          </a:p>
          <a:p>
            <a:endParaRPr lang="ru-RU" dirty="0" smtClean="0"/>
          </a:p>
        </p:txBody>
      </p:sp>
      <p:sp>
        <p:nvSpPr>
          <p:cNvPr id="7" name="Дата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AA23E6E-CBFA-4F94-9FE9-B9C110194578}" type="datetime1">
              <a:rPr lang="ru-RU"/>
              <a:pPr>
                <a:defRPr/>
              </a:pPr>
              <a:t>21.01.2018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A2066F-8314-4860-80A8-713A3494CA02}" type="slidenum">
              <a:rPr lang="ru-RU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6386" name="Слайд" r:id="rId3" imgW="4572129" imgH="3429039" progId="PowerPoint.Slide.8">
              <p:embed/>
            </p:oleObj>
          </a:graphicData>
        </a:graphic>
      </p:graphicFrame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0"/>
            <a:ext cx="5429256" cy="29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1066800"/>
            <a:ext cx="12954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3714744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124200"/>
            <a:ext cx="492919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uk-UA" sz="4000" dirty="0" smtClean="0"/>
              <a:t>До якої  казочки ?</a:t>
            </a:r>
            <a:endParaRPr lang="uk-UA" sz="4000" dirty="0"/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5791200" y="62484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2400"/>
              <a:t>Зайчаткова казочка</a:t>
            </a:r>
          </a:p>
        </p:txBody>
      </p:sp>
      <p:pic>
        <p:nvPicPr>
          <p:cNvPr id="16388" name="Picture 4" descr="http://cdn1.imgbb.ru/community/110/1106719/201410/346d5f01922f32367e42c3726832fca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81500" y="3214686"/>
            <a:ext cx="4762500" cy="3643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8" grpId="0"/>
      <p:bldP spid="3277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46082" name="Слайд" r:id="rId3" imgW="4572129" imgH="3429039" progId="PowerPoint.Slide.8">
              <p:embed/>
            </p:oleObj>
          </a:graphicData>
        </a:graphic>
      </p:graphicFrame>
      <p:sp>
        <p:nvSpPr>
          <p:cNvPr id="3584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uk-UA" b="1" dirty="0" smtClean="0">
                <a:solidFill>
                  <a:srgbClr val="890980"/>
                </a:solidFill>
              </a:rPr>
              <a:t>З </a:t>
            </a:r>
            <a:r>
              <a:rPr lang="uk-UA" b="1" dirty="0">
                <a:solidFill>
                  <a:srgbClr val="890980"/>
                </a:solidFill>
              </a:rPr>
              <a:t>якої казки ці рядки</a:t>
            </a:r>
            <a:r>
              <a:rPr lang="en-US" b="1" dirty="0">
                <a:solidFill>
                  <a:srgbClr val="890980"/>
                </a:solidFill>
              </a:rPr>
              <a:t>?</a:t>
            </a:r>
            <a:endParaRPr lang="ru-RU" b="1" dirty="0">
              <a:solidFill>
                <a:srgbClr val="890980"/>
              </a:solidFill>
            </a:endParaRP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29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uk-UA" sz="4800" dirty="0" smtClean="0"/>
              <a:t>   Дасте </a:t>
            </a:r>
            <a:r>
              <a:rPr lang="uk-UA" sz="4800" dirty="0"/>
              <a:t>бубликів в</a:t>
            </a:r>
            <a:r>
              <a:rPr lang="en-US" sz="4800" dirty="0"/>
              <a:t>’</a:t>
            </a:r>
            <a:r>
              <a:rPr lang="uk-UA" sz="4800" dirty="0" err="1"/>
              <a:t>язку</a:t>
            </a:r>
            <a:r>
              <a:rPr lang="uk-UA" sz="4800" dirty="0"/>
              <a:t> –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sz="4800" dirty="0"/>
              <a:t>докажу вам ту казку</a:t>
            </a:r>
            <a:r>
              <a:rPr lang="uk-UA" sz="4800" dirty="0" smtClean="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endParaRPr lang="uk-UA" sz="4800" dirty="0"/>
          </a:p>
          <a:p>
            <a:pPr>
              <a:lnSpc>
                <a:spcPct val="90000"/>
              </a:lnSpc>
              <a:buFontTx/>
              <a:buNone/>
            </a:pPr>
            <a:r>
              <a:rPr lang="uk-UA" sz="4800" dirty="0" smtClean="0"/>
              <a:t>Розсердилась </a:t>
            </a:r>
            <a:r>
              <a:rPr lang="uk-UA" sz="4800" dirty="0"/>
              <a:t>Лисичка, навіть не подякувала за гостинність.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4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/>
      <p:bldP spid="3584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40962" name="Слайд" r:id="rId3" imgW="4572129" imgH="3429039" progId="PowerPoint.Slide.8">
              <p:embed/>
            </p:oleObj>
          </a:graphicData>
        </a:graphic>
      </p:graphicFrame>
      <p:sp>
        <p:nvSpPr>
          <p:cNvPr id="3584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uk-UA" b="1" dirty="0" smtClean="0">
                <a:solidFill>
                  <a:srgbClr val="890980"/>
                </a:solidFill>
              </a:rPr>
              <a:t>З </a:t>
            </a:r>
            <a:r>
              <a:rPr lang="uk-UA" b="1" dirty="0">
                <a:solidFill>
                  <a:srgbClr val="890980"/>
                </a:solidFill>
              </a:rPr>
              <a:t>якої казки ці рядки</a:t>
            </a:r>
            <a:r>
              <a:rPr lang="en-US" b="1" dirty="0">
                <a:solidFill>
                  <a:srgbClr val="890980"/>
                </a:solidFill>
              </a:rPr>
              <a:t>?</a:t>
            </a:r>
            <a:endParaRPr lang="ru-RU" b="1" dirty="0">
              <a:solidFill>
                <a:srgbClr val="890980"/>
              </a:solidFill>
            </a:endParaRP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29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uk-UA" sz="4800" dirty="0" smtClean="0"/>
              <a:t>   Дасте </a:t>
            </a:r>
            <a:r>
              <a:rPr lang="uk-UA" sz="4800" dirty="0"/>
              <a:t>бубликів в</a:t>
            </a:r>
            <a:r>
              <a:rPr lang="en-US" sz="4800" dirty="0"/>
              <a:t>’</a:t>
            </a:r>
            <a:r>
              <a:rPr lang="uk-UA" sz="4800" dirty="0" err="1"/>
              <a:t>язку</a:t>
            </a:r>
            <a:r>
              <a:rPr lang="uk-UA" sz="4800" dirty="0"/>
              <a:t> –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sz="4800" dirty="0"/>
              <a:t>докажу вам ту казку.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sz="4800" dirty="0">
                <a:solidFill>
                  <a:schemeClr val="accent2"/>
                </a:solidFill>
              </a:rPr>
              <a:t>(Безконечні казочки).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sz="4800" dirty="0" smtClean="0"/>
              <a:t>   Розсердилась </a:t>
            </a:r>
            <a:r>
              <a:rPr lang="uk-UA" sz="4800" dirty="0"/>
              <a:t>Лисичка, навіть не подякувала за гостинність.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sz="4800" dirty="0">
                <a:solidFill>
                  <a:schemeClr val="accent2"/>
                </a:solidFill>
              </a:rPr>
              <a:t>(Лисичка і Журавель). 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4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/>
      <p:bldP spid="3584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ВГАДАЙ КАЗКУ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4B517-7BFF-438F-B4C6-241611B6DA59}" type="datetime1">
              <a:rPr lang="ru-RU" smtClean="0"/>
              <a:pPr>
                <a:defRPr/>
              </a:pPr>
              <a:t>21.01.2018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2A7BEF-DD8C-4594-8AE6-3AEDF4DE4CD7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pic>
        <p:nvPicPr>
          <p:cNvPr id="6" name="Picture 6" descr="duym_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81509"/>
            <a:ext cx="2741607" cy="2376491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32" y="3825619"/>
            <a:ext cx="2571768" cy="303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07" descr="0012-016-Lebed-rak-i-schu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00108"/>
            <a:ext cx="3929058" cy="327026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58" y="928670"/>
            <a:ext cx="3006748" cy="3214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54" y="928670"/>
            <a:ext cx="2214546" cy="3286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74" y="4071942"/>
            <a:ext cx="4104456" cy="2786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ПІДСУМОК УРОКУ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— З </a:t>
            </a:r>
            <a:r>
              <a:rPr lang="ru-RU" dirty="0" err="1" smtClean="0"/>
              <a:t>якою</a:t>
            </a:r>
            <a:r>
              <a:rPr lang="ru-RU" dirty="0" smtClean="0"/>
              <a:t> </a:t>
            </a:r>
            <a:r>
              <a:rPr lang="ru-RU" dirty="0" err="1" smtClean="0"/>
              <a:t>казкою</a:t>
            </a:r>
            <a:r>
              <a:rPr lang="ru-RU" dirty="0" smtClean="0"/>
              <a:t> </a:t>
            </a:r>
            <a:r>
              <a:rPr lang="ru-RU" dirty="0" err="1" smtClean="0"/>
              <a:t>ознайомилися</a:t>
            </a:r>
            <a:r>
              <a:rPr lang="ru-RU" dirty="0" smtClean="0"/>
              <a:t> на </a:t>
            </a:r>
            <a:r>
              <a:rPr lang="ru-RU" dirty="0" err="1" smtClean="0"/>
              <a:t>уроці</a:t>
            </a:r>
            <a:r>
              <a:rPr lang="ru-RU" dirty="0" smtClean="0"/>
              <a:t>?</a:t>
            </a:r>
          </a:p>
          <a:p>
            <a:r>
              <a:rPr lang="ru-RU" dirty="0" smtClean="0"/>
              <a:t>— </a:t>
            </a:r>
            <a:r>
              <a:rPr lang="ru-RU" dirty="0" err="1" smtClean="0"/>
              <a:t>Хто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автор?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5FC18A-D1D0-4C3F-BC76-E237E80DCF1B}" type="datetime1">
              <a:rPr lang="ru-RU" smtClean="0"/>
              <a:pPr>
                <a:defRPr/>
              </a:pPr>
              <a:t>21.01.2018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7FDF41-1315-4781-AEF0-F979F7DEC53B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9" y="2928934"/>
            <a:ext cx="5572132" cy="3508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http://www.bouncingcastles.co.nz/uploads/101470/images/bouncy_castle_b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297" y="0"/>
            <a:ext cx="9191297" cy="6858001"/>
          </a:xfrm>
          <a:prstGeom prst="rect">
            <a:avLst/>
          </a:prstGeom>
          <a:noFill/>
        </p:spPr>
      </p:pic>
      <p:pic>
        <p:nvPicPr>
          <p:cNvPr id="6" name="Picture 2" descr="http://s020.radikal.ru/i714/1302/4f/e5403f7ca04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57222" y="0"/>
            <a:ext cx="3786182" cy="264318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2786058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40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r"/>
            <a:endParaRPr lang="ru-RU" sz="4000" b="1" dirty="0" smtClean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29190" y="2828836"/>
            <a:ext cx="421481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err="1" smtClean="0">
                <a:solidFill>
                  <a:srgbClr val="C00000"/>
                </a:solidFill>
              </a:rPr>
              <a:t>Проспівав</a:t>
            </a:r>
            <a:r>
              <a:rPr lang="ru-RU" sz="4000" b="1" dirty="0" smtClean="0">
                <a:solidFill>
                  <a:srgbClr val="C00000"/>
                </a:solidFill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</a:rPr>
              <a:t>дзвінок</a:t>
            </a:r>
            <a:r>
              <a:rPr lang="ru-RU" sz="4000" b="1" dirty="0" smtClean="0">
                <a:solidFill>
                  <a:srgbClr val="C00000"/>
                </a:solidFill>
              </a:rPr>
              <a:t> —</a:t>
            </a:r>
          </a:p>
          <a:p>
            <a:r>
              <a:rPr lang="ru-RU" sz="4000" b="1" dirty="0" err="1" smtClean="0">
                <a:solidFill>
                  <a:srgbClr val="C00000"/>
                </a:solidFill>
              </a:rPr>
              <a:t>Починається</a:t>
            </a:r>
            <a:r>
              <a:rPr lang="ru-RU" sz="4000" b="1" dirty="0" smtClean="0">
                <a:solidFill>
                  <a:srgbClr val="C00000"/>
                </a:solidFill>
              </a:rPr>
              <a:t> урок.</a:t>
            </a:r>
          </a:p>
          <a:p>
            <a:r>
              <a:rPr lang="ru-RU" sz="4000" b="1" dirty="0" smtClean="0">
                <a:solidFill>
                  <a:srgbClr val="C00000"/>
                </a:solidFill>
              </a:rPr>
              <a:t>З </a:t>
            </a:r>
            <a:r>
              <a:rPr lang="ru-RU" sz="4000" b="1" dirty="0" err="1" smtClean="0">
                <a:solidFill>
                  <a:srgbClr val="C00000"/>
                </a:solidFill>
              </a:rPr>
              <a:t>божої</a:t>
            </a:r>
            <a:r>
              <a:rPr lang="ru-RU" sz="4000" b="1" dirty="0" smtClean="0">
                <a:solidFill>
                  <a:srgbClr val="C00000"/>
                </a:solidFill>
              </a:rPr>
              <a:t> ласки,</a:t>
            </a:r>
          </a:p>
          <a:p>
            <a:r>
              <a:rPr lang="ru-RU" sz="4000" b="1" dirty="0" smtClean="0">
                <a:solidFill>
                  <a:srgbClr val="C00000"/>
                </a:solidFill>
              </a:rPr>
              <a:t>З </a:t>
            </a:r>
            <a:r>
              <a:rPr lang="ru-RU" sz="4000" b="1" dirty="0" err="1" smtClean="0">
                <a:solidFill>
                  <a:srgbClr val="C00000"/>
                </a:solidFill>
              </a:rPr>
              <a:t>цікавої</a:t>
            </a:r>
            <a:r>
              <a:rPr lang="ru-RU" sz="4000" b="1" dirty="0" smtClean="0">
                <a:solidFill>
                  <a:srgbClr val="C00000"/>
                </a:solidFill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</a:rPr>
              <a:t>казки</a:t>
            </a:r>
            <a:r>
              <a:rPr lang="ru-RU" sz="4000" b="1" dirty="0" smtClean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9" name="Рисунок 8" descr="http://perezvin.at.ua/74875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5688" y="0"/>
            <a:ext cx="2808312" cy="18328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ПІДСУМОК УРОКУ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1142984"/>
            <a:ext cx="9144000" cy="57150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chemeClr val="accent2"/>
                </a:solidFill>
              </a:rPr>
              <a:t>На цьому уроці я навчився (навчилась) </a:t>
            </a:r>
            <a:endParaRPr lang="ru-RU" sz="4800" b="1" dirty="0">
              <a:solidFill>
                <a:schemeClr val="accent2"/>
              </a:solidFill>
            </a:endParaRPr>
          </a:p>
        </p:txBody>
      </p:sp>
      <p:sp>
        <p:nvSpPr>
          <p:cNvPr id="5" name="Стрелка вверх 4"/>
          <p:cNvSpPr/>
          <p:nvPr/>
        </p:nvSpPr>
        <p:spPr>
          <a:xfrm>
            <a:off x="4357686" y="2428868"/>
            <a:ext cx="214314" cy="7143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flipH="1">
            <a:off x="4429124" y="4929198"/>
            <a:ext cx="214314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8286776" y="3357562"/>
            <a:ext cx="64294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/>
          <p:cNvSpPr/>
          <p:nvPr/>
        </p:nvSpPr>
        <p:spPr>
          <a:xfrm flipV="1">
            <a:off x="285720" y="3357562"/>
            <a:ext cx="500066" cy="2143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5FC18A-D1D0-4C3F-BC76-E237E80DCF1B}" type="datetime1">
              <a:rPr lang="ru-RU" smtClean="0"/>
              <a:pPr>
                <a:defRPr/>
              </a:pPr>
              <a:t>21.01.2018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7FDF41-1315-4781-AEF0-F979F7DEC53B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0" y="1000108"/>
            <a:ext cx="953382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727272"/>
                </a:solidFill>
                <a:effectLst/>
                <a:latin typeface="Open Sans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>
              <a:solidFill>
                <a:srgbClr val="727272"/>
              </a:solidFill>
              <a:latin typeface="Open Sans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rgbClr val="890980"/>
                </a:solidFill>
                <a:effectLst/>
                <a:latin typeface="Open Sans" charset="0"/>
                <a:ea typeface="Times New Roman" pitchFamily="18" charset="0"/>
                <a:cs typeface="Times New Roman" pitchFamily="18" charset="0"/>
              </a:rPr>
              <a:t>Домашнє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890980"/>
                </a:solidFill>
                <a:effectLst/>
                <a:latin typeface="Open Sans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rgbClr val="890980"/>
                </a:solidFill>
                <a:effectLst/>
                <a:latin typeface="Open Sans" charset="0"/>
                <a:ea typeface="Times New Roman" pitchFamily="18" charset="0"/>
                <a:cs typeface="Times New Roman" pitchFamily="18" charset="0"/>
              </a:rPr>
              <a:t>завдання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890980"/>
              </a:solidFill>
              <a:effectLst/>
              <a:latin typeface="Open Sans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4400" dirty="0" smtClean="0">
                <a:solidFill>
                  <a:srgbClr val="890980"/>
                </a:solidFill>
                <a:latin typeface="Arial" pitchFamily="34" charset="0"/>
                <a:cs typeface="Times New Roman" pitchFamily="18" charset="0"/>
              </a:rPr>
              <a:t>Ст.107 – 108, </a:t>
            </a:r>
            <a:r>
              <a:rPr lang="uk-UA" sz="4400" smtClean="0">
                <a:solidFill>
                  <a:srgbClr val="890980"/>
                </a:solidFill>
                <a:latin typeface="Arial" pitchFamily="34" charset="0"/>
                <a:cs typeface="Times New Roman" pitchFamily="18" charset="0"/>
              </a:rPr>
              <a:t>виразно читати.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89098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rgbClr val="890980"/>
                </a:solidFill>
                <a:effectLst/>
                <a:latin typeface="Open Sans" charset="0"/>
                <a:ea typeface="Times New Roman" pitchFamily="18" charset="0"/>
                <a:cs typeface="Times New Roman" pitchFamily="18" charset="0"/>
              </a:rPr>
              <a:t>Придумати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890980"/>
                </a:solidFill>
                <a:effectLst/>
                <a:latin typeface="Open Sans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rgbClr val="890980"/>
                </a:solidFill>
                <a:effectLst/>
                <a:latin typeface="Open Sans" charset="0"/>
                <a:ea typeface="Times New Roman" pitchFamily="18" charset="0"/>
                <a:cs typeface="Times New Roman" pitchFamily="18" charset="0"/>
              </a:rPr>
              <a:t>коротеньку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890980"/>
              </a:solidFill>
              <a:effectLst/>
              <a:latin typeface="Open Sans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890980"/>
                </a:solidFill>
                <a:effectLst/>
                <a:latin typeface="Open Sans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rgbClr val="890980"/>
                </a:solidFill>
                <a:effectLst/>
                <a:latin typeface="Open Sans" charset="0"/>
                <a:ea typeface="Times New Roman" pitchFamily="18" charset="0"/>
                <a:cs typeface="Times New Roman" pitchFamily="18" charset="0"/>
              </a:rPr>
              <a:t>казку-мініатюру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890980"/>
              </a:solidFill>
              <a:effectLst/>
              <a:latin typeface="Arial" pitchFamily="34" charset="0"/>
            </a:endParaRPr>
          </a:p>
        </p:txBody>
      </p:sp>
      <p:pic>
        <p:nvPicPr>
          <p:cNvPr id="7" name="Picture 3" descr="Мова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9" y="3429000"/>
            <a:ext cx="4500562" cy="3429000"/>
          </a:xfrm>
          <a:prstGeom prst="rect">
            <a:avLst/>
          </a:prstGeom>
          <a:solidFill>
            <a:srgbClr val="57A965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r>
              <a:rPr lang="ru-RU" sz="5400" b="1" dirty="0" err="1" smtClean="0"/>
              <a:t>Миші</a:t>
            </a:r>
            <a:r>
              <a:rPr lang="ru-RU" sz="5400" b="1" dirty="0" smtClean="0"/>
              <a:t> в </a:t>
            </a:r>
            <a:r>
              <a:rPr lang="ru-RU" sz="5400" b="1" dirty="0" err="1" smtClean="0"/>
              <a:t>шафі</a:t>
            </a:r>
            <a:r>
              <a:rPr lang="ru-RU" sz="5400" b="1" dirty="0" smtClean="0"/>
              <a:t> </a:t>
            </a:r>
            <a:r>
              <a:rPr lang="ru-RU" sz="5400" b="1" dirty="0" err="1" smtClean="0"/>
              <a:t>шаруділи</a:t>
            </a:r>
            <a:r>
              <a:rPr lang="ru-RU" sz="5400" b="1" dirty="0" smtClean="0"/>
              <a:t> </a:t>
            </a:r>
          </a:p>
          <a:p>
            <a:r>
              <a:rPr lang="ru-RU" sz="5400" b="1" dirty="0" err="1" smtClean="0"/>
              <a:t>Шість</a:t>
            </a:r>
            <a:r>
              <a:rPr lang="ru-RU" sz="5400" b="1" dirty="0" smtClean="0"/>
              <a:t> </a:t>
            </a:r>
            <a:r>
              <a:rPr lang="ru-RU" sz="5400" b="1" dirty="0" err="1" smtClean="0"/>
              <a:t>шарфів</a:t>
            </a:r>
            <a:r>
              <a:rPr lang="ru-RU" sz="5400" b="1" dirty="0" smtClean="0"/>
              <a:t> </a:t>
            </a:r>
            <a:r>
              <a:rPr lang="ru-RU" sz="5400" b="1" dirty="0" err="1" smtClean="0"/>
              <a:t>шерстяних</a:t>
            </a:r>
            <a:r>
              <a:rPr lang="ru-RU" sz="5400" b="1" dirty="0" smtClean="0"/>
              <a:t> </a:t>
            </a:r>
            <a:r>
              <a:rPr lang="ru-RU" sz="5400" b="1" dirty="0" err="1" smtClean="0"/>
              <a:t>з’їли</a:t>
            </a:r>
            <a:r>
              <a:rPr lang="ru-RU" b="1" dirty="0" smtClean="0"/>
              <a:t>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5FC18A-D1D0-4C3F-BC76-E237E80DCF1B}" type="datetime1">
              <a:rPr lang="ru-RU" smtClean="0"/>
              <a:pPr>
                <a:defRPr/>
              </a:pPr>
              <a:t>21.01.2018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7FDF41-1315-4781-AEF0-F979F7DEC53B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18434" name="Picture 2" descr="https://thumbs.dreamstime.com/z/ratones-18920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71744"/>
            <a:ext cx="5524484" cy="4286256"/>
          </a:xfrm>
          <a:prstGeom prst="rect">
            <a:avLst/>
          </a:prstGeom>
          <a:noFill/>
        </p:spPr>
      </p:pic>
      <p:pic>
        <p:nvPicPr>
          <p:cNvPr id="18436" name="Picture 4" descr="http://static.diary.ru/userdir/1/4/4/6/1446447/483840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714488"/>
            <a:ext cx="4000496" cy="5143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Читай </a:t>
            </a:r>
            <a:r>
              <a:rPr lang="ru-RU" sz="4800" b="1" dirty="0" err="1" smtClean="0">
                <a:solidFill>
                  <a:schemeClr val="bg1"/>
                </a:solidFill>
              </a:rPr>
              <a:t>тільки</a:t>
            </a:r>
            <a:r>
              <a:rPr lang="ru-RU" sz="4800" b="1" dirty="0" smtClean="0">
                <a:solidFill>
                  <a:schemeClr val="bg1"/>
                </a:solidFill>
              </a:rPr>
              <a:t> </a:t>
            </a:r>
            <a:r>
              <a:rPr lang="ru-RU" sz="4800" b="1" dirty="0" err="1" smtClean="0">
                <a:solidFill>
                  <a:schemeClr val="bg1"/>
                </a:solidFill>
              </a:rPr>
              <a:t>назви</a:t>
            </a:r>
            <a:r>
              <a:rPr lang="ru-RU" sz="4800" b="1" dirty="0" smtClean="0">
                <a:solidFill>
                  <a:schemeClr val="bg1"/>
                </a:solidFill>
              </a:rPr>
              <a:t> </a:t>
            </a:r>
            <a:r>
              <a:rPr lang="ru-RU" sz="4800" b="1" dirty="0" err="1" smtClean="0">
                <a:solidFill>
                  <a:schemeClr val="bg1"/>
                </a:solidFill>
              </a:rPr>
              <a:t>тварин</a:t>
            </a:r>
            <a:r>
              <a:rPr lang="ru-RU" sz="4800" b="1" dirty="0" smtClean="0">
                <a:solidFill>
                  <a:schemeClr val="bg1"/>
                </a:solidFill>
              </a:rPr>
              <a:t>!</a:t>
            </a:r>
          </a:p>
          <a:p>
            <a:endParaRPr lang="ru-RU" dirty="0" smtClean="0"/>
          </a:p>
          <a:p>
            <a:r>
              <a:rPr lang="ru-RU" sz="4800" b="1" dirty="0" smtClean="0"/>
              <a:t>Зайчик, парта, </a:t>
            </a:r>
            <a:r>
              <a:rPr lang="ru-RU" sz="4800" b="1" dirty="0" err="1" smtClean="0"/>
              <a:t>стіл</a:t>
            </a:r>
            <a:r>
              <a:rPr lang="ru-RU" sz="4800" b="1" dirty="0" smtClean="0"/>
              <a:t>, </a:t>
            </a:r>
            <a:r>
              <a:rPr lang="ru-RU" sz="4800" b="1" dirty="0" err="1" smtClean="0"/>
              <a:t>морозиво</a:t>
            </a:r>
            <a:r>
              <a:rPr lang="ru-RU" sz="4800" b="1" dirty="0" smtClean="0"/>
              <a:t>, бегемот, </a:t>
            </a:r>
            <a:r>
              <a:rPr lang="ru-RU" sz="4800" b="1" dirty="0" err="1" smtClean="0"/>
              <a:t>тигреня</a:t>
            </a:r>
            <a:r>
              <a:rPr lang="ru-RU" sz="4800" b="1" dirty="0" smtClean="0"/>
              <a:t>, </a:t>
            </a:r>
            <a:r>
              <a:rPr lang="ru-RU" sz="4800" b="1" dirty="0" err="1" smtClean="0"/>
              <a:t>смерека</a:t>
            </a:r>
            <a:r>
              <a:rPr lang="ru-RU" sz="4800" b="1" dirty="0" smtClean="0"/>
              <a:t>, рушник, слон, </a:t>
            </a:r>
            <a:r>
              <a:rPr lang="ru-RU" sz="4800" b="1" dirty="0" err="1" smtClean="0"/>
              <a:t>радість</a:t>
            </a:r>
            <a:r>
              <a:rPr lang="ru-RU" sz="4800" b="1" dirty="0" smtClean="0"/>
              <a:t>, </a:t>
            </a:r>
            <a:r>
              <a:rPr lang="ru-RU" sz="4800" b="1" dirty="0" err="1" smtClean="0"/>
              <a:t>козеня</a:t>
            </a:r>
            <a:r>
              <a:rPr lang="ru-RU" sz="4800" b="1" dirty="0" smtClean="0"/>
              <a:t>, </a:t>
            </a:r>
            <a:r>
              <a:rPr lang="ru-RU" sz="4800" b="1" dirty="0" err="1" smtClean="0"/>
              <a:t>підручник</a:t>
            </a:r>
            <a:r>
              <a:rPr lang="ru-RU" sz="4800" b="1" dirty="0" smtClean="0"/>
              <a:t>, </a:t>
            </a:r>
            <a:r>
              <a:rPr lang="ru-RU" sz="4800" b="1" dirty="0" err="1" smtClean="0"/>
              <a:t>стілець</a:t>
            </a:r>
            <a:r>
              <a:rPr lang="ru-RU" sz="4800" b="1" dirty="0" smtClean="0"/>
              <a:t>, антилопа, </a:t>
            </a:r>
            <a:r>
              <a:rPr lang="ru-RU" sz="4800" b="1" dirty="0" err="1" smtClean="0"/>
              <a:t>кішка</a:t>
            </a:r>
            <a:r>
              <a:rPr lang="ru-RU" sz="4800" b="1" dirty="0" smtClean="0"/>
              <a:t>, собака, подушка.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5FC18A-D1D0-4C3F-BC76-E237E80DCF1B}" type="datetime1">
              <a:rPr lang="ru-RU" smtClean="0"/>
              <a:pPr>
                <a:defRPr/>
              </a:pPr>
              <a:t>21.01.2018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7FDF41-1315-4781-AEF0-F979F7DEC53B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Перевірка</a:t>
            </a:r>
            <a:r>
              <a:rPr lang="ru-RU" dirty="0" smtClean="0"/>
              <a:t> </a:t>
            </a:r>
            <a:r>
              <a:rPr lang="ru-RU" dirty="0" err="1" smtClean="0"/>
              <a:t>домашнього</a:t>
            </a:r>
            <a:r>
              <a:rPr lang="ru-RU" dirty="0" smtClean="0"/>
              <a:t> </a:t>
            </a:r>
            <a:r>
              <a:rPr lang="ru-RU" dirty="0" err="1" smtClean="0"/>
              <a:t>завдання</a:t>
            </a:r>
            <a:endParaRPr lang="ru-RU" dirty="0" smtClean="0"/>
          </a:p>
          <a:p>
            <a:r>
              <a:rPr lang="ru-RU" dirty="0" smtClean="0"/>
              <a:t>Робота в парах. </a:t>
            </a:r>
            <a:r>
              <a:rPr lang="ru-RU" dirty="0" err="1" smtClean="0"/>
              <a:t>Гра</a:t>
            </a:r>
            <a:r>
              <a:rPr lang="ru-RU" dirty="0" smtClean="0"/>
              <a:t> «</a:t>
            </a:r>
            <a:r>
              <a:rPr lang="ru-RU" dirty="0" err="1" smtClean="0"/>
              <a:t>Обличчям</a:t>
            </a:r>
            <a:r>
              <a:rPr lang="ru-RU" dirty="0" smtClean="0"/>
              <a:t> до </a:t>
            </a:r>
            <a:r>
              <a:rPr lang="ru-RU" dirty="0" err="1" smtClean="0"/>
              <a:t>обличчя</a:t>
            </a:r>
            <a:r>
              <a:rPr lang="ru-RU" dirty="0" smtClean="0"/>
              <a:t>»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5FC18A-D1D0-4C3F-BC76-E237E80DCF1B}" type="datetime1">
              <a:rPr lang="ru-RU" smtClean="0"/>
              <a:pPr>
                <a:defRPr/>
              </a:pPr>
              <a:t>21.01.2018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7FDF41-1315-4781-AEF0-F979F7DEC53B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8" name="Picture 2" descr="http://shkola.ostriv.in.ua/images/publications/4/10713/13255846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928934"/>
            <a:ext cx="5572164" cy="3929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Актуалізація</a:t>
            </a:r>
            <a:r>
              <a:rPr lang="ru-RU" dirty="0" smtClean="0"/>
              <a:t> </a:t>
            </a:r>
            <a:r>
              <a:rPr lang="ru-RU" dirty="0" err="1" smtClean="0"/>
              <a:t>опорних</a:t>
            </a:r>
            <a:r>
              <a:rPr lang="ru-RU" dirty="0" smtClean="0"/>
              <a:t> </a:t>
            </a:r>
            <a:r>
              <a:rPr lang="ru-RU" dirty="0" err="1" smtClean="0"/>
              <a:t>знань</a:t>
            </a:r>
            <a:r>
              <a:rPr lang="ru-RU" dirty="0" smtClean="0"/>
              <a:t>. </a:t>
            </a:r>
            <a:r>
              <a:rPr lang="ru-RU" dirty="0" err="1" smtClean="0"/>
              <a:t>Повідомлення</a:t>
            </a:r>
            <a:r>
              <a:rPr lang="ru-RU" dirty="0" smtClean="0"/>
              <a:t> теми </a:t>
            </a:r>
            <a:r>
              <a:rPr lang="ru-RU" dirty="0" err="1" smtClean="0"/>
              <a:t>і</a:t>
            </a:r>
            <a:r>
              <a:rPr lang="ru-RU" dirty="0" smtClean="0"/>
              <a:t> мети уроку</a:t>
            </a:r>
          </a:p>
          <a:p>
            <a:r>
              <a:rPr lang="ru-RU" dirty="0" smtClean="0"/>
              <a:t>—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розділ</a:t>
            </a:r>
            <a:r>
              <a:rPr lang="ru-RU" dirty="0" smtClean="0"/>
              <a:t> ми почали </a:t>
            </a:r>
            <a:r>
              <a:rPr lang="ru-RU" dirty="0" err="1" smtClean="0"/>
              <a:t>вивчати</a:t>
            </a:r>
            <a:r>
              <a:rPr lang="ru-RU" dirty="0" smtClean="0"/>
              <a:t>?</a:t>
            </a:r>
          </a:p>
          <a:p>
            <a:r>
              <a:rPr lang="ru-RU" dirty="0" smtClean="0"/>
              <a:t>—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казки</a:t>
            </a:r>
            <a:r>
              <a:rPr lang="ru-RU" dirty="0" smtClean="0"/>
              <a:t> </a:t>
            </a:r>
            <a:r>
              <a:rPr lang="ru-RU" dirty="0" err="1" smtClean="0"/>
              <a:t>називаються</a:t>
            </a:r>
            <a:r>
              <a:rPr lang="ru-RU" dirty="0" smtClean="0"/>
              <a:t> </a:t>
            </a:r>
            <a:r>
              <a:rPr lang="ru-RU" dirty="0" err="1" smtClean="0"/>
              <a:t>літературними</a:t>
            </a:r>
            <a:r>
              <a:rPr lang="ru-RU" dirty="0" smtClean="0"/>
              <a:t>?</a:t>
            </a:r>
          </a:p>
          <a:p>
            <a:r>
              <a:rPr lang="ru-RU" dirty="0" smtClean="0"/>
              <a:t>— Чим вони </a:t>
            </a:r>
            <a:r>
              <a:rPr lang="ru-RU" dirty="0" err="1" smtClean="0"/>
              <a:t>відрізняються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народних</a:t>
            </a:r>
            <a:r>
              <a:rPr lang="ru-RU" dirty="0" smtClean="0"/>
              <a:t>?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5FC18A-D1D0-4C3F-BC76-E237E80DCF1B}" type="datetime1">
              <a:rPr lang="ru-RU" smtClean="0"/>
              <a:pPr>
                <a:defRPr/>
              </a:pPr>
              <a:t>21.01.2018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7FDF41-1315-4781-AEF0-F979F7DEC53B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Администратор\Рабочий стол\Шаблони для презентацій\Оформление слайда\Слайд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Горизонтальный свиток 7"/>
          <p:cNvSpPr/>
          <p:nvPr/>
        </p:nvSpPr>
        <p:spPr>
          <a:xfrm>
            <a:off x="3643306" y="3286124"/>
            <a:ext cx="2000264" cy="928694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tx2"/>
                </a:solidFill>
              </a:rPr>
              <a:t>КАЗКА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5715008" y="5000636"/>
            <a:ext cx="2000264" cy="928694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1428728" y="5000636"/>
            <a:ext cx="2000264" cy="928694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714348" y="3000372"/>
            <a:ext cx="2000264" cy="928694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6429388" y="2857496"/>
            <a:ext cx="2000264" cy="928694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1285852" y="1428736"/>
            <a:ext cx="2000264" cy="928694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2"/>
                </a:solidFill>
              </a:rPr>
              <a:t>мудрість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6000760" y="1428736"/>
            <a:ext cx="2000264" cy="928694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143636" y="1714488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tx2"/>
                </a:solidFill>
              </a:rPr>
              <a:t>знання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Побудова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«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асоціативного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куща» до слова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казка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0"/>
            <a:ext cx="4500562" cy="6858000"/>
          </a:xfrm>
        </p:spPr>
        <p:txBody>
          <a:bodyPr/>
          <a:lstStyle/>
          <a:p>
            <a:r>
              <a:rPr lang="ru-RU" sz="4800" b="1" dirty="0" err="1" smtClean="0">
                <a:solidFill>
                  <a:srgbClr val="890980"/>
                </a:solidFill>
              </a:rPr>
              <a:t>Сьогодні</a:t>
            </a:r>
            <a:r>
              <a:rPr lang="ru-RU" sz="4800" b="1" dirty="0" smtClean="0">
                <a:solidFill>
                  <a:srgbClr val="890980"/>
                </a:solidFill>
              </a:rPr>
              <a:t> ми </a:t>
            </a:r>
            <a:r>
              <a:rPr lang="ru-RU" sz="4800" b="1" dirty="0" err="1" smtClean="0">
                <a:solidFill>
                  <a:srgbClr val="890980"/>
                </a:solidFill>
              </a:rPr>
              <a:t>ознайомимося</a:t>
            </a:r>
            <a:r>
              <a:rPr lang="ru-RU" sz="4800" b="1" dirty="0" smtClean="0">
                <a:solidFill>
                  <a:srgbClr val="890980"/>
                </a:solidFill>
              </a:rPr>
              <a:t> </a:t>
            </a:r>
            <a:r>
              <a:rPr lang="ru-RU" sz="4800" b="1" dirty="0" err="1" smtClean="0">
                <a:solidFill>
                  <a:srgbClr val="890980"/>
                </a:solidFill>
              </a:rPr>
              <a:t>з</a:t>
            </a:r>
            <a:r>
              <a:rPr lang="ru-RU" sz="4800" b="1" dirty="0" smtClean="0">
                <a:solidFill>
                  <a:srgbClr val="890980"/>
                </a:solidFill>
              </a:rPr>
              <a:t> «</a:t>
            </a:r>
            <a:r>
              <a:rPr lang="ru-RU" sz="4800" b="1" dirty="0" err="1" smtClean="0">
                <a:solidFill>
                  <a:srgbClr val="890980"/>
                </a:solidFill>
              </a:rPr>
              <a:t>Безкінечними</a:t>
            </a:r>
            <a:r>
              <a:rPr lang="ru-RU" sz="4800" b="1" dirty="0" smtClean="0">
                <a:solidFill>
                  <a:srgbClr val="890980"/>
                </a:solidFill>
              </a:rPr>
              <a:t> </a:t>
            </a:r>
            <a:r>
              <a:rPr lang="ru-RU" sz="4800" b="1" dirty="0" err="1" smtClean="0">
                <a:solidFill>
                  <a:srgbClr val="890980"/>
                </a:solidFill>
              </a:rPr>
              <a:t>казочками</a:t>
            </a:r>
            <a:r>
              <a:rPr lang="ru-RU" sz="4800" b="1" dirty="0" smtClean="0">
                <a:solidFill>
                  <a:srgbClr val="890980"/>
                </a:solidFill>
              </a:rPr>
              <a:t>» </a:t>
            </a:r>
            <a:r>
              <a:rPr lang="ru-RU" sz="4800" b="1" dirty="0" err="1" smtClean="0">
                <a:solidFill>
                  <a:srgbClr val="890980"/>
                </a:solidFill>
              </a:rPr>
              <a:t>Марійки</a:t>
            </a:r>
            <a:r>
              <a:rPr lang="ru-RU" sz="4800" b="1" dirty="0" smtClean="0">
                <a:solidFill>
                  <a:srgbClr val="890980"/>
                </a:solidFill>
              </a:rPr>
              <a:t> </a:t>
            </a:r>
            <a:r>
              <a:rPr lang="ru-RU" sz="4800" b="1" dirty="0" err="1" smtClean="0">
                <a:solidFill>
                  <a:srgbClr val="890980"/>
                </a:solidFill>
              </a:rPr>
              <a:t>Підгірянки</a:t>
            </a:r>
            <a:r>
              <a:rPr lang="ru-RU" sz="4800" b="1" dirty="0" smtClean="0">
                <a:solidFill>
                  <a:srgbClr val="890980"/>
                </a:solidFill>
              </a:rPr>
              <a:t>.</a:t>
            </a:r>
            <a:br>
              <a:rPr lang="ru-RU" sz="4800" b="1" dirty="0" smtClean="0">
                <a:solidFill>
                  <a:srgbClr val="890980"/>
                </a:solidFill>
              </a:rPr>
            </a:br>
            <a:endParaRPr lang="ru-RU" sz="4800" b="1" dirty="0">
              <a:solidFill>
                <a:srgbClr val="89098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5FC18A-D1D0-4C3F-BC76-E237E80DCF1B}" type="datetime1">
              <a:rPr lang="ru-RU" smtClean="0"/>
              <a:pPr>
                <a:defRPr/>
              </a:pPr>
              <a:t>21.01.2018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7FDF41-1315-4781-AEF0-F979F7DEC53B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38914" name="AutoShape 2" descr="https://img-fotki.yandex.ru/get/5211/120816668.350/0_c0e37_e8b1eef7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8916" name="Picture 4" descr="https://img-fotki.yandex.ru/get/5211/120816668.350/0_c0e37_e8b1eef7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2919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uk-UA" b="1" dirty="0" smtClean="0"/>
              <a:t>Словникова робота</a:t>
            </a:r>
            <a:br>
              <a:rPr lang="uk-UA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r>
              <a:rPr lang="uk-UA" sz="3400" b="1" dirty="0" smtClean="0">
                <a:solidFill>
                  <a:srgbClr val="FF0000"/>
                </a:solidFill>
              </a:rPr>
              <a:t>Скирта </a:t>
            </a:r>
            <a:r>
              <a:rPr lang="uk-UA" sz="3400" b="1" dirty="0" smtClean="0"/>
              <a:t>– великий, звичайно видовжений стіг сіна </a:t>
            </a:r>
            <a:r>
              <a:rPr lang="uk-UA" sz="3400" b="1" dirty="0" err="1" smtClean="0"/>
              <a:t>абосоломи</a:t>
            </a:r>
            <a:r>
              <a:rPr lang="uk-UA" sz="3400" b="1" dirty="0" smtClean="0"/>
              <a:t> для збереження під відкритим небом.</a:t>
            </a:r>
          </a:p>
          <a:p>
            <a:r>
              <a:rPr lang="uk-UA" sz="3400" b="1" dirty="0" smtClean="0">
                <a:solidFill>
                  <a:srgbClr val="FF0000"/>
                </a:solidFill>
              </a:rPr>
              <a:t>В'язка</a:t>
            </a:r>
            <a:r>
              <a:rPr lang="uk-UA" sz="3400" b="1" dirty="0" smtClean="0"/>
              <a:t> – якісь однорідні предмети, скріплені мотузкою або нанизані на неї.</a:t>
            </a:r>
          </a:p>
          <a:p>
            <a:r>
              <a:rPr lang="ru-RU" sz="3400" b="1" dirty="0" err="1" smtClean="0">
                <a:solidFill>
                  <a:srgbClr val="FF0000"/>
                </a:solidFill>
              </a:rPr>
              <a:t>Піч</a:t>
            </a:r>
            <a:r>
              <a:rPr lang="ru-RU" sz="3400" b="1" dirty="0" smtClean="0">
                <a:solidFill>
                  <a:srgbClr val="FF0000"/>
                </a:solidFill>
              </a:rPr>
              <a:t> </a:t>
            </a:r>
            <a:r>
              <a:rPr lang="ru-RU" sz="3400" b="1" dirty="0" smtClean="0"/>
              <a:t>– </a:t>
            </a:r>
            <a:r>
              <a:rPr lang="ru-RU" sz="3400" b="1" dirty="0" err="1" smtClean="0"/>
              <a:t>споруда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з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цегли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або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каменю</a:t>
            </a:r>
            <a:r>
              <a:rPr lang="ru-RU" sz="3400" b="1" dirty="0" smtClean="0"/>
              <a:t>, </a:t>
            </a:r>
            <a:r>
              <a:rPr lang="ru-RU" sz="3400" b="1" dirty="0" err="1" smtClean="0"/>
              <a:t>призначена</a:t>
            </a:r>
            <a:r>
              <a:rPr lang="ru-RU" sz="3400" b="1" dirty="0" smtClean="0"/>
              <a:t> для </a:t>
            </a:r>
            <a:r>
              <a:rPr lang="ru-RU" sz="3400" b="1" dirty="0" err="1" smtClean="0"/>
              <a:t>опалення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приміщення</a:t>
            </a:r>
            <a:r>
              <a:rPr lang="ru-RU" sz="3400" b="1" dirty="0" smtClean="0"/>
              <a:t>, </a:t>
            </a:r>
            <a:r>
              <a:rPr lang="ru-RU" sz="3400" b="1" dirty="0" err="1" smtClean="0"/>
              <a:t>випікання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хліба</a:t>
            </a:r>
            <a:r>
              <a:rPr lang="ru-RU" sz="3400" b="1" dirty="0" smtClean="0"/>
              <a:t> та </a:t>
            </a:r>
            <a:r>
              <a:rPr lang="ru-RU" sz="3400" b="1" dirty="0" err="1" smtClean="0"/>
              <a:t>приготування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їжі</a:t>
            </a:r>
            <a:r>
              <a:rPr lang="ru-RU" sz="3400" b="1" dirty="0" smtClean="0"/>
              <a:t>.</a:t>
            </a:r>
          </a:p>
          <a:p>
            <a:endParaRPr lang="ru-RU" sz="3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5FC18A-D1D0-4C3F-BC76-E237E80DCF1B}" type="datetime1">
              <a:rPr lang="ru-RU" smtClean="0"/>
              <a:pPr>
                <a:defRPr/>
              </a:pPr>
              <a:t>21.01.2018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7FDF41-1315-4781-AEF0-F979F7DEC53B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хочу всё знать!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хочу всё знать!</Template>
  <TotalTime>91</TotalTime>
  <Words>486</Words>
  <Application>Microsoft Office PowerPoint</Application>
  <PresentationFormat>Экран (4:3)</PresentationFormat>
  <Paragraphs>130</Paragraphs>
  <Slides>21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хочу всё знать!</vt:lpstr>
      <vt:lpstr>Слайд</vt:lpstr>
      <vt:lpstr> Марійка Підгірянка «Безкінечні казочки» Підготувала вчитель Першотравневської ЗОШ Жидко Ірина Іванівна </vt:lpstr>
      <vt:lpstr>Слайд 2</vt:lpstr>
      <vt:lpstr>Слайд 3</vt:lpstr>
      <vt:lpstr>Слайд 4</vt:lpstr>
      <vt:lpstr>Слайд 5</vt:lpstr>
      <vt:lpstr>Слайд 6</vt:lpstr>
      <vt:lpstr>Слайд 7</vt:lpstr>
      <vt:lpstr>Сьогодні ми ознайомимося з «Безкінечними казочками» Марійки Підгірянки. </vt:lpstr>
      <vt:lpstr>Словникова робота </vt:lpstr>
      <vt:lpstr>Слайд 10</vt:lpstr>
      <vt:lpstr>Слайд 11</vt:lpstr>
      <vt:lpstr>Слайд 12</vt:lpstr>
      <vt:lpstr>Слайд 13</vt:lpstr>
      <vt:lpstr>Слайд 14</vt:lpstr>
      <vt:lpstr>Слайд 15</vt:lpstr>
      <vt:lpstr>З якої казки ці рядки?</vt:lpstr>
      <vt:lpstr>З якої казки ці рядки?</vt:lpstr>
      <vt:lpstr>ВГАДАЙ КАЗКУ</vt:lpstr>
      <vt:lpstr>ПІДСУМОК УРОКУ</vt:lpstr>
      <vt:lpstr>ПІДСУМОК УРОКУ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Марійка Підгірянка «Безкінечні казочки»</dc:title>
  <dc:creator>Ира</dc:creator>
  <dc:description>http://aida.ucoz.ru</dc:description>
  <cp:lastModifiedBy>ИРИНА</cp:lastModifiedBy>
  <cp:revision>14</cp:revision>
  <dcterms:created xsi:type="dcterms:W3CDTF">2017-02-22T14:22:53Z</dcterms:created>
  <dcterms:modified xsi:type="dcterms:W3CDTF">2018-01-21T14:30:21Z</dcterms:modified>
</cp:coreProperties>
</file>