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9" r:id="rId7"/>
    <p:sldId id="284" r:id="rId8"/>
    <p:sldId id="280" r:id="rId9"/>
    <p:sldId id="281" r:id="rId10"/>
    <p:sldId id="282" r:id="rId11"/>
    <p:sldId id="283" r:id="rId12"/>
    <p:sldId id="286" r:id="rId13"/>
    <p:sldId id="285" r:id="rId14"/>
    <p:sldId id="261" r:id="rId15"/>
    <p:sldId id="262" r:id="rId16"/>
    <p:sldId id="263" r:id="rId17"/>
    <p:sldId id="264" r:id="rId18"/>
    <p:sldId id="265" r:id="rId19"/>
    <p:sldId id="275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828800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КОХАННЯ У ЖИТТІ ТАРАСА ШЕВЧЕНКА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772400" cy="1728192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chemeClr val="accent2"/>
                </a:solidFill>
              </a:rPr>
              <a:t>Невесело на світі </a:t>
            </a:r>
            <a:r>
              <a:rPr lang="uk-UA" sz="3200" b="1" dirty="0" err="1" smtClean="0">
                <a:solidFill>
                  <a:schemeClr val="accent2"/>
                </a:solidFill>
              </a:rPr>
              <a:t>жить</a:t>
            </a:r>
            <a:r>
              <a:rPr lang="uk-UA" sz="3200" b="1" dirty="0" smtClean="0">
                <a:solidFill>
                  <a:schemeClr val="accent2"/>
                </a:solidFill>
              </a:rPr>
              <a:t>, коли нема кого любить </a:t>
            </a:r>
          </a:p>
          <a:p>
            <a:r>
              <a:rPr lang="uk-UA" sz="3200" b="1" dirty="0" smtClean="0">
                <a:solidFill>
                  <a:schemeClr val="accent2"/>
                </a:solidFill>
              </a:rPr>
              <a:t>(Тарас Шевченко “ </a:t>
            </a:r>
            <a:r>
              <a:rPr lang="uk-UA" sz="3200" b="1" dirty="0" err="1" smtClean="0">
                <a:solidFill>
                  <a:schemeClr val="accent2"/>
                </a:solidFill>
              </a:rPr>
              <a:t>Княжна”</a:t>
            </a:r>
            <a:r>
              <a:rPr lang="uk-UA" sz="3200" b="1" dirty="0" smtClean="0">
                <a:solidFill>
                  <a:schemeClr val="accent2"/>
                </a:solidFill>
              </a:rPr>
              <a:t>)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pic>
        <p:nvPicPr>
          <p:cNvPr id="4" name="Рисунок 3" descr="image_105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4509120"/>
            <a:ext cx="4679624" cy="1988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ВАРВАРА РЄПНІНА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Зовсім </a:t>
            </a:r>
            <a:r>
              <a:rPr lang="uk-UA" dirty="0" err="1" smtClean="0"/>
              <a:t>по-</a:t>
            </a:r>
            <a:r>
              <a:rPr lang="uk-UA" dirty="0" smtClean="0"/>
              <a:t> іншому склалися у Тараса Шевченка з іншою аристократкою – представницею славного роду Рєпніних – Волконських. Познайомився поет  з княжною Варварою Рєпніною у Яготині. Вона в його  житті і творчості  залишила глибокий слід. Варвара  була старшою від Шевченка на шість років. Йому було 29, а їй — 35. </a:t>
            </a:r>
            <a:r>
              <a:rPr lang="ru-RU" dirty="0" smtClean="0"/>
              <a:t>Особливо на </a:t>
            </a:r>
            <a:r>
              <a:rPr lang="uk-UA" dirty="0" smtClean="0"/>
              <a:t>княжну </a:t>
            </a:r>
            <a:r>
              <a:rPr lang="ru-RU" dirty="0" err="1" smtClean="0"/>
              <a:t>робило</a:t>
            </a:r>
            <a:r>
              <a:rPr lang="ru-RU" dirty="0" smtClean="0"/>
              <a:t> </a:t>
            </a:r>
            <a:r>
              <a:rPr lang="ru-RU" dirty="0" err="1" smtClean="0"/>
              <a:t>велике</a:t>
            </a:r>
            <a:r>
              <a:rPr lang="ru-RU" dirty="0" smtClean="0"/>
              <a:t> </a:t>
            </a:r>
            <a:r>
              <a:rPr lang="ru-RU" dirty="0" err="1" smtClean="0"/>
              <a:t>враження</a:t>
            </a:r>
            <a:r>
              <a:rPr lang="ru-RU" dirty="0" smtClean="0"/>
              <a:t>, коли Шевченко читав </a:t>
            </a:r>
            <a:r>
              <a:rPr lang="ru-RU" dirty="0" err="1" smtClean="0"/>
              <a:t>свої</a:t>
            </a:r>
            <a:r>
              <a:rPr lang="ru-RU" dirty="0" smtClean="0"/>
              <a:t> твори.</a:t>
            </a:r>
          </a:p>
          <a:p>
            <a:endParaRPr lang="ru-RU" dirty="0"/>
          </a:p>
        </p:txBody>
      </p:sp>
      <p:pic>
        <p:nvPicPr>
          <p:cNvPr id="4" name="Picture 4" descr="love7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4009">
            <a:off x="6372200" y="4509120"/>
            <a:ext cx="2160588" cy="169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33256"/>
            <a:ext cx="8183880" cy="61951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                        “ДОБРИЙ АНГЕЛ”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183880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1600" dirty="0" smtClean="0">
                <a:latin typeface="Georgia" pitchFamily="18" charset="0"/>
              </a:rPr>
              <a:t>Після прочитання поеми </a:t>
            </a:r>
            <a:r>
              <a:rPr lang="uk-UA" sz="1600" dirty="0" err="1" smtClean="0">
                <a:latin typeface="Georgia" pitchFamily="18" charset="0"/>
              </a:rPr>
              <a:t>“Сліпа”</a:t>
            </a:r>
            <a:r>
              <a:rPr lang="uk-UA" sz="1600" dirty="0" smtClean="0">
                <a:latin typeface="Georgia" pitchFamily="18" charset="0"/>
              </a:rPr>
              <a:t> Тарас Шевченко під впливом ніжних почуттів написав ці рядки:</a:t>
            </a: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«На </a:t>
            </a:r>
            <a:r>
              <a:rPr lang="ru-RU" sz="1600" dirty="0" err="1" smtClean="0">
                <a:latin typeface="Georgia" pitchFamily="18" charset="0"/>
              </a:rPr>
              <a:t>пам'ять</a:t>
            </a:r>
            <a:r>
              <a:rPr lang="ru-RU" sz="1600" dirty="0" smtClean="0">
                <a:latin typeface="Georgia" pitchFamily="18" charset="0"/>
              </a:rPr>
              <a:t> про 9-те листопада».</a:t>
            </a:r>
            <a:br>
              <a:rPr lang="ru-RU" sz="1600" dirty="0" smtClean="0">
                <a:latin typeface="Georgia" pitchFamily="18" charset="0"/>
              </a:rPr>
            </a:br>
            <a:r>
              <a:rPr lang="ru-RU" sz="1600" dirty="0" err="1" smtClean="0">
                <a:latin typeface="Georgia" pitchFamily="18" charset="0"/>
              </a:rPr>
              <a:t>Княжні</a:t>
            </a: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Варварі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Миколаївні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Рєпніній</a:t>
            </a:r>
            <a:r>
              <a:rPr lang="ru-RU" sz="1600" dirty="0" smtClean="0">
                <a:latin typeface="Georgia" pitchFamily="18" charset="0"/>
              </a:rPr>
              <a:t>.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Присвята</a:t>
            </a:r>
            <a:endParaRPr lang="ru-RU" sz="1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На </a:t>
            </a:r>
            <a:r>
              <a:rPr lang="ru-RU" sz="1600" dirty="0" err="1" smtClean="0">
                <a:latin typeface="Georgia" pitchFamily="18" charset="0"/>
              </a:rPr>
              <a:t>пам'ять</a:t>
            </a:r>
            <a:r>
              <a:rPr lang="ru-RU" sz="1600" dirty="0" smtClean="0">
                <a:latin typeface="Georgia" pitchFamily="18" charset="0"/>
              </a:rPr>
              <a:t> 9-го листопада 1843 р.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Душі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з</a:t>
            </a:r>
            <a:r>
              <a:rPr lang="ru-RU" sz="1600" dirty="0" smtClean="0">
                <a:latin typeface="Georgia" pitchFamily="18" charset="0"/>
              </a:rPr>
              <a:t> небес </a:t>
            </a:r>
            <a:r>
              <a:rPr lang="ru-RU" sz="1600" dirty="0" err="1" smtClean="0">
                <a:latin typeface="Georgia" pitchFamily="18" charset="0"/>
              </a:rPr>
              <a:t>благословенній</a:t>
            </a: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Дано любить, </a:t>
            </a:r>
            <a:r>
              <a:rPr lang="ru-RU" sz="1600" dirty="0" err="1" smtClean="0">
                <a:latin typeface="Georgia" pitchFamily="18" charset="0"/>
              </a:rPr>
              <a:t>терпіть</a:t>
            </a:r>
            <a:r>
              <a:rPr lang="ru-RU" sz="1600" dirty="0" smtClean="0">
                <a:latin typeface="Georgia" pitchFamily="18" charset="0"/>
              </a:rPr>
              <a:t>, </a:t>
            </a:r>
            <a:r>
              <a:rPr lang="ru-RU" sz="1600" dirty="0" err="1" smtClean="0">
                <a:latin typeface="Georgia" pitchFamily="18" charset="0"/>
              </a:rPr>
              <a:t>страждать</a:t>
            </a:r>
            <a:r>
              <a:rPr lang="ru-RU" sz="1600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І дар </a:t>
            </a:r>
            <a:r>
              <a:rPr lang="ru-RU" sz="1600" dirty="0" err="1" smtClean="0">
                <a:latin typeface="Georgia" pitchFamily="18" charset="0"/>
              </a:rPr>
              <a:t>приречений</a:t>
            </a:r>
            <a:r>
              <a:rPr lang="ru-RU" sz="1600" dirty="0" smtClean="0">
                <a:latin typeface="Georgia" pitchFamily="18" charset="0"/>
              </a:rPr>
              <a:t>, </a:t>
            </a:r>
            <a:r>
              <a:rPr lang="ru-RU" sz="1600" dirty="0" err="1" smtClean="0">
                <a:latin typeface="Georgia" pitchFamily="18" charset="0"/>
              </a:rPr>
              <a:t>натхнення</a:t>
            </a:r>
            <a:r>
              <a:rPr lang="ru-RU" sz="1600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Дано </a:t>
            </a:r>
            <a:r>
              <a:rPr lang="ru-RU" sz="1600" dirty="0" err="1" smtClean="0">
                <a:latin typeface="Georgia" pitchFamily="18" charset="0"/>
              </a:rPr>
              <a:t>сльозами</a:t>
            </a:r>
            <a:r>
              <a:rPr lang="ru-RU" sz="1600" dirty="0" smtClean="0">
                <a:latin typeface="Georgia" pitchFamily="18" charset="0"/>
              </a:rPr>
              <a:t> поливать. 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Ви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розумієте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це</a:t>
            </a:r>
            <a:r>
              <a:rPr lang="ru-RU" sz="1600" dirty="0" smtClean="0">
                <a:latin typeface="Georgia" pitchFamily="18" charset="0"/>
              </a:rPr>
              <a:t> слово!..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Для вас я радо </a:t>
            </a:r>
            <a:r>
              <a:rPr lang="ru-RU" sz="1600" dirty="0" err="1" smtClean="0">
                <a:latin typeface="Georgia" pitchFamily="18" charset="0"/>
              </a:rPr>
              <a:t>відложив</a:t>
            </a: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Життя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буденного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окови</a:t>
            </a:r>
            <a:r>
              <a:rPr lang="ru-RU" sz="1600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Священнодіяв</a:t>
            </a:r>
            <a:r>
              <a:rPr lang="ru-RU" sz="1600" dirty="0" smtClean="0">
                <a:latin typeface="Georgia" pitchFamily="18" charset="0"/>
              </a:rPr>
              <a:t> я </a:t>
            </a:r>
            <a:r>
              <a:rPr lang="ru-RU" sz="1600" dirty="0" err="1" smtClean="0">
                <a:latin typeface="Georgia" pitchFamily="18" charset="0"/>
              </a:rPr>
              <a:t>ізнову</a:t>
            </a: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І </a:t>
            </a:r>
            <a:r>
              <a:rPr lang="ru-RU" sz="1600" dirty="0" err="1" smtClean="0">
                <a:latin typeface="Georgia" pitchFamily="18" charset="0"/>
              </a:rPr>
              <a:t>сльози</a:t>
            </a:r>
            <a:r>
              <a:rPr lang="ru-RU" sz="1600" dirty="0" smtClean="0">
                <a:latin typeface="Georgia" pitchFamily="18" charset="0"/>
              </a:rPr>
              <a:t> в звуки перелив.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Ваш </a:t>
            </a:r>
            <a:r>
              <a:rPr lang="ru-RU" sz="1600" dirty="0" err="1" smtClean="0">
                <a:latin typeface="Georgia" pitchFamily="18" charset="0"/>
              </a:rPr>
              <a:t>добрий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ангелі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надлетів</a:t>
            </a:r>
            <a:r>
              <a:rPr lang="ru-RU" sz="1600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sz="1600" dirty="0" err="1" smtClean="0">
                <a:latin typeface="Georgia" pitchFamily="18" charset="0"/>
              </a:rPr>
              <a:t>Овіяв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крилами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і</a:t>
            </a:r>
            <a:r>
              <a:rPr lang="ru-RU" sz="1600" dirty="0" smtClean="0">
                <a:latin typeface="Georgia" pitchFamily="18" charset="0"/>
              </a:rPr>
              <a:t> с</a:t>
            </a:r>
            <a:r>
              <a:rPr lang="uk-UA" sz="1600" dirty="0" smtClean="0">
                <a:latin typeface="Georgia" pitchFamily="18" charset="0"/>
              </a:rPr>
              <a:t>н</a:t>
            </a:r>
            <a:r>
              <a:rPr lang="ru-RU" sz="1600" dirty="0" err="1" smtClean="0">
                <a:latin typeface="Georgia" pitchFamily="18" charset="0"/>
              </a:rPr>
              <a:t>ами</a:t>
            </a: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І </a:t>
            </a:r>
            <a:r>
              <a:rPr lang="ru-RU" sz="1600" dirty="0" err="1" smtClean="0">
                <a:latin typeface="Georgia" pitchFamily="18" charset="0"/>
              </a:rPr>
              <a:t>тихозграйними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dirty="0" err="1" smtClean="0">
                <a:latin typeface="Georgia" pitchFamily="18" charset="0"/>
              </a:rPr>
              <a:t>річами</a:t>
            </a:r>
            <a:r>
              <a:rPr lang="ru-RU" sz="16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latin typeface="Georgia" pitchFamily="18" charset="0"/>
              </a:rPr>
              <a:t>З </a:t>
            </a:r>
            <a:r>
              <a:rPr lang="ru-RU" sz="1600" dirty="0" err="1" smtClean="0">
                <a:latin typeface="Georgia" pitchFamily="18" charset="0"/>
              </a:rPr>
              <a:t>душею</a:t>
            </a:r>
            <a:r>
              <a:rPr lang="ru-RU" sz="1600" dirty="0" smtClean="0">
                <a:latin typeface="Georgia" pitchFamily="18" charset="0"/>
              </a:rPr>
              <a:t> чудо сотворив[</a:t>
            </a:r>
            <a:r>
              <a:rPr lang="uk-UA" sz="1600" dirty="0" smtClean="0">
                <a:latin typeface="Georgia" pitchFamily="18" charset="0"/>
              </a:rPr>
              <a:t>45-46</a:t>
            </a:r>
            <a:r>
              <a:rPr lang="ru-RU" sz="1600" dirty="0" smtClean="0">
                <a:latin typeface="Georgia" pitchFamily="18" charset="0"/>
              </a:rPr>
              <a:t>].</a:t>
            </a:r>
            <a:endParaRPr lang="ru-RU" sz="1600" dirty="0">
              <a:latin typeface="Georgia" pitchFamily="18" charset="0"/>
            </a:endParaRPr>
          </a:p>
        </p:txBody>
      </p:sp>
      <p:pic>
        <p:nvPicPr>
          <p:cNvPr id="4" name="Рисунок 3" descr="626_253x317_varvara_repin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3181" y="1182450"/>
            <a:ext cx="3287211" cy="4118758"/>
          </a:xfrm>
          <a:prstGeom prst="rect">
            <a:avLst/>
          </a:prstGeom>
        </p:spPr>
      </p:pic>
      <p:pic>
        <p:nvPicPr>
          <p:cNvPr id="5" name="Picture 4" descr="blest8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95603" y="4088952"/>
            <a:ext cx="1872208" cy="1704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КАТЕРИНА ПІУНОВА </a:t>
            </a:r>
            <a:endParaRPr lang="ru-RU" dirty="0"/>
          </a:p>
        </p:txBody>
      </p:sp>
      <p:pic>
        <p:nvPicPr>
          <p:cNvPr id="4" name="Содержимое 3" descr="b0e9d21927a053edb346a8a438_3f0f04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04248" y="4437112"/>
            <a:ext cx="1860798" cy="18607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474344"/>
            <a:ext cx="777686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err="1" smtClean="0"/>
              <a:t>Шістнадцятилітня</a:t>
            </a:r>
            <a:r>
              <a:rPr lang="ru-RU" sz="2000" dirty="0" smtClean="0"/>
              <a:t> </a:t>
            </a:r>
            <a:r>
              <a:rPr lang="ru-RU" sz="2000" dirty="0" err="1" smtClean="0"/>
              <a:t>акторка</a:t>
            </a:r>
            <a:r>
              <a:rPr lang="ru-RU" sz="2000" dirty="0" smtClean="0"/>
              <a:t> Катерина </a:t>
            </a:r>
            <a:r>
              <a:rPr lang="ru-RU" sz="2000" dirty="0" err="1" smtClean="0"/>
              <a:t>Піунова</a:t>
            </a:r>
            <a:r>
              <a:rPr lang="ru-RU" sz="2000" dirty="0" smtClean="0"/>
              <a:t> припала до </a:t>
            </a:r>
            <a:r>
              <a:rPr lang="ru-RU" sz="2000" dirty="0" err="1" smtClean="0"/>
              <a:t>серця</a:t>
            </a:r>
            <a:r>
              <a:rPr lang="ru-RU" sz="2000" dirty="0" smtClean="0"/>
              <a:t> </a:t>
            </a:r>
            <a:r>
              <a:rPr lang="ru-RU" sz="2000" dirty="0" err="1" smtClean="0"/>
              <a:t>нашому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поетові</a:t>
            </a:r>
            <a:r>
              <a:rPr lang="ru-RU" sz="2000" dirty="0" smtClean="0"/>
              <a:t> у </a:t>
            </a:r>
            <a:r>
              <a:rPr lang="ru-RU" sz="2000" dirty="0" err="1" smtClean="0"/>
              <a:t>Нижньому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Новгороді</a:t>
            </a:r>
            <a:r>
              <a:rPr lang="ru-RU" sz="2000" dirty="0" smtClean="0"/>
              <a:t>… </a:t>
            </a:r>
          </a:p>
          <a:p>
            <a:r>
              <a:rPr lang="ru-RU" sz="2000" dirty="0" smtClean="0"/>
              <a:t>  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часто </a:t>
            </a:r>
            <a:r>
              <a:rPr lang="ru-RU" sz="2000" dirty="0" err="1" smtClean="0"/>
              <a:t>відвідував</a:t>
            </a:r>
            <a:r>
              <a:rPr lang="ru-RU" sz="2000" dirty="0" smtClean="0"/>
              <a:t> </a:t>
            </a:r>
            <a:r>
              <a:rPr lang="ru-RU" sz="2000" dirty="0" err="1" smtClean="0"/>
              <a:t>її</a:t>
            </a:r>
            <a:r>
              <a:rPr lang="ru-RU" sz="2000" dirty="0" smtClean="0"/>
              <a:t>, ходив </a:t>
            </a:r>
            <a:r>
              <a:rPr lang="ru-RU" sz="2000" dirty="0" err="1" smtClean="0"/>
              <a:t>з</a:t>
            </a:r>
            <a:r>
              <a:rPr lang="ru-RU" sz="2000" dirty="0" smtClean="0"/>
              <a:t> нею по </a:t>
            </a:r>
            <a:r>
              <a:rPr lang="ru-RU" sz="2000" dirty="0" err="1" smtClean="0"/>
              <a:t>знайомих</a:t>
            </a:r>
            <a:r>
              <a:rPr lang="ru-RU" sz="2000" dirty="0" smtClean="0"/>
              <a:t>, де </a:t>
            </a:r>
            <a:r>
              <a:rPr lang="ru-RU" sz="2000" dirty="0" err="1" smtClean="0"/>
              <a:t>їх</a:t>
            </a:r>
            <a:r>
              <a:rPr lang="ru-RU" sz="2000" dirty="0" smtClean="0"/>
              <a:t> радо </a:t>
            </a:r>
            <a:r>
              <a:rPr lang="ru-RU" sz="2000" dirty="0" err="1" smtClean="0"/>
              <a:t>зустрічали</a:t>
            </a:r>
            <a:r>
              <a:rPr lang="ru-RU" sz="2000" dirty="0" smtClean="0"/>
              <a:t>. Шевченко </a:t>
            </a:r>
            <a:r>
              <a:rPr lang="ru-RU" sz="2000" dirty="0" err="1" smtClean="0"/>
              <a:t>був</a:t>
            </a:r>
            <a:r>
              <a:rPr lang="ru-RU" sz="2000" dirty="0" smtClean="0"/>
              <a:t> </a:t>
            </a:r>
            <a:r>
              <a:rPr lang="ru-RU" sz="2000" dirty="0" err="1" smtClean="0"/>
              <a:t>завжди</a:t>
            </a:r>
            <a:r>
              <a:rPr lang="ru-RU" sz="2000" dirty="0" smtClean="0"/>
              <a:t> веселий, </a:t>
            </a:r>
            <a:r>
              <a:rPr lang="ru-RU" sz="2000" dirty="0" err="1" smtClean="0"/>
              <a:t>багато</a:t>
            </a:r>
            <a:r>
              <a:rPr lang="ru-RU" sz="2000" dirty="0" smtClean="0"/>
              <a:t> </a:t>
            </a:r>
            <a:r>
              <a:rPr lang="ru-RU" sz="2000" dirty="0" err="1" smtClean="0"/>
              <a:t>жартував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   </a:t>
            </a:r>
            <a:r>
              <a:rPr lang="ru-RU" sz="2000" dirty="0" err="1" smtClean="0"/>
              <a:t>Закохавшись</a:t>
            </a:r>
            <a:r>
              <a:rPr lang="ru-RU" sz="2000" dirty="0" smtClean="0"/>
              <a:t>, Тарас Григорович </a:t>
            </a:r>
            <a:r>
              <a:rPr lang="ru-RU" sz="2000" dirty="0" err="1" smtClean="0"/>
              <a:t>намагався</a:t>
            </a:r>
            <a:r>
              <a:rPr lang="ru-RU" sz="2000" dirty="0" smtClean="0"/>
              <a:t> </a:t>
            </a:r>
            <a:r>
              <a:rPr lang="ru-RU" sz="2000" dirty="0" err="1" smtClean="0"/>
              <a:t>одночасно</a:t>
            </a:r>
            <a:r>
              <a:rPr lang="ru-RU" sz="2000" dirty="0" smtClean="0"/>
              <a:t> </a:t>
            </a:r>
            <a:r>
              <a:rPr lang="ru-RU" sz="2000" dirty="0" err="1" smtClean="0"/>
              <a:t>впливати</a:t>
            </a:r>
            <a:r>
              <a:rPr lang="ru-RU" sz="2000" dirty="0" smtClean="0"/>
              <a:t> на  </a:t>
            </a:r>
            <a:r>
              <a:rPr lang="ru-RU" sz="2000" dirty="0" err="1" smtClean="0"/>
              <a:t>досить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провінційний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світогляд</a:t>
            </a:r>
            <a:r>
              <a:rPr lang="ru-RU" sz="2000" dirty="0" smtClean="0"/>
              <a:t> </a:t>
            </a:r>
            <a:r>
              <a:rPr lang="ru-RU" sz="2000" dirty="0" err="1" smtClean="0"/>
              <a:t>дівчини</a:t>
            </a:r>
            <a:r>
              <a:rPr lang="ru-RU" sz="2000" dirty="0" smtClean="0"/>
              <a:t>, </a:t>
            </a:r>
            <a:r>
              <a:rPr lang="ru-RU" sz="2000" dirty="0" err="1" smtClean="0"/>
              <a:t>на</a:t>
            </a:r>
            <a:r>
              <a:rPr lang="ru-RU" sz="2000" dirty="0" smtClean="0"/>
              <a:t> </a:t>
            </a:r>
            <a:r>
              <a:rPr lang="ru-RU" sz="2000" dirty="0" err="1" smtClean="0"/>
              <a:t>її</a:t>
            </a:r>
            <a:r>
              <a:rPr lang="ru-RU" sz="2000" dirty="0" smtClean="0"/>
              <a:t> </a:t>
            </a:r>
            <a:r>
              <a:rPr lang="ru-RU" sz="2000" dirty="0" err="1" smtClean="0"/>
              <a:t>смаки</a:t>
            </a:r>
            <a:r>
              <a:rPr lang="ru-RU" sz="2000" dirty="0" smtClean="0"/>
              <a:t>. </a:t>
            </a:r>
            <a:r>
              <a:rPr lang="ru-RU" sz="2000" dirty="0" err="1" smtClean="0"/>
              <a:t>Проте</a:t>
            </a:r>
            <a:r>
              <a:rPr lang="ru-RU" sz="2000" dirty="0" smtClean="0"/>
              <a:t> про </a:t>
            </a:r>
            <a:r>
              <a:rPr lang="ru-RU" sz="2000" dirty="0" err="1" smtClean="0"/>
              <a:t>свої</a:t>
            </a:r>
            <a:r>
              <a:rPr lang="ru-RU" sz="2000" dirty="0" smtClean="0"/>
              <a:t> </a:t>
            </a:r>
            <a:r>
              <a:rPr lang="ru-RU" sz="2000" dirty="0" err="1" smtClean="0"/>
              <a:t>почуття</a:t>
            </a:r>
            <a:r>
              <a:rPr lang="ru-RU" sz="2000" dirty="0" smtClean="0"/>
              <a:t> </a:t>
            </a:r>
            <a:r>
              <a:rPr lang="ru-RU" sz="2000" dirty="0" err="1" smtClean="0"/>
              <a:t>він</a:t>
            </a:r>
            <a:r>
              <a:rPr lang="ru-RU" sz="2000" dirty="0" smtClean="0"/>
              <a:t>, </a:t>
            </a:r>
            <a:r>
              <a:rPr lang="ru-RU" sz="2000" dirty="0" err="1" smtClean="0"/>
              <a:t>певно</a:t>
            </a:r>
            <a:r>
              <a:rPr lang="ru-RU" sz="2000" dirty="0" smtClean="0"/>
              <a:t>, не говорив </a:t>
            </a:r>
            <a:r>
              <a:rPr lang="ru-RU" sz="2000" dirty="0" err="1" smtClean="0"/>
              <a:t>або</a:t>
            </a:r>
            <a:r>
              <a:rPr lang="ru-RU" sz="2000" dirty="0" smtClean="0"/>
              <a:t> вона не </a:t>
            </a:r>
            <a:r>
              <a:rPr lang="ru-RU" sz="2000" dirty="0" err="1" smtClean="0"/>
              <a:t>сприймала</a:t>
            </a:r>
            <a:r>
              <a:rPr lang="ru-RU" sz="2000" dirty="0" smtClean="0"/>
              <a:t> того </a:t>
            </a:r>
            <a:r>
              <a:rPr lang="ru-RU" sz="2000" dirty="0" err="1" smtClean="0"/>
              <a:t>серйозно</a:t>
            </a:r>
            <a:r>
              <a:rPr lang="ru-RU" sz="2000" dirty="0" smtClean="0"/>
              <a:t>. </a:t>
            </a:r>
            <a:r>
              <a:rPr lang="ru-RU" sz="2000" dirty="0" err="1" smtClean="0"/>
              <a:t>Бо</a:t>
            </a:r>
            <a:r>
              <a:rPr lang="ru-RU" sz="2000" dirty="0" smtClean="0"/>
              <a:t> коли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</a:t>
            </a:r>
            <a:r>
              <a:rPr lang="ru-RU" sz="2000" dirty="0" err="1" smtClean="0"/>
              <a:t>нарешті</a:t>
            </a:r>
            <a:r>
              <a:rPr lang="ru-RU" sz="2000" dirty="0" smtClean="0"/>
              <a:t> </a:t>
            </a:r>
            <a:r>
              <a:rPr lang="ru-RU" sz="2000" dirty="0" err="1" smtClean="0"/>
              <a:t>зайшов</a:t>
            </a:r>
            <a:r>
              <a:rPr lang="ru-RU" sz="2000" dirty="0" smtClean="0"/>
              <a:t> у </a:t>
            </a:r>
            <a:r>
              <a:rPr lang="ru-RU" sz="2000" dirty="0" err="1" smtClean="0"/>
              <a:t>справі</a:t>
            </a:r>
            <a:r>
              <a:rPr lang="ru-RU" sz="2000" dirty="0" smtClean="0"/>
              <a:t> </a:t>
            </a:r>
            <a:r>
              <a:rPr lang="ru-RU" sz="2000" dirty="0" err="1" smtClean="0"/>
              <a:t>одруження</a:t>
            </a:r>
            <a:r>
              <a:rPr lang="ru-RU" sz="2000" dirty="0" smtClean="0"/>
              <a:t> до </a:t>
            </a:r>
            <a:r>
              <a:rPr lang="ru-RU" sz="2000" dirty="0" err="1" smtClean="0"/>
              <a:t>її</a:t>
            </a:r>
            <a:r>
              <a:rPr lang="ru-RU" sz="2000" dirty="0" smtClean="0"/>
              <a:t> </a:t>
            </a:r>
            <a:r>
              <a:rPr lang="ru-RU" sz="2000" dirty="0" err="1" smtClean="0"/>
              <a:t>батьків</a:t>
            </a:r>
            <a:r>
              <a:rPr lang="ru-RU" sz="2000" dirty="0" smtClean="0"/>
              <a:t>, то </a:t>
            </a: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 err="1" smtClean="0"/>
              <a:t>сприйняли</a:t>
            </a:r>
            <a:r>
              <a:rPr lang="ru-RU" sz="2000" dirty="0" smtClean="0"/>
              <a:t> як </a:t>
            </a:r>
            <a:r>
              <a:rPr lang="ru-RU" sz="2000" dirty="0" err="1" smtClean="0"/>
              <a:t>несподіванку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</a:t>
            </a:r>
            <a:r>
              <a:rPr lang="ru-RU" sz="2000" dirty="0" err="1" smtClean="0"/>
              <a:t>Пізніше</a:t>
            </a:r>
            <a:r>
              <a:rPr lang="ru-RU" sz="2000" dirty="0" smtClean="0"/>
              <a:t> сама Катерина </a:t>
            </a:r>
            <a:r>
              <a:rPr lang="ru-RU" sz="2000" dirty="0" err="1" smtClean="0"/>
              <a:t>згадуватиме</a:t>
            </a:r>
            <a:r>
              <a:rPr lang="ru-RU" sz="2000" dirty="0" smtClean="0"/>
              <a:t>: «Тарас Григорович    любив мене, як свою </a:t>
            </a:r>
            <a:r>
              <a:rPr lang="ru-RU" sz="2000" dirty="0" err="1" smtClean="0"/>
              <a:t>рідну</a:t>
            </a:r>
            <a:r>
              <a:rPr lang="ru-RU" sz="2000" dirty="0" smtClean="0"/>
              <a:t> </a:t>
            </a:r>
            <a:r>
              <a:rPr lang="ru-RU" sz="2000" dirty="0" err="1" smtClean="0"/>
              <a:t>дитину</a:t>
            </a:r>
            <a:r>
              <a:rPr lang="ru-RU" sz="2000" dirty="0" smtClean="0"/>
              <a:t>,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навіть</a:t>
            </a:r>
            <a:r>
              <a:rPr lang="ru-RU" sz="2000" dirty="0" smtClean="0"/>
              <a:t> </a:t>
            </a:r>
            <a:r>
              <a:rPr lang="ru-RU" sz="2000" dirty="0" err="1" smtClean="0"/>
              <a:t>ще</a:t>
            </a:r>
            <a:r>
              <a:rPr lang="ru-RU" sz="2000" dirty="0" smtClean="0"/>
              <a:t> </a:t>
            </a:r>
            <a:r>
              <a:rPr lang="ru-RU" sz="2000" dirty="0" err="1" smtClean="0"/>
              <a:t>палкіше</a:t>
            </a:r>
            <a:r>
              <a:rPr lang="ru-RU" sz="2000" dirty="0" smtClean="0"/>
              <a:t>...»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ЛИКЕРА ПОЛУСМАК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260648"/>
          <a:ext cx="8064896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5184576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Із</a:t>
                      </a:r>
                      <a:r>
                        <a:rPr kumimoji="0"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листа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від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22.08.</a:t>
                      </a:r>
                      <a:r>
                        <a:rPr kumimoji="0" lang="uk-UA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1860 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ми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вже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бачимо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Тарас Григорович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зібрався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одружитися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із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сиротою,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кріпачкою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Ликерою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Полусмаковою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Навколо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цієї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нареченої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здіймається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чималий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клопіт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Знайомі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(Марко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Вовчок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Куліш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Макаров та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інші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 не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радять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йому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одружуватися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Ликерою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Лише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не скоро Шевченко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сам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переконується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в тому,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він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помилився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бачимо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його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листа до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Варфоломія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«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Дуже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дуже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ти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добре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зробив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не посадив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яблуні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груші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я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своєю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молодою, не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побравшися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розійшовся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Що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мені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світі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робить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? Я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одурію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чужині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самоті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...»</a:t>
                      </a:r>
                    </a:p>
                    <a:p>
                      <a:endParaRPr kumimoji="0" lang="ru-RU" sz="18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справді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досить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красива струнка Ликера, </a:t>
                      </a:r>
                    </a:p>
                    <a:p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як 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пересвідчився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Тарас Григорович,</a:t>
                      </a:r>
                    </a:p>
                    <a:p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була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непорядною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цинічною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грубою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розпутною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0" u="none" strike="noStrike" kern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дівчиною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8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Содержимое 3" descr="index.j5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32240" y="3861048"/>
            <a:ext cx="1935088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Зрада</a:t>
            </a:r>
            <a:r>
              <a:rPr lang="uk-UA" dirty="0" smtClean="0"/>
              <a:t> </a:t>
            </a:r>
            <a:r>
              <a:rPr lang="uk-UA" dirty="0" smtClean="0">
                <a:solidFill>
                  <a:schemeClr val="tx1"/>
                </a:solidFill>
              </a:rPr>
              <a:t>знищує</a:t>
            </a:r>
            <a:r>
              <a:rPr lang="uk-UA" dirty="0" smtClean="0"/>
              <a:t> </a:t>
            </a:r>
            <a:r>
              <a:rPr lang="uk-UA" dirty="0" smtClean="0">
                <a:solidFill>
                  <a:schemeClr val="accent2"/>
                </a:solidFill>
              </a:rPr>
              <a:t>кохання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dirty="0" smtClean="0"/>
              <a:t>Зрада заслуговує на покарання. У поезії </a:t>
            </a:r>
            <a:r>
              <a:rPr lang="uk-UA" dirty="0" err="1" smtClean="0"/>
              <a:t>“Коло</a:t>
            </a:r>
            <a:r>
              <a:rPr lang="uk-UA" dirty="0" smtClean="0"/>
              <a:t> гаю в чистім полі…” змальовано якраз такий випадок, коли парубок зустрічається відразу з двома сестрами:</a:t>
            </a:r>
          </a:p>
          <a:p>
            <a:pPr algn="ctr">
              <a:buNone/>
            </a:pPr>
            <a:r>
              <a:rPr lang="uk-UA" dirty="0" smtClean="0"/>
              <a:t>А Іван, козак звичайний,</a:t>
            </a:r>
          </a:p>
          <a:p>
            <a:pPr algn="ctr">
              <a:buNone/>
            </a:pPr>
            <a:r>
              <a:rPr lang="uk-UA" dirty="0" smtClean="0"/>
              <a:t>Обох їх не ганив,</a:t>
            </a:r>
          </a:p>
          <a:p>
            <a:pPr algn="ctr">
              <a:buNone/>
            </a:pPr>
            <a:r>
              <a:rPr lang="uk-UA" dirty="0" smtClean="0"/>
              <a:t>А лицявся то з тією,</a:t>
            </a:r>
          </a:p>
          <a:p>
            <a:pPr algn="ctr">
              <a:buNone/>
            </a:pPr>
            <a:r>
              <a:rPr lang="uk-UA" dirty="0" smtClean="0"/>
              <a:t>То з другою любо…</a:t>
            </a:r>
          </a:p>
          <a:p>
            <a:pPr algn="ctr">
              <a:buNone/>
            </a:pPr>
            <a:r>
              <a:rPr lang="uk-UA" dirty="0" smtClean="0"/>
              <a:t>   За це </a:t>
            </a:r>
            <a:r>
              <a:rPr lang="uk-UA" dirty="0" err="1" smtClean="0"/>
              <a:t>дівчата-</a:t>
            </a:r>
            <a:r>
              <a:rPr lang="uk-UA" dirty="0" smtClean="0"/>
              <a:t> чарівниці жорстоко помстилися зрадникові: знайшли отруйне зілля, зварили отруту – й отруїли парубка.   </a:t>
            </a:r>
            <a:endParaRPr lang="ru-RU" dirty="0"/>
          </a:p>
        </p:txBody>
      </p:sp>
      <p:pic>
        <p:nvPicPr>
          <p:cNvPr id="7" name="Рисунок 6" descr="caldero-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0" y="3645024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Значення слова «любов» у грецькій мові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uk-UA" sz="3100" dirty="0" smtClean="0">
                <a:latin typeface="Georgia" pitchFamily="18" charset="0"/>
              </a:rPr>
              <a:t>   Багатогранна й різна, може переходити з одного стану в інший, возвеличувати і спричиняти деградації - </a:t>
            </a:r>
            <a:r>
              <a:rPr lang="uk-UA" sz="3100" b="1" dirty="0" smtClean="0">
                <a:solidFill>
                  <a:schemeClr val="accent2"/>
                </a:solidFill>
                <a:latin typeface="Georgia" pitchFamily="18" charset="0"/>
              </a:rPr>
              <a:t>любов</a:t>
            </a:r>
            <a:r>
              <a:rPr lang="uk-UA" sz="3100" b="1" dirty="0" smtClean="0">
                <a:latin typeface="Georgia" pitchFamily="18" charset="0"/>
              </a:rPr>
              <a:t> </a:t>
            </a:r>
            <a:r>
              <a:rPr lang="uk-UA" sz="3100" dirty="0" smtClean="0">
                <a:latin typeface="Georgia" pitchFamily="18" charset="0"/>
              </a:rPr>
              <a:t>має три значення:</a:t>
            </a:r>
          </a:p>
          <a:p>
            <a:pPr>
              <a:buFontTx/>
              <a:buChar char="-"/>
            </a:pPr>
            <a:r>
              <a:rPr lang="uk-UA" sz="3100" b="1" dirty="0" smtClean="0">
                <a:solidFill>
                  <a:schemeClr val="accent2"/>
                </a:solidFill>
                <a:latin typeface="Georgia" pitchFamily="18" charset="0"/>
              </a:rPr>
              <a:t>ерос</a:t>
            </a:r>
            <a:r>
              <a:rPr lang="uk-UA" sz="3100" b="1" dirty="0" smtClean="0">
                <a:latin typeface="Georgia" pitchFamily="18" charset="0"/>
              </a:rPr>
              <a:t> </a:t>
            </a:r>
            <a:r>
              <a:rPr lang="uk-UA" sz="3100" dirty="0" smtClean="0">
                <a:latin typeface="Georgia" pitchFamily="18" charset="0"/>
              </a:rPr>
              <a:t>(між чоловіком і жінкою, має добрий і злий бік), </a:t>
            </a:r>
          </a:p>
          <a:p>
            <a:pPr>
              <a:buFontTx/>
              <a:buChar char="-"/>
            </a:pPr>
            <a:r>
              <a:rPr lang="uk-UA" sz="31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філос</a:t>
            </a:r>
            <a:r>
              <a:rPr lang="uk-UA" sz="3100" dirty="0" smtClean="0">
                <a:latin typeface="Georgia" pitchFamily="18" charset="0"/>
              </a:rPr>
              <a:t> (дружба),</a:t>
            </a:r>
          </a:p>
          <a:p>
            <a:pPr>
              <a:buFontTx/>
              <a:buChar char="-"/>
            </a:pPr>
            <a:r>
              <a:rPr lang="uk-UA" sz="3100" dirty="0" smtClean="0">
                <a:latin typeface="Georgia" pitchFamily="18" charset="0"/>
              </a:rPr>
              <a:t> </a:t>
            </a:r>
            <a:r>
              <a:rPr lang="uk-UA" sz="31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агапе</a:t>
            </a:r>
            <a:r>
              <a:rPr lang="uk-UA" sz="31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 </a:t>
            </a:r>
            <a:r>
              <a:rPr lang="uk-UA" sz="3100" dirty="0" smtClean="0">
                <a:latin typeface="Georgia" pitchFamily="18" charset="0"/>
              </a:rPr>
              <a:t>(всеохоплююча любов до ближнього, природи, Бога, Всесвіту, що очищує, перероджує,  допомагає побачити світ в кольоровому варіанті; потрібна  самій людині для того, щоб жити повнокровним життям, подолати власні хвороби і страхи, реалізувати свої творчі плани. З їдкою ненавистю в душі далеко не заїдеш ні в навчанні, ні в роботі, ні в особистому житті. </a:t>
            </a:r>
            <a:endParaRPr lang="ru-RU" sz="3100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661248"/>
            <a:ext cx="8183880" cy="733832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Мрії про одруження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Picture 4" descr="ec6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404664"/>
            <a:ext cx="933450" cy="933450"/>
          </a:xfrm>
          <a:prstGeom prst="rect">
            <a:avLst/>
          </a:prstGeom>
          <a:noFill/>
        </p:spPr>
      </p:pic>
      <p:pic>
        <p:nvPicPr>
          <p:cNvPr id="5" name="Рисунок 4" descr="den_svyatogo_valentina_valentines_day-lyubov-prazdniki-risunki-serdca-7833.jpg"/>
          <p:cNvPicPr>
            <a:picLocks noChangeAspect="1"/>
          </p:cNvPicPr>
          <p:nvPr/>
        </p:nvPicPr>
        <p:blipFill>
          <a:blip r:embed="rId3" cstate="print"/>
          <a:srcRect l="12201" t="10080" r="12988" b="4241"/>
          <a:stretch>
            <a:fillRect/>
          </a:stretch>
        </p:blipFill>
        <p:spPr>
          <a:xfrm>
            <a:off x="6489743" y="5013176"/>
            <a:ext cx="2112587" cy="15121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83568" y="889844"/>
            <a:ext cx="7200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Тарас Шевченко </a:t>
            </a:r>
            <a:r>
              <a:rPr lang="ru-RU" dirty="0" err="1" smtClean="0"/>
              <a:t>пише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  в </a:t>
            </a:r>
            <a:r>
              <a:rPr lang="ru-RU" dirty="0" err="1" smtClean="0"/>
              <a:t>справі</a:t>
            </a:r>
            <a:r>
              <a:rPr lang="ru-RU" dirty="0" smtClean="0"/>
              <a:t> </a:t>
            </a:r>
            <a:r>
              <a:rPr lang="ru-RU" dirty="0" err="1" smtClean="0"/>
              <a:t>одруження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Україну</a:t>
            </a:r>
            <a:r>
              <a:rPr lang="ru-RU" dirty="0" smtClean="0"/>
              <a:t>. У </a:t>
            </a:r>
            <a:r>
              <a:rPr lang="ru-RU" dirty="0" err="1" smtClean="0"/>
              <a:t>листі</a:t>
            </a:r>
            <a:r>
              <a:rPr lang="ru-RU" dirty="0" smtClean="0"/>
              <a:t> до </a:t>
            </a:r>
            <a:r>
              <a:rPr lang="ru-RU" dirty="0" err="1" smtClean="0"/>
              <a:t>Марії</a:t>
            </a:r>
            <a:r>
              <a:rPr lang="ru-RU" dirty="0" smtClean="0"/>
              <a:t> Максимович 10 </a:t>
            </a:r>
            <a:r>
              <a:rPr lang="ru-RU" dirty="0" err="1" smtClean="0"/>
              <a:t>травня</a:t>
            </a:r>
            <a:r>
              <a:rPr lang="ru-RU" dirty="0" smtClean="0"/>
              <a:t> 1859 р. </a:t>
            </a:r>
            <a:r>
              <a:rPr lang="ru-RU" dirty="0" err="1" smtClean="0"/>
              <a:t>читаємо</a:t>
            </a:r>
            <a:r>
              <a:rPr lang="ru-RU" dirty="0" smtClean="0"/>
              <a:t>,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іншим</a:t>
            </a:r>
            <a:r>
              <a:rPr lang="ru-RU" dirty="0" smtClean="0"/>
              <a:t>: «...</a:t>
            </a:r>
            <a:r>
              <a:rPr lang="ru-RU" dirty="0" err="1" smtClean="0"/>
              <a:t>Посилаю</a:t>
            </a:r>
            <a:r>
              <a:rPr lang="ru-RU" dirty="0" smtClean="0"/>
              <a:t> вам </a:t>
            </a:r>
            <a:r>
              <a:rPr lang="ru-RU" dirty="0" err="1" smtClean="0"/>
              <a:t>свій</a:t>
            </a:r>
            <a:r>
              <a:rPr lang="ru-RU" dirty="0" smtClean="0"/>
              <a:t> портрет, </a:t>
            </a:r>
            <a:r>
              <a:rPr lang="ru-RU" dirty="0" err="1" smtClean="0"/>
              <a:t>тільки</a:t>
            </a:r>
            <a:r>
              <a:rPr lang="ru-RU" dirty="0" smtClean="0"/>
              <a:t>, будьте </a:t>
            </a:r>
            <a:r>
              <a:rPr lang="ru-RU" dirty="0" err="1" smtClean="0"/>
              <a:t>ласкаві</a:t>
            </a:r>
            <a:r>
              <a:rPr lang="ru-RU" dirty="0" smtClean="0"/>
              <a:t>, не </a:t>
            </a:r>
            <a:r>
              <a:rPr lang="ru-RU" dirty="0" err="1" smtClean="0"/>
              <a:t>показуйте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дівчатам</a:t>
            </a:r>
            <a:r>
              <a:rPr lang="ru-RU" dirty="0" smtClean="0"/>
              <a:t>, а то вони </a:t>
            </a:r>
            <a:r>
              <a:rPr lang="ru-RU" dirty="0" err="1" smtClean="0"/>
              <a:t>злякаються</a:t>
            </a:r>
            <a:r>
              <a:rPr lang="ru-RU" dirty="0" smtClean="0"/>
              <a:t>, — </a:t>
            </a:r>
            <a:r>
              <a:rPr lang="ru-RU" dirty="0" err="1" smtClean="0"/>
              <a:t>подумають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я </a:t>
            </a:r>
            <a:r>
              <a:rPr lang="ru-RU" dirty="0" err="1" smtClean="0"/>
              <a:t>гайдамацький</a:t>
            </a:r>
            <a:r>
              <a:rPr lang="ru-RU" dirty="0" smtClean="0"/>
              <a:t> </a:t>
            </a:r>
            <a:r>
              <a:rPr lang="ru-RU" dirty="0" err="1" smtClean="0"/>
              <a:t>батько</a:t>
            </a:r>
            <a:r>
              <a:rPr lang="ru-RU" dirty="0" smtClean="0"/>
              <a:t>, то </a:t>
            </a:r>
            <a:r>
              <a:rPr lang="ru-RU" dirty="0" err="1" smtClean="0"/>
              <a:t>ні</a:t>
            </a:r>
            <a:r>
              <a:rPr lang="ru-RU" dirty="0" smtClean="0"/>
              <a:t> одна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заміж</a:t>
            </a:r>
            <a:r>
              <a:rPr lang="ru-RU" dirty="0" smtClean="0"/>
              <a:t> не </a:t>
            </a:r>
            <a:r>
              <a:rPr lang="ru-RU" dirty="0" err="1" smtClean="0"/>
              <a:t>піде</a:t>
            </a:r>
            <a:r>
              <a:rPr lang="ru-RU" dirty="0" smtClean="0"/>
              <a:t> за такого </a:t>
            </a:r>
            <a:r>
              <a:rPr lang="ru-RU" dirty="0" err="1" smtClean="0"/>
              <a:t>паливоду</a:t>
            </a:r>
            <a:r>
              <a:rPr lang="ru-RU" dirty="0" smtClean="0"/>
              <a:t>. А </a:t>
            </a:r>
            <a:r>
              <a:rPr lang="ru-RU" dirty="0" err="1" smtClean="0"/>
              <a:t>тим</a:t>
            </a:r>
            <a:r>
              <a:rPr lang="ru-RU" dirty="0" smtClean="0"/>
              <a:t> часом </a:t>
            </a:r>
            <a:r>
              <a:rPr lang="ru-RU" dirty="0" err="1" smtClean="0"/>
              <a:t>одній</a:t>
            </a:r>
            <a:r>
              <a:rPr lang="ru-RU" dirty="0" smtClean="0"/>
              <a:t> </a:t>
            </a:r>
            <a:r>
              <a:rPr lang="ru-RU" dirty="0" err="1" smtClean="0"/>
              <a:t>найкращій</a:t>
            </a:r>
            <a:r>
              <a:rPr lang="ru-RU" dirty="0" smtClean="0"/>
              <a:t> </a:t>
            </a:r>
            <a:r>
              <a:rPr lang="ru-RU" dirty="0" err="1" smtClean="0"/>
              <a:t>скажіть</a:t>
            </a:r>
            <a:r>
              <a:rPr lang="ru-RU" dirty="0" smtClean="0"/>
              <a:t> тихенько, </a:t>
            </a:r>
            <a:r>
              <a:rPr lang="ru-RU" dirty="0" err="1" smtClean="0"/>
              <a:t>щоб</a:t>
            </a:r>
            <a:r>
              <a:rPr lang="ru-RU" dirty="0" smtClean="0"/>
              <a:t> рушники </a:t>
            </a:r>
            <a:r>
              <a:rPr lang="ru-RU" dirty="0" err="1" smtClean="0"/>
              <a:t>дбала</a:t>
            </a:r>
            <a:r>
              <a:rPr lang="ru-RU" dirty="0" smtClean="0"/>
              <a:t> та </a:t>
            </a:r>
            <a:r>
              <a:rPr lang="ru-RU" dirty="0" err="1" smtClean="0"/>
              <a:t>щоб</a:t>
            </a:r>
            <a:r>
              <a:rPr lang="ru-RU" dirty="0" smtClean="0"/>
              <a:t> на </a:t>
            </a:r>
            <a:r>
              <a:rPr lang="ru-RU" dirty="0" err="1" smtClean="0"/>
              <a:t>своєму</a:t>
            </a:r>
            <a:r>
              <a:rPr lang="ru-RU" dirty="0" smtClean="0"/>
              <a:t> </a:t>
            </a:r>
            <a:r>
              <a:rPr lang="ru-RU" dirty="0" err="1" smtClean="0"/>
              <a:t>огороді</a:t>
            </a:r>
            <a:r>
              <a:rPr lang="ru-RU" dirty="0" smtClean="0"/>
              <a:t> </a:t>
            </a:r>
            <a:r>
              <a:rPr lang="ru-RU" dirty="0" err="1" smtClean="0"/>
              <a:t>гарбузів</a:t>
            </a:r>
            <a:r>
              <a:rPr lang="ru-RU" dirty="0" smtClean="0"/>
              <a:t> не </a:t>
            </a:r>
            <a:r>
              <a:rPr lang="ru-RU" dirty="0" err="1" smtClean="0"/>
              <a:t>саджала</a:t>
            </a:r>
            <a:r>
              <a:rPr lang="ru-RU" dirty="0" smtClean="0"/>
              <a:t>...» —</a:t>
            </a:r>
            <a:r>
              <a:rPr lang="ru-RU" dirty="0" err="1" smtClean="0"/>
              <a:t>жартує</a:t>
            </a:r>
            <a:r>
              <a:rPr lang="ru-RU" dirty="0" smtClean="0"/>
              <a:t> Тарас Григорович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жартома</a:t>
            </a:r>
            <a:r>
              <a:rPr lang="ru-RU" dirty="0" smtClean="0"/>
              <a:t> </a:t>
            </a:r>
            <a:r>
              <a:rPr lang="ru-RU" dirty="0" err="1" smtClean="0"/>
              <a:t>закінчує</a:t>
            </a:r>
            <a:r>
              <a:rPr lang="ru-RU" dirty="0" smtClean="0"/>
              <a:t> листа: «...В </a:t>
            </a:r>
            <a:r>
              <a:rPr lang="ru-RU" dirty="0" err="1" smtClean="0"/>
              <a:t>маї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іюні</a:t>
            </a:r>
            <a:r>
              <a:rPr lang="ru-RU" dirty="0" smtClean="0"/>
              <a:t> </a:t>
            </a:r>
            <a:r>
              <a:rPr lang="ru-RU" dirty="0" err="1" smtClean="0"/>
              <a:t>побачимось</a:t>
            </a:r>
            <a:r>
              <a:rPr lang="ru-RU" dirty="0" smtClean="0"/>
              <a:t>, а </a:t>
            </a:r>
            <a:r>
              <a:rPr lang="ru-RU" dirty="0" err="1" smtClean="0"/>
              <a:t>поки</a:t>
            </a:r>
            <a:r>
              <a:rPr lang="ru-RU" dirty="0" smtClean="0"/>
              <a:t> </a:t>
            </a:r>
            <a:r>
              <a:rPr lang="ru-RU" dirty="0" err="1" smtClean="0"/>
              <a:t>що</a:t>
            </a:r>
            <a:r>
              <a:rPr lang="ru-RU" dirty="0" smtClean="0"/>
              <a:t> — де </a:t>
            </a:r>
            <a:r>
              <a:rPr lang="ru-RU" dirty="0" err="1" smtClean="0"/>
              <a:t>набачите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гарбузи</a:t>
            </a:r>
            <a:r>
              <a:rPr lang="ru-RU" dirty="0" smtClean="0"/>
              <a:t> </a:t>
            </a:r>
            <a:r>
              <a:rPr lang="ru-RU" dirty="0" err="1" smtClean="0"/>
              <a:t>посаджені</a:t>
            </a:r>
            <a:r>
              <a:rPr lang="ru-RU" dirty="0" smtClean="0"/>
              <a:t>, то так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коренем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виривайте</a:t>
            </a:r>
            <a:r>
              <a:rPr lang="ru-RU" dirty="0" smtClean="0"/>
              <a:t>...»</a:t>
            </a:r>
            <a:r>
              <a:rPr lang="en-US" dirty="0" smtClean="0"/>
              <a:t>[</a:t>
            </a:r>
            <a:r>
              <a:rPr lang="uk-UA" dirty="0" smtClean="0"/>
              <a:t>54</a:t>
            </a:r>
            <a:r>
              <a:rPr lang="en-US" dirty="0" smtClean="0"/>
              <a:t>]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30352"/>
            <a:ext cx="8363272" cy="6067000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Звідки ж у мужнього, загартованого життєвими невдачами, далекими походами чоловіка така вишуканість і ніжність у ставленні до жінки?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4054.jpg"/>
          <p:cNvPicPr>
            <a:picLocks noChangeAspect="1"/>
          </p:cNvPicPr>
          <p:nvPr/>
        </p:nvPicPr>
        <p:blipFill>
          <a:blip r:embed="rId2" cstate="print"/>
          <a:srcRect r="21967"/>
          <a:stretch>
            <a:fillRect/>
          </a:stretch>
        </p:blipFill>
        <p:spPr>
          <a:xfrm>
            <a:off x="5292080" y="3068960"/>
            <a:ext cx="3419872" cy="3286952"/>
          </a:xfrm>
          <a:prstGeom prst="rect">
            <a:avLst/>
          </a:prstGeom>
        </p:spPr>
      </p:pic>
      <p:pic>
        <p:nvPicPr>
          <p:cNvPr id="5" name="Рисунок 4" descr="f188814s-960.jpg"/>
          <p:cNvPicPr>
            <a:picLocks noChangeAspect="1"/>
          </p:cNvPicPr>
          <p:nvPr/>
        </p:nvPicPr>
        <p:blipFill>
          <a:blip r:embed="rId3" cstate="print"/>
          <a:srcRect l="9838" t="8001" r="17713"/>
          <a:stretch>
            <a:fillRect/>
          </a:stretch>
        </p:blipFill>
        <p:spPr>
          <a:xfrm>
            <a:off x="467544" y="2492896"/>
            <a:ext cx="3240360" cy="3086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653136"/>
            <a:ext cx="8183880" cy="158417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За дослідженнями шевченкознавця Степана </a:t>
            </a:r>
            <a:r>
              <a:rPr lang="uk-UA" dirty="0" err="1" smtClean="0"/>
              <a:t>Балея</a:t>
            </a:r>
            <a:r>
              <a:rPr lang="uk-UA" dirty="0" smtClean="0"/>
              <a:t>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Тарас Шевченко рано втратив матір і тяжко переживав цю трагедію усе своє життя:</a:t>
            </a:r>
            <a:r>
              <a:rPr lang="uk-UA" dirty="0" err="1" smtClean="0"/>
              <a:t>”Там</a:t>
            </a:r>
            <a:r>
              <a:rPr lang="uk-UA" dirty="0" smtClean="0"/>
              <a:t> матір </a:t>
            </a:r>
            <a:r>
              <a:rPr lang="uk-UA" dirty="0" err="1" smtClean="0"/>
              <a:t>добрую</a:t>
            </a:r>
            <a:r>
              <a:rPr lang="uk-UA" dirty="0" smtClean="0"/>
              <a:t> мою ще молодою у могилу нужда та праця положили…” Тому його почуття до жінки мали дещо інфантильний характер: у кожній представниці прекрасної статі Кобзар, у першу чергу,  бачив Матір, яку треба любити, захищати, про яку слід подбати.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/>
                </a:solidFill>
              </a:rPr>
              <a:t>Кохання – протилежність самотності і смутку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33880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uk-UA" dirty="0" smtClean="0"/>
              <a:t> </a:t>
            </a:r>
            <a:r>
              <a:rPr lang="ru-RU" dirty="0" smtClean="0"/>
              <a:t>Повернувшись до Петербурга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з'їздивши</a:t>
            </a:r>
            <a:r>
              <a:rPr lang="ru-RU" dirty="0" smtClean="0"/>
              <a:t> в </a:t>
            </a:r>
            <a:r>
              <a:rPr lang="ru-RU" dirty="0" err="1" smtClean="0"/>
              <a:t>Україну</a:t>
            </a:r>
            <a:r>
              <a:rPr lang="ru-RU" dirty="0" smtClean="0"/>
              <a:t>, Шевченко </a:t>
            </a:r>
            <a:r>
              <a:rPr lang="ru-RU" dirty="0" err="1" smtClean="0"/>
              <a:t>знову</a:t>
            </a:r>
            <a:r>
              <a:rPr lang="ru-RU" dirty="0" smtClean="0"/>
              <a:t> </a:t>
            </a:r>
            <a:r>
              <a:rPr lang="ru-RU" dirty="0" err="1" smtClean="0"/>
              <a:t>почуває</a:t>
            </a:r>
            <a:r>
              <a:rPr lang="ru-RU" dirty="0" smtClean="0"/>
              <a:t> себе </a:t>
            </a:r>
            <a:r>
              <a:rPr lang="ru-RU" dirty="0" err="1" smtClean="0"/>
              <a:t>самотнім</a:t>
            </a:r>
            <a:r>
              <a:rPr lang="ru-RU" dirty="0" smtClean="0"/>
              <a:t>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прагне</a:t>
            </a:r>
            <a:r>
              <a:rPr lang="ru-RU" dirty="0" smtClean="0"/>
              <a:t> </a:t>
            </a:r>
            <a:r>
              <a:rPr lang="ru-RU" dirty="0" err="1" smtClean="0"/>
              <a:t>родинного</a:t>
            </a:r>
            <a:r>
              <a:rPr lang="ru-RU" dirty="0" smtClean="0"/>
              <a:t> </a:t>
            </a:r>
            <a:r>
              <a:rPr lang="ru-RU" dirty="0" err="1" smtClean="0"/>
              <a:t>спокою</a:t>
            </a:r>
            <a:r>
              <a:rPr lang="ru-RU" dirty="0" smtClean="0"/>
              <a:t>, </a:t>
            </a:r>
            <a:r>
              <a:rPr lang="ru-RU" dirty="0" err="1" smtClean="0"/>
              <a:t>прагне</a:t>
            </a:r>
            <a:r>
              <a:rPr lang="ru-RU" dirty="0" smtClean="0"/>
              <a:t> </a:t>
            </a:r>
            <a:r>
              <a:rPr lang="ru-RU" dirty="0" err="1" smtClean="0"/>
              <a:t>одружитися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Якби з ким сісти </a:t>
            </a:r>
          </a:p>
          <a:p>
            <a:pPr algn="ctr">
              <a:buNone/>
            </a:pP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Хліба з’їсти…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…Одружитись 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Хоча б на чортовій сестрі,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Бо доведеться одуріть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В самотині…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image.6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0644" y="1700808"/>
            <a:ext cx="211991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183880" cy="1051560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Інтимна лірика поета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708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dirty="0" smtClean="0"/>
              <a:t>Невибагливе, чисте, платонічне </a:t>
            </a:r>
            <a:r>
              <a:rPr lang="uk-UA" dirty="0" err="1" smtClean="0"/>
              <a:t>“святеє</a:t>
            </a:r>
            <a:r>
              <a:rPr lang="uk-UA" dirty="0" smtClean="0"/>
              <a:t> </a:t>
            </a:r>
            <a:r>
              <a:rPr lang="uk-UA" dirty="0" err="1" smtClean="0"/>
              <a:t>диво”</a:t>
            </a:r>
            <a:r>
              <a:rPr lang="uk-UA" dirty="0" smtClean="0"/>
              <a:t> – саме таке кохання заслуговує на оспівування. Воно, як сонце, зігріває й освітлює долю людини. Не пристрасть, а невинність і замилування стають головним мотивом в інтимній ліриці Тараса Шевченка: </a:t>
            </a:r>
          </a:p>
          <a:p>
            <a:pPr algn="r">
              <a:buNone/>
            </a:pPr>
            <a:r>
              <a:rPr lang="uk-UA" dirty="0" smtClean="0"/>
              <a:t>Ідуть по долині,</a:t>
            </a:r>
          </a:p>
          <a:p>
            <a:pPr algn="r">
              <a:buNone/>
            </a:pPr>
            <a:r>
              <a:rPr lang="uk-UA" dirty="0" smtClean="0"/>
              <a:t>Ідучи співають.</a:t>
            </a:r>
          </a:p>
          <a:p>
            <a:pPr algn="r">
              <a:buNone/>
            </a:pPr>
            <a:r>
              <a:rPr lang="uk-UA" dirty="0" smtClean="0"/>
              <a:t>Як діточок двоє,</a:t>
            </a:r>
          </a:p>
          <a:p>
            <a:pPr algn="r">
              <a:buNone/>
            </a:pPr>
            <a:r>
              <a:rPr lang="uk-UA" dirty="0" smtClean="0"/>
              <a:t>Під тую калину</a:t>
            </a:r>
          </a:p>
          <a:p>
            <a:pPr algn="r">
              <a:buNone/>
            </a:pPr>
            <a:r>
              <a:rPr lang="uk-UA" dirty="0" smtClean="0"/>
              <a:t>Прийшли, посідали</a:t>
            </a:r>
          </a:p>
          <a:p>
            <a:pPr algn="r">
              <a:buNone/>
            </a:pPr>
            <a:r>
              <a:rPr lang="uk-UA" dirty="0" smtClean="0"/>
              <a:t>І поцілувались </a:t>
            </a:r>
          </a:p>
          <a:p>
            <a:pPr algn="r">
              <a:buNone/>
            </a:pPr>
            <a:r>
              <a:rPr lang="uk-UA" dirty="0" smtClean="0"/>
              <a:t>                      (</a:t>
            </a:r>
            <a:r>
              <a:rPr lang="uk-UA" dirty="0" err="1" smtClean="0"/>
              <a:t>“Зацвіла</a:t>
            </a:r>
            <a:r>
              <a:rPr lang="uk-UA" dirty="0" smtClean="0"/>
              <a:t> в долині…”)</a:t>
            </a:r>
            <a:endParaRPr lang="ru-RU" dirty="0"/>
          </a:p>
        </p:txBody>
      </p:sp>
      <p:pic>
        <p:nvPicPr>
          <p:cNvPr id="4" name="Рисунок 3" descr="0_8fbb6_fe41bd9d_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068960"/>
            <a:ext cx="3677394" cy="2713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rcRect l="12548" t="7234" b="5953"/>
          <a:stretch>
            <a:fillRect/>
          </a:stretch>
        </p:blipFill>
        <p:spPr>
          <a:xfrm>
            <a:off x="4788024" y="2919975"/>
            <a:ext cx="3888432" cy="26548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183880" cy="1051560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Жінка має бути щасливою!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245544" cy="51308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Кохання Кобзаря має саможертовний характер – це  співчуття, співпереживання за долю дівчини, покритки, вдови, упослідженої жінки. 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/>
                </a:solidFill>
              </a:rPr>
              <a:t>Бажання зробити нещасну жінку – щасливою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і виражав Тарас Григорович: одружитися із наймичкою, бідною сиротою та ще й кріпачкою, щоб дбати про неї, щоб  </a:t>
            </a:r>
            <a:r>
              <a:rPr lang="uk-UA" b="1" dirty="0" smtClean="0">
                <a:solidFill>
                  <a:schemeClr val="accent2"/>
                </a:solidFill>
              </a:rPr>
              <a:t>змінити її життя на краще.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Головне у коханні…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solidFill>
                  <a:schemeClr val="accent2"/>
                </a:solidFill>
              </a:rPr>
              <a:t>Вірність, </a:t>
            </a:r>
            <a:r>
              <a:rPr lang="uk-UA" dirty="0" err="1" smtClean="0">
                <a:solidFill>
                  <a:schemeClr val="accent2"/>
                </a:solidFill>
              </a:rPr>
              <a:t>однолюбство</a:t>
            </a:r>
            <a:r>
              <a:rPr lang="uk-UA" dirty="0" smtClean="0">
                <a:solidFill>
                  <a:schemeClr val="accent2"/>
                </a:solidFill>
              </a:rPr>
              <a:t>, відданість та щирість, уміння чекати й прощати – саме такі риси цінував у коханні поет Тарас Шевченко. Головна героїня поеми </a:t>
            </a:r>
            <a:r>
              <a:rPr lang="uk-UA" dirty="0" err="1" smtClean="0">
                <a:solidFill>
                  <a:schemeClr val="accent2"/>
                </a:solidFill>
              </a:rPr>
              <a:t>“Причинна”</a:t>
            </a:r>
            <a:r>
              <a:rPr lang="uk-UA" dirty="0" smtClean="0">
                <a:solidFill>
                  <a:schemeClr val="accent2"/>
                </a:solidFill>
              </a:rPr>
              <a:t> так говорить про свої почуття:</a:t>
            </a:r>
          </a:p>
          <a:p>
            <a:pPr>
              <a:buNone/>
            </a:pPr>
            <a:r>
              <a:rPr lang="uk-UA" b="1" dirty="0" err="1" smtClean="0">
                <a:solidFill>
                  <a:schemeClr val="accent2">
                    <a:lumMod val="50000"/>
                  </a:schemeClr>
                </a:solidFill>
              </a:rPr>
              <a:t>Якби-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 то далися </a:t>
            </a:r>
            <a:r>
              <a:rPr lang="uk-UA" b="1" dirty="0" err="1" smtClean="0">
                <a:solidFill>
                  <a:schemeClr val="accent2">
                    <a:lumMod val="50000"/>
                  </a:schemeClr>
                </a:solidFill>
              </a:rPr>
              <a:t>орлинії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 крила,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За синім би морем милого знайшла: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Живого б любила, другу б задушила,</a:t>
            </a:r>
          </a:p>
          <a:p>
            <a:pPr>
              <a:buNone/>
            </a:pP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А до неживого у яму б лягла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[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18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Жіночий ідеал…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Натура </a:t>
            </a:r>
            <a:r>
              <a:rPr lang="ru-RU" dirty="0" err="1" smtClean="0"/>
              <a:t>емоційна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чутлива</a:t>
            </a:r>
            <a:r>
              <a:rPr lang="ru-RU" dirty="0" smtClean="0"/>
              <a:t>, Тарас Шевченко </a:t>
            </a:r>
            <a:r>
              <a:rPr lang="ru-RU" dirty="0" err="1" smtClean="0"/>
              <a:t>закохувався</a:t>
            </a:r>
            <a:r>
              <a:rPr lang="ru-RU" dirty="0" smtClean="0"/>
              <a:t> часто.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кохав</a:t>
            </a:r>
            <a:r>
              <a:rPr lang="ru-RU" dirty="0" smtClean="0"/>
              <a:t> </a:t>
            </a:r>
            <a:r>
              <a:rPr lang="ru-RU" dirty="0" err="1" smtClean="0"/>
              <a:t>палко</a:t>
            </a:r>
            <a:r>
              <a:rPr lang="ru-RU" dirty="0" smtClean="0"/>
              <a:t> не </a:t>
            </a:r>
            <a:r>
              <a:rPr lang="ru-RU" dirty="0" err="1" smtClean="0"/>
              <a:t>задля</a:t>
            </a:r>
            <a:r>
              <a:rPr lang="ru-RU" dirty="0" smtClean="0"/>
              <a:t> </a:t>
            </a:r>
            <a:r>
              <a:rPr lang="ru-RU" dirty="0" err="1" smtClean="0"/>
              <a:t>натхнення</a:t>
            </a:r>
            <a:r>
              <a:rPr lang="ru-RU" dirty="0" smtClean="0"/>
              <a:t>, а </a:t>
            </a:r>
            <a:r>
              <a:rPr lang="ru-RU" dirty="0" err="1" smtClean="0"/>
              <a:t>шукаючи</a:t>
            </a:r>
            <a:r>
              <a:rPr lang="ru-RU" dirty="0" smtClean="0"/>
              <a:t> в </a:t>
            </a:r>
            <a:r>
              <a:rPr lang="ru-RU" dirty="0" err="1" smtClean="0"/>
              <a:t>коханні</a:t>
            </a:r>
            <a:r>
              <a:rPr lang="ru-RU" dirty="0" smtClean="0"/>
              <a:t> </a:t>
            </a:r>
            <a:r>
              <a:rPr lang="ru-RU" dirty="0" err="1" smtClean="0"/>
              <a:t>жіночий</a:t>
            </a:r>
            <a:r>
              <a:rPr lang="ru-RU" dirty="0" smtClean="0"/>
              <a:t> </a:t>
            </a:r>
            <a:r>
              <a:rPr lang="ru-RU" dirty="0" err="1" smtClean="0"/>
              <a:t>ідеал</a:t>
            </a:r>
            <a:r>
              <a:rPr lang="ru-RU" dirty="0" smtClean="0"/>
              <a:t>, </a:t>
            </a:r>
            <a:r>
              <a:rPr lang="ru-RU" dirty="0" err="1" smtClean="0"/>
              <a:t>суголосний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народним</a:t>
            </a:r>
            <a:r>
              <a:rPr lang="ru-RU" dirty="0" smtClean="0"/>
              <a:t> </a:t>
            </a:r>
            <a:r>
              <a:rPr lang="ru-RU" dirty="0" err="1" smtClean="0"/>
              <a:t>ідеалом</a:t>
            </a:r>
            <a:r>
              <a:rPr lang="ru-RU" dirty="0" smtClean="0"/>
              <a:t> </a:t>
            </a:r>
            <a:r>
              <a:rPr lang="ru-RU" dirty="0" err="1" smtClean="0"/>
              <a:t>жінки</a:t>
            </a:r>
            <a:r>
              <a:rPr lang="ru-RU" dirty="0" smtClean="0"/>
              <a:t>, </a:t>
            </a:r>
            <a:r>
              <a:rPr lang="ru-RU" dirty="0" err="1" smtClean="0"/>
              <a:t>коханої</a:t>
            </a:r>
            <a:r>
              <a:rPr lang="ru-RU" dirty="0" smtClean="0"/>
              <a:t>, </a:t>
            </a:r>
            <a:r>
              <a:rPr lang="ru-RU" dirty="0" err="1" smtClean="0"/>
              <a:t>дружини</a:t>
            </a:r>
            <a:r>
              <a:rPr lang="ru-RU" dirty="0" smtClean="0"/>
              <a:t>. </a:t>
            </a:r>
            <a:r>
              <a:rPr lang="ru-RU" dirty="0" err="1" smtClean="0"/>
              <a:t>Проте</a:t>
            </a:r>
            <a:r>
              <a:rPr lang="ru-RU" dirty="0" smtClean="0"/>
              <a:t> доля </a:t>
            </a:r>
            <a:r>
              <a:rPr lang="ru-RU" dirty="0" err="1" smtClean="0"/>
              <a:t>щоразу</a:t>
            </a:r>
            <a:r>
              <a:rPr lang="ru-RU" dirty="0" smtClean="0"/>
              <a:t> </a:t>
            </a:r>
            <a:r>
              <a:rPr lang="ru-RU" dirty="0" err="1" smtClean="0"/>
              <a:t>позбавляла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родинного</a:t>
            </a:r>
            <a:r>
              <a:rPr lang="ru-RU" dirty="0" smtClean="0"/>
              <a:t> </a:t>
            </a:r>
            <a:r>
              <a:rPr lang="ru-RU" dirty="0" err="1" smtClean="0"/>
              <a:t>щастя</a:t>
            </a:r>
            <a:r>
              <a:rPr lang="ru-RU" dirty="0" smtClean="0"/>
              <a:t>, </a:t>
            </a:r>
            <a:r>
              <a:rPr lang="ru-RU" dirty="0" err="1" smtClean="0"/>
              <a:t>кохання</a:t>
            </a:r>
            <a:r>
              <a:rPr lang="ru-RU" dirty="0" smtClean="0"/>
              <a:t>, про яке </a:t>
            </a:r>
            <a:r>
              <a:rPr lang="ru-RU" dirty="0" err="1" smtClean="0"/>
              <a:t>мріяв</a:t>
            </a:r>
            <a:r>
              <a:rPr lang="ru-RU" dirty="0" smtClean="0"/>
              <a:t>, </a:t>
            </a:r>
            <a:r>
              <a:rPr lang="ru-RU" dirty="0" err="1" smtClean="0"/>
              <a:t>надто</a:t>
            </a:r>
            <a:r>
              <a:rPr lang="ru-RU" dirty="0" smtClean="0"/>
              <a:t> в </a:t>
            </a:r>
            <a:r>
              <a:rPr lang="ru-RU" dirty="0" err="1" smtClean="0"/>
              <a:t>останні</a:t>
            </a:r>
            <a:r>
              <a:rPr lang="ru-RU" dirty="0" smtClean="0"/>
              <a:t> роки </a:t>
            </a:r>
            <a:r>
              <a:rPr lang="ru-RU" dirty="0" err="1" smtClean="0"/>
              <a:t>свого</a:t>
            </a:r>
            <a:r>
              <a:rPr lang="ru-RU" dirty="0" smtClean="0"/>
              <a:t> </a:t>
            </a:r>
            <a:r>
              <a:rPr lang="ru-RU" dirty="0" err="1" smtClean="0"/>
              <a:t>буремного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. </a:t>
            </a:r>
            <a:r>
              <a:rPr lang="ru-RU" dirty="0" err="1" smtClean="0"/>
              <a:t>Іноді</a:t>
            </a:r>
            <a:r>
              <a:rPr lang="ru-RU" dirty="0" smtClean="0"/>
              <a:t>   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обраниці</a:t>
            </a:r>
            <a:r>
              <a:rPr lang="ru-RU" dirty="0" smtClean="0"/>
              <a:t> не могли </a:t>
            </a:r>
            <a:r>
              <a:rPr lang="ru-RU" dirty="0" err="1" smtClean="0"/>
              <a:t>оцінити</a:t>
            </a:r>
            <a:r>
              <a:rPr lang="ru-RU" dirty="0" smtClean="0"/>
              <a:t> </a:t>
            </a:r>
            <a:r>
              <a:rPr lang="ru-RU" dirty="0" err="1" smtClean="0"/>
              <a:t>ані</a:t>
            </a:r>
            <a:r>
              <a:rPr lang="ru-RU" dirty="0" smtClean="0"/>
              <a:t> </a:t>
            </a:r>
            <a:r>
              <a:rPr lang="ru-RU" dirty="0" err="1" smtClean="0"/>
              <a:t>поетичного</a:t>
            </a:r>
            <a:r>
              <a:rPr lang="ru-RU" dirty="0" smtClean="0"/>
              <a:t>, </a:t>
            </a:r>
            <a:r>
              <a:rPr lang="ru-RU" dirty="0" err="1" smtClean="0"/>
              <a:t>ані</a:t>
            </a:r>
            <a:r>
              <a:rPr lang="ru-RU" dirty="0" smtClean="0"/>
              <a:t> </a:t>
            </a:r>
            <a:r>
              <a:rPr lang="ru-RU" dirty="0" err="1" smtClean="0"/>
              <a:t>художнього</a:t>
            </a:r>
            <a:r>
              <a:rPr lang="ru-RU" dirty="0" smtClean="0"/>
              <a:t> </a:t>
            </a:r>
            <a:r>
              <a:rPr lang="ru-RU" dirty="0" err="1" smtClean="0"/>
              <a:t>генія</a:t>
            </a:r>
            <a:r>
              <a:rPr lang="ru-RU" dirty="0" smtClean="0"/>
              <a:t> великого </a:t>
            </a:r>
            <a:r>
              <a:rPr lang="ru-RU" dirty="0" err="1" smtClean="0"/>
              <a:t>митця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1363099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6718" y="4293096"/>
            <a:ext cx="2599737" cy="2306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2"/>
                </a:solidFill>
              </a:rPr>
              <a:t>КРАСА ЖІНКИ, У ЧОМУ ВОНА?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2684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в усмішці,</a:t>
            </a:r>
          </a:p>
          <a:p>
            <a:r>
              <a:rPr lang="uk-UA" dirty="0" smtClean="0"/>
              <a:t>у сяйві очей,</a:t>
            </a:r>
          </a:p>
          <a:p>
            <a:r>
              <a:rPr lang="uk-UA" dirty="0" smtClean="0"/>
              <a:t>у доброті,</a:t>
            </a:r>
          </a:p>
          <a:p>
            <a:r>
              <a:rPr lang="uk-UA" dirty="0" smtClean="0"/>
              <a:t>у терпінні,</a:t>
            </a:r>
          </a:p>
          <a:p>
            <a:r>
              <a:rPr lang="uk-UA" dirty="0" smtClean="0"/>
              <a:t>у материнстві,</a:t>
            </a:r>
          </a:p>
          <a:p>
            <a:r>
              <a:rPr lang="uk-UA" dirty="0" smtClean="0"/>
              <a:t>у вірності…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Тарас Шевченко </a:t>
            </a:r>
            <a:r>
              <a:rPr lang="ru-RU" dirty="0" err="1" smtClean="0"/>
              <a:t>завжди</a:t>
            </a:r>
            <a:r>
              <a:rPr lang="ru-RU" dirty="0" smtClean="0"/>
              <a:t> </a:t>
            </a:r>
            <a:r>
              <a:rPr lang="ru-RU" dirty="0" err="1" smtClean="0"/>
              <a:t>захоплювався</a:t>
            </a:r>
            <a:r>
              <a:rPr lang="ru-RU" dirty="0" smtClean="0"/>
              <a:t> красою </a:t>
            </a:r>
            <a:r>
              <a:rPr lang="ru-RU" dirty="0" err="1" smtClean="0"/>
              <a:t>жінки</a:t>
            </a:r>
            <a:r>
              <a:rPr lang="ru-RU" dirty="0" smtClean="0"/>
              <a:t>, </a:t>
            </a:r>
            <a:r>
              <a:rPr lang="ru-RU" dirty="0" err="1" smtClean="0"/>
              <a:t>уболівав</a:t>
            </a:r>
            <a:r>
              <a:rPr lang="ru-RU" dirty="0" smtClean="0"/>
              <a:t> за </a:t>
            </a:r>
            <a:r>
              <a:rPr lang="ru-RU" dirty="0" err="1" smtClean="0"/>
              <a:t>її</a:t>
            </a:r>
            <a:r>
              <a:rPr lang="ru-RU" dirty="0" smtClean="0"/>
              <a:t> долю, </a:t>
            </a:r>
            <a:r>
              <a:rPr lang="ru-RU" dirty="0" err="1" smtClean="0"/>
              <a:t>мріяв</a:t>
            </a:r>
            <a:r>
              <a:rPr lang="ru-RU" dirty="0" smtClean="0"/>
              <a:t> </a:t>
            </a:r>
            <a:r>
              <a:rPr lang="ru-RU" dirty="0" err="1" smtClean="0"/>
              <a:t>бачити</a:t>
            </a:r>
            <a:r>
              <a:rPr lang="ru-RU" dirty="0" smtClean="0"/>
              <a:t> </a:t>
            </a:r>
            <a:r>
              <a:rPr lang="ru-RU" dirty="0" err="1" smtClean="0"/>
              <a:t>щасливою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im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548680"/>
            <a:ext cx="1935575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/>
                </a:solidFill>
              </a:rPr>
              <a:t>Яким жінкам надавав перевагу Поет?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err="1" smtClean="0"/>
              <a:t>Зі</a:t>
            </a:r>
            <a:r>
              <a:rPr lang="ru-RU" b="1" dirty="0" smtClean="0"/>
              <a:t> </a:t>
            </a:r>
            <a:r>
              <a:rPr lang="ru-RU" b="1" dirty="0" err="1" smtClean="0"/>
              <a:t>спогадів</a:t>
            </a:r>
            <a:r>
              <a:rPr lang="ru-RU" b="1" dirty="0" smtClean="0"/>
              <a:t>  </a:t>
            </a:r>
            <a:r>
              <a:rPr lang="ru-RU" b="1" dirty="0" err="1" smtClean="0"/>
              <a:t>приятелів</a:t>
            </a:r>
            <a:r>
              <a:rPr lang="ru-RU" b="1" dirty="0" smtClean="0"/>
              <a:t>, Тарас Григорович </a:t>
            </a:r>
            <a:r>
              <a:rPr lang="ru-RU" b="1" dirty="0" err="1" smtClean="0"/>
              <a:t>згадував</a:t>
            </a:r>
            <a:r>
              <a:rPr lang="ru-RU" b="1" dirty="0" smtClean="0"/>
              <a:t> про одну </a:t>
            </a:r>
            <a:r>
              <a:rPr lang="ru-RU" b="1" dirty="0" err="1" smtClean="0"/>
              <a:t>із</a:t>
            </a:r>
            <a:r>
              <a:rPr lang="ru-RU" b="1" dirty="0" smtClean="0"/>
              <a:t> </a:t>
            </a:r>
            <a:r>
              <a:rPr lang="ru-RU" b="1" dirty="0" err="1" smtClean="0"/>
              <a:t>випадкових</a:t>
            </a:r>
            <a:r>
              <a:rPr lang="ru-RU" b="1" dirty="0" smtClean="0"/>
              <a:t> </a:t>
            </a:r>
            <a:r>
              <a:rPr lang="ru-RU" b="1" dirty="0" err="1" smtClean="0"/>
              <a:t>знайомих</a:t>
            </a:r>
            <a:r>
              <a:rPr lang="ru-RU" b="1" dirty="0" smtClean="0"/>
              <a:t>: «Славна </a:t>
            </a:r>
            <a:r>
              <a:rPr lang="ru-RU" b="1" dirty="0" err="1" smtClean="0"/>
              <a:t>молодичка</a:t>
            </a:r>
            <a:r>
              <a:rPr lang="ru-RU" b="1" dirty="0" smtClean="0"/>
              <a:t>,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така</a:t>
            </a:r>
            <a:r>
              <a:rPr lang="ru-RU" b="1" dirty="0" smtClean="0"/>
              <a:t> </a:t>
            </a:r>
            <a:r>
              <a:rPr lang="ru-RU" b="1" dirty="0" err="1" smtClean="0"/>
              <a:t>приємна</a:t>
            </a:r>
            <a:r>
              <a:rPr lang="ru-RU" b="1" dirty="0" smtClean="0"/>
              <a:t>, </a:t>
            </a:r>
            <a:r>
              <a:rPr lang="ru-RU" b="1" dirty="0" err="1" smtClean="0"/>
              <a:t>що</a:t>
            </a:r>
            <a:r>
              <a:rPr lang="ru-RU" b="1" dirty="0" smtClean="0"/>
              <a:t>, </a:t>
            </a:r>
            <a:r>
              <a:rPr lang="ru-RU" b="1" dirty="0" err="1" smtClean="0"/>
              <a:t>здається</a:t>
            </a:r>
            <a:r>
              <a:rPr lang="ru-RU" b="1" dirty="0" smtClean="0"/>
              <a:t>, </a:t>
            </a:r>
            <a:r>
              <a:rPr lang="ru-RU" b="1" dirty="0" err="1" smtClean="0"/>
              <a:t>й</a:t>
            </a:r>
            <a:r>
              <a:rPr lang="ru-RU" b="1" dirty="0" smtClean="0"/>
              <a:t> </a:t>
            </a:r>
            <a:r>
              <a:rPr lang="ru-RU" b="1" dirty="0" err="1" smtClean="0"/>
              <a:t>забудеш</a:t>
            </a:r>
            <a:r>
              <a:rPr lang="ru-RU" b="1" dirty="0" smtClean="0"/>
              <a:t>, а </a:t>
            </a:r>
            <a:r>
              <a:rPr lang="ru-RU" b="1" dirty="0" err="1" smtClean="0"/>
              <a:t>побачиш</a:t>
            </a:r>
            <a:r>
              <a:rPr lang="ru-RU" b="1" dirty="0" smtClean="0"/>
              <a:t>, то </a:t>
            </a:r>
            <a:r>
              <a:rPr lang="ru-RU" b="1" dirty="0" err="1" smtClean="0"/>
              <a:t>знов</a:t>
            </a:r>
            <a:r>
              <a:rPr lang="ru-RU" b="1" dirty="0" smtClean="0"/>
              <a:t> тебе </a:t>
            </a:r>
            <a:r>
              <a:rPr lang="ru-RU" b="1" dirty="0" err="1" smtClean="0"/>
              <a:t>тягне</a:t>
            </a:r>
            <a:r>
              <a:rPr lang="ru-RU" b="1" dirty="0" smtClean="0"/>
              <a:t>». </a:t>
            </a:r>
          </a:p>
          <a:p>
            <a:pPr algn="ctr">
              <a:buNone/>
            </a:pPr>
            <a:r>
              <a:rPr lang="ru-RU" b="1" dirty="0" smtClean="0"/>
              <a:t>Шевченко любив </a:t>
            </a:r>
            <a:r>
              <a:rPr lang="ru-RU" b="1" dirty="0" err="1" smtClean="0"/>
              <a:t>жінок</a:t>
            </a:r>
            <a:r>
              <a:rPr lang="ru-RU" b="1" dirty="0" smtClean="0"/>
              <a:t> </a:t>
            </a:r>
            <a:r>
              <a:rPr lang="ru-RU" b="1" dirty="0" err="1" smtClean="0"/>
              <a:t>жвавих</a:t>
            </a:r>
            <a:r>
              <a:rPr lang="ru-RU" b="1" dirty="0" smtClean="0"/>
              <a:t>. «</a:t>
            </a:r>
            <a:r>
              <a:rPr lang="ru-RU" b="1" dirty="0" err="1" smtClean="0"/>
              <a:t>Щоб</a:t>
            </a:r>
            <a:r>
              <a:rPr lang="ru-RU" b="1" dirty="0" smtClean="0"/>
              <a:t> </a:t>
            </a:r>
            <a:r>
              <a:rPr lang="ru-RU" b="1" dirty="0" err="1" smtClean="0"/>
              <a:t>під</a:t>
            </a:r>
            <a:r>
              <a:rPr lang="ru-RU" b="1" dirty="0" smtClean="0"/>
              <a:t> нею земля </a:t>
            </a:r>
            <a:r>
              <a:rPr lang="ru-RU" b="1" dirty="0" err="1" smtClean="0"/>
              <a:t>горіла</a:t>
            </a:r>
            <a:r>
              <a:rPr lang="ru-RU" b="1" dirty="0" smtClean="0"/>
              <a:t> на три </a:t>
            </a:r>
            <a:r>
              <a:rPr lang="ru-RU" b="1" dirty="0" err="1" smtClean="0"/>
              <a:t>сажні</a:t>
            </a:r>
            <a:r>
              <a:rPr lang="ru-RU" b="1" dirty="0" smtClean="0"/>
              <a:t>», — казав </a:t>
            </a:r>
            <a:r>
              <a:rPr lang="ru-RU" b="1" dirty="0" err="1" smtClean="0"/>
              <a:t>він</a:t>
            </a:r>
            <a:r>
              <a:rPr lang="ru-RU" b="1" dirty="0" smtClean="0"/>
              <a:t> </a:t>
            </a:r>
            <a:r>
              <a:rPr lang="ru-RU" b="1" dirty="0" err="1" smtClean="0"/>
              <a:t>жартома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Витончені </a:t>
            </a:r>
            <a:br>
              <a:rPr lang="uk-UA" dirty="0" smtClean="0"/>
            </a:br>
            <a:r>
              <a:rPr lang="uk-UA" dirty="0" smtClean="0"/>
              <a:t>смаки Поета…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dirty="0" smtClean="0"/>
              <a:t> </a:t>
            </a:r>
            <a:r>
              <a:rPr lang="uk-UA" b="1" dirty="0" smtClean="0"/>
              <a:t>У  1860 році названий брат Варфоломій знайшов Тарасові Григоровичу наречену серед простих українських дівчат, але Шевченко… відмовився, мотивувавши це тим, що вона </a:t>
            </a:r>
            <a:r>
              <a:rPr lang="uk-UA" b="1" dirty="0" err="1" smtClean="0"/>
              <a:t>“Не</a:t>
            </a:r>
            <a:r>
              <a:rPr lang="uk-UA" b="1" dirty="0" smtClean="0"/>
              <a:t> дуже чепурна, а нечепурна і циганові не дружина…”</a:t>
            </a:r>
            <a:r>
              <a:rPr lang="en-US" b="1" dirty="0" smtClean="0"/>
              <a:t>[56]</a:t>
            </a:r>
            <a:r>
              <a:rPr lang="uk-UA" b="1" dirty="0" smtClean="0"/>
              <a:t>.</a:t>
            </a:r>
            <a:endParaRPr lang="ru-RU" b="1" dirty="0"/>
          </a:p>
        </p:txBody>
      </p:sp>
      <p:pic>
        <p:nvPicPr>
          <p:cNvPr id="4" name="Рисунок 3" descr="Pivtora_bazhannia_zbirka_kazok_Maryna_Pavlenko_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221088"/>
            <a:ext cx="2374007" cy="2384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/>
                </a:solidFill>
              </a:rPr>
              <a:t>Що не подобалося Поетові в жінках?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/>
              <a:t>Буває, що красива зовнішність приховує  у собі  примітивні почуття та ницість душі.  Це Тарас Григорович вважав найбільшою трагедією для закоханого чоловіка. Про таке розчарування  свідчить  факт: «</a:t>
            </a:r>
            <a:r>
              <a:rPr lang="ru-RU" dirty="0" err="1" smtClean="0"/>
              <a:t>Якось</a:t>
            </a:r>
            <a:r>
              <a:rPr lang="ru-RU" dirty="0" smtClean="0"/>
              <a:t> </a:t>
            </a:r>
            <a:r>
              <a:rPr lang="ru-RU" dirty="0" err="1" smtClean="0"/>
              <a:t>захопився</a:t>
            </a:r>
            <a:r>
              <a:rPr lang="ru-RU" dirty="0" smtClean="0"/>
              <a:t> Тарас Григорович у </a:t>
            </a:r>
            <a:r>
              <a:rPr lang="ru-RU" dirty="0" err="1" smtClean="0"/>
              <a:t>Києві</a:t>
            </a:r>
            <a:r>
              <a:rPr lang="ru-RU" dirty="0" smtClean="0"/>
              <a:t> </a:t>
            </a:r>
            <a:r>
              <a:rPr lang="ru-RU" dirty="0" err="1" smtClean="0"/>
              <a:t>однією</a:t>
            </a:r>
            <a:r>
              <a:rPr lang="ru-RU" dirty="0" smtClean="0"/>
              <a:t> </a:t>
            </a:r>
            <a:r>
              <a:rPr lang="ru-RU" dirty="0" err="1" smtClean="0"/>
              <a:t>відомою</a:t>
            </a:r>
            <a:r>
              <a:rPr lang="ru-RU" dirty="0" smtClean="0"/>
              <a:t> </a:t>
            </a:r>
            <a:r>
              <a:rPr lang="ru-RU" dirty="0" err="1" smtClean="0"/>
              <a:t>красунею</a:t>
            </a:r>
            <a:r>
              <a:rPr lang="ru-RU" dirty="0" smtClean="0"/>
              <a:t>, яка дурила </a:t>
            </a:r>
            <a:r>
              <a:rPr lang="ru-RU" dirty="0" err="1" smtClean="0"/>
              <a:t>голови</a:t>
            </a:r>
            <a:r>
              <a:rPr lang="ru-RU" dirty="0" smtClean="0"/>
              <a:t> </a:t>
            </a:r>
            <a:r>
              <a:rPr lang="ru-RU" dirty="0" err="1" smtClean="0"/>
              <a:t>всім</a:t>
            </a:r>
            <a:r>
              <a:rPr lang="ru-RU" dirty="0" smtClean="0"/>
              <a:t>,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потрапляв</a:t>
            </a:r>
            <a:r>
              <a:rPr lang="ru-RU" dirty="0" smtClean="0"/>
              <a:t> у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зачароване</a:t>
            </a:r>
            <a:r>
              <a:rPr lang="ru-RU" dirty="0" smtClean="0"/>
              <a:t> коло. </a:t>
            </a:r>
            <a:r>
              <a:rPr lang="ru-RU" dirty="0" err="1" smtClean="0"/>
              <a:t>Проте</a:t>
            </a:r>
            <a:r>
              <a:rPr lang="ru-RU" dirty="0" smtClean="0"/>
              <a:t> в </a:t>
            </a:r>
            <a:r>
              <a:rPr lang="ru-RU" dirty="0" err="1" smtClean="0"/>
              <a:t>красуні</a:t>
            </a:r>
            <a:r>
              <a:rPr lang="ru-RU" dirty="0" smtClean="0"/>
              <a:t> </a:t>
            </a:r>
            <a:r>
              <a:rPr lang="ru-RU" dirty="0" err="1" smtClean="0"/>
              <a:t>цій</a:t>
            </a:r>
            <a:r>
              <a:rPr lang="ru-RU" dirty="0" smtClean="0"/>
              <a:t> Шевченко </a:t>
            </a:r>
            <a:r>
              <a:rPr lang="ru-RU" dirty="0" err="1" smtClean="0"/>
              <a:t>швидко</a:t>
            </a:r>
            <a:r>
              <a:rPr lang="ru-RU" dirty="0" smtClean="0"/>
              <a:t> </a:t>
            </a:r>
            <a:r>
              <a:rPr lang="ru-RU" dirty="0" err="1" smtClean="0"/>
              <a:t>розчарувався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Присвята жорстокій красуні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Не </a:t>
            </a:r>
            <a:r>
              <a:rPr lang="ru-RU" b="1" dirty="0" err="1" smtClean="0">
                <a:latin typeface="Georgia" pitchFamily="18" charset="0"/>
              </a:rPr>
              <a:t>журюся</a:t>
            </a:r>
            <a:r>
              <a:rPr lang="ru-RU" b="1" dirty="0" smtClean="0">
                <a:latin typeface="Georgia" pitchFamily="18" charset="0"/>
              </a:rPr>
              <a:t>, </a:t>
            </a:r>
            <a:r>
              <a:rPr lang="uk-UA" b="1" dirty="0" smtClean="0">
                <a:latin typeface="Georgia" pitchFamily="18" charset="0"/>
              </a:rPr>
              <a:t>а</a:t>
            </a:r>
            <a:r>
              <a:rPr lang="ru-RU" b="1" dirty="0" smtClean="0">
                <a:latin typeface="Georgia" pitchFamily="18" charset="0"/>
              </a:rPr>
              <a:t> не спиться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Часом до </a:t>
            </a:r>
            <a:r>
              <a:rPr lang="ru-RU" b="1" dirty="0" err="1" smtClean="0">
                <a:latin typeface="Georgia" pitchFamily="18" charset="0"/>
              </a:rPr>
              <a:t>півночі</a:t>
            </a:r>
            <a:r>
              <a:rPr lang="ru-RU" b="1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uk-UA" b="1" dirty="0" smtClean="0">
                <a:latin typeface="Georgia" pitchFamily="18" charset="0"/>
              </a:rPr>
              <a:t>Усе світять ті блискучі </a:t>
            </a:r>
            <a:endParaRPr lang="ru-RU" b="1" dirty="0" smtClean="0">
              <a:latin typeface="Georgia" pitchFamily="18" charset="0"/>
            </a:endParaRPr>
          </a:p>
          <a:p>
            <a:pPr>
              <a:buNone/>
            </a:pPr>
            <a:r>
              <a:rPr lang="uk-UA" b="1" dirty="0" smtClean="0">
                <a:latin typeface="Georgia" pitchFamily="18" charset="0"/>
              </a:rPr>
              <a:t>Твої чорні очі. </a:t>
            </a:r>
            <a:endParaRPr lang="ru-RU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b="1" dirty="0" err="1" smtClean="0">
                <a:latin typeface="Georgia" pitchFamily="18" charset="0"/>
              </a:rPr>
              <a:t>Мов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говорять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тихесенько</a:t>
            </a:r>
            <a:r>
              <a:rPr lang="ru-RU" b="1" dirty="0" smtClean="0">
                <a:latin typeface="Georgia" pitchFamily="18" charset="0"/>
              </a:rPr>
              <a:t>: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«</a:t>
            </a:r>
            <a:r>
              <a:rPr lang="ru-RU" b="1" dirty="0" err="1" smtClean="0">
                <a:latin typeface="Georgia" pitchFamily="18" charset="0"/>
              </a:rPr>
              <a:t>Хоч</a:t>
            </a:r>
            <a:r>
              <a:rPr lang="ru-RU" b="1" dirty="0" smtClean="0">
                <a:latin typeface="Georgia" pitchFamily="18" charset="0"/>
              </a:rPr>
              <a:t>, </a:t>
            </a:r>
            <a:r>
              <a:rPr lang="ru-RU" b="1" dirty="0" err="1" smtClean="0">
                <a:latin typeface="Georgia" pitchFamily="18" charset="0"/>
              </a:rPr>
              <a:t>небоже</a:t>
            </a:r>
            <a:r>
              <a:rPr lang="ru-RU" b="1" dirty="0" smtClean="0">
                <a:latin typeface="Georgia" pitchFamily="18" charset="0"/>
              </a:rPr>
              <a:t>, раю? </a:t>
            </a:r>
          </a:p>
          <a:p>
            <a:pPr>
              <a:buNone/>
            </a:pPr>
            <a:r>
              <a:rPr lang="ru-RU" b="1" dirty="0" err="1" smtClean="0">
                <a:latin typeface="Georgia" pitchFamily="18" charset="0"/>
              </a:rPr>
              <a:t>Він</a:t>
            </a:r>
            <a:r>
              <a:rPr lang="ru-RU" b="1" dirty="0" smtClean="0">
                <a:latin typeface="Georgia" pitchFamily="18" charset="0"/>
              </a:rPr>
              <a:t> у мене тут — у </a:t>
            </a:r>
            <a:r>
              <a:rPr lang="ru-RU" b="1" dirty="0" err="1" smtClean="0">
                <a:latin typeface="Georgia" pitchFamily="18" charset="0"/>
              </a:rPr>
              <a:t>серці</a:t>
            </a:r>
            <a:r>
              <a:rPr lang="ru-RU" b="1" dirty="0" smtClean="0">
                <a:latin typeface="Georgia" pitchFamily="18" charset="0"/>
              </a:rPr>
              <a:t>»,-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А </a:t>
            </a:r>
            <a:r>
              <a:rPr lang="ru-RU" b="1" dirty="0" err="1" smtClean="0">
                <a:latin typeface="Georgia" pitchFamily="18" charset="0"/>
              </a:rPr>
              <a:t>серця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немає</a:t>
            </a:r>
            <a:r>
              <a:rPr lang="ru-RU" b="1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Й не </a:t>
            </a:r>
            <a:r>
              <a:rPr lang="ru-RU" b="1" dirty="0" err="1" smtClean="0">
                <a:latin typeface="Georgia" pitchFamily="18" charset="0"/>
              </a:rPr>
              <a:t>було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його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ніколи</a:t>
            </a:r>
            <a:r>
              <a:rPr lang="ru-RU" b="1" dirty="0" smtClean="0">
                <a:latin typeface="Georgia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Тільки</a:t>
            </a:r>
            <a:r>
              <a:rPr lang="ru-RU" b="1" dirty="0" smtClean="0">
                <a:latin typeface="Georgia" pitchFamily="18" charset="0"/>
              </a:rPr>
              <a:t> шматок </a:t>
            </a:r>
            <a:r>
              <a:rPr lang="ru-RU" b="1" dirty="0" err="1" smtClean="0">
                <a:latin typeface="Georgia" pitchFamily="18" charset="0"/>
              </a:rPr>
              <a:t>м'яса</a:t>
            </a:r>
            <a:r>
              <a:rPr lang="ru-RU" b="1" dirty="0" smtClean="0"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b="1" dirty="0" err="1" smtClean="0">
                <a:latin typeface="Georgia" pitchFamily="18" charset="0"/>
              </a:rPr>
              <a:t>Нащо</a:t>
            </a:r>
            <a:r>
              <a:rPr lang="ru-RU" b="1" dirty="0" smtClean="0">
                <a:latin typeface="Georgia" pitchFamily="18" charset="0"/>
              </a:rPr>
              <a:t> ж </a:t>
            </a:r>
            <a:r>
              <a:rPr lang="ru-RU" b="1" dirty="0" err="1" smtClean="0">
                <a:latin typeface="Georgia" pitchFamily="18" charset="0"/>
              </a:rPr>
              <a:t>хороше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і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пишно</a:t>
            </a:r>
            <a:endParaRPr lang="ru-RU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Ти</a:t>
            </a:r>
            <a:r>
              <a:rPr lang="ru-RU" b="1" dirty="0" smtClean="0">
                <a:latin typeface="Georgia" pitchFamily="18" charset="0"/>
              </a:rPr>
              <a:t> так </a:t>
            </a:r>
            <a:r>
              <a:rPr lang="ru-RU" b="1" dirty="0" err="1" smtClean="0">
                <a:latin typeface="Georgia" pitchFamily="18" charset="0"/>
              </a:rPr>
              <a:t>розцвілася</a:t>
            </a:r>
            <a:r>
              <a:rPr lang="ru-RU" b="1" dirty="0" smtClean="0">
                <a:latin typeface="Georgia" pitchFamily="18" charset="0"/>
              </a:rPr>
              <a:t>?..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Не </a:t>
            </a:r>
            <a:r>
              <a:rPr lang="ru-RU" b="1" dirty="0" err="1" smtClean="0">
                <a:latin typeface="Georgia" pitchFamily="18" charset="0"/>
              </a:rPr>
              <a:t>журюся</a:t>
            </a:r>
            <a:r>
              <a:rPr lang="ru-RU" b="1" dirty="0" smtClean="0">
                <a:latin typeface="Georgia" pitchFamily="18" charset="0"/>
              </a:rPr>
              <a:t>, а не спиться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Часом </a:t>
            </a:r>
            <a:r>
              <a:rPr lang="ru-RU" b="1" dirty="0" err="1" smtClean="0">
                <a:latin typeface="Georgia" pitchFamily="18" charset="0"/>
              </a:rPr>
              <a:t>і</a:t>
            </a:r>
            <a:r>
              <a:rPr lang="ru-RU" b="1" dirty="0" smtClean="0">
                <a:latin typeface="Georgia" pitchFamily="18" charset="0"/>
              </a:rPr>
              <a:t> до </a:t>
            </a:r>
            <a:r>
              <a:rPr lang="ru-RU" b="1" dirty="0" err="1" smtClean="0">
                <a:latin typeface="Georgia" pitchFamily="18" charset="0"/>
              </a:rPr>
              <a:t>світа</a:t>
            </a:r>
            <a:r>
              <a:rPr lang="ru-RU" b="1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Усе думка </a:t>
            </a:r>
            <a:r>
              <a:rPr lang="ru-RU" b="1" dirty="0" err="1" smtClean="0">
                <a:latin typeface="Georgia" pitchFamily="18" charset="0"/>
              </a:rPr>
              <a:t>побиває</a:t>
            </a:r>
            <a:r>
              <a:rPr lang="ru-RU" b="1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Як </a:t>
            </a:r>
            <a:r>
              <a:rPr lang="ru-RU" b="1" dirty="0" err="1" smtClean="0">
                <a:latin typeface="Georgia" pitchFamily="18" charset="0"/>
              </a:rPr>
              <a:t>би</a:t>
            </a:r>
            <a:r>
              <a:rPr lang="ru-RU" b="1" dirty="0" smtClean="0">
                <a:latin typeface="Georgia" pitchFamily="18" charset="0"/>
              </a:rPr>
              <a:t> так </a:t>
            </a:r>
            <a:r>
              <a:rPr lang="ru-RU" b="1" dirty="0" err="1" smtClean="0">
                <a:latin typeface="Georgia" pitchFamily="18" charset="0"/>
              </a:rPr>
              <a:t>прожити</a:t>
            </a:r>
            <a:r>
              <a:rPr lang="ru-RU" b="1" dirty="0" smtClean="0"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b="1" dirty="0" err="1" smtClean="0">
                <a:latin typeface="Georgia" pitchFamily="18" charset="0"/>
              </a:rPr>
              <a:t>Щоб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ніколи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такі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err="1" smtClean="0">
                <a:latin typeface="Georgia" pitchFamily="18" charset="0"/>
              </a:rPr>
              <a:t>очі</a:t>
            </a:r>
            <a:endParaRPr lang="ru-RU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b="1" dirty="0" err="1" smtClean="0">
                <a:latin typeface="Georgia" pitchFamily="18" charset="0"/>
              </a:rPr>
              <a:t>Серця</a:t>
            </a:r>
            <a:r>
              <a:rPr lang="ru-RU" b="1" dirty="0" smtClean="0">
                <a:latin typeface="Georgia" pitchFamily="18" charset="0"/>
              </a:rPr>
              <a:t> не </a:t>
            </a:r>
            <a:r>
              <a:rPr lang="ru-RU" b="1" dirty="0" err="1" smtClean="0">
                <a:latin typeface="Georgia" pitchFamily="18" charset="0"/>
              </a:rPr>
              <a:t>вразили</a:t>
            </a:r>
            <a:r>
              <a:rPr lang="ru-RU" b="1" dirty="0" smtClean="0">
                <a:latin typeface="Georgia" pitchFamily="18" charset="0"/>
              </a:rPr>
              <a:t>?..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4" name="Рисунок 3" descr="woman_006-9144.jpg"/>
          <p:cNvPicPr>
            <a:picLocks noChangeAspect="1"/>
          </p:cNvPicPr>
          <p:nvPr/>
        </p:nvPicPr>
        <p:blipFill>
          <a:blip r:embed="rId2" cstate="print"/>
          <a:srcRect l="28256" t="35872" r="24458"/>
          <a:stretch>
            <a:fillRect/>
          </a:stretch>
        </p:blipFill>
        <p:spPr>
          <a:xfrm>
            <a:off x="4716016" y="836712"/>
            <a:ext cx="3361828" cy="4559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F81BD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396</TotalTime>
  <Words>1396</Words>
  <Application>Microsoft Office PowerPoint</Application>
  <PresentationFormat>Экран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КОХАННЯ У ЖИТТІ ТАРАСА ШЕВЧЕНКА</vt:lpstr>
      <vt:lpstr>Інтимна лірика поета</vt:lpstr>
      <vt:lpstr>Головне у коханні…</vt:lpstr>
      <vt:lpstr>Жіночий ідеал…</vt:lpstr>
      <vt:lpstr>КРАСА ЖІНКИ, У ЧОМУ ВОНА?</vt:lpstr>
      <vt:lpstr>Яким жінкам надавав перевагу Поет?</vt:lpstr>
      <vt:lpstr>Витончені  смаки Поета…</vt:lpstr>
      <vt:lpstr>Що не подобалося Поетові в жінках? </vt:lpstr>
      <vt:lpstr>Присвята жорстокій красуні </vt:lpstr>
      <vt:lpstr>ВАРВАРА РЄПНІНА</vt:lpstr>
      <vt:lpstr>                           “ДОБРИЙ АНГЕЛ”</vt:lpstr>
      <vt:lpstr>КАТЕРИНА ПІУНОВА </vt:lpstr>
      <vt:lpstr>ЛИКЕРА ПОЛУСМАК</vt:lpstr>
      <vt:lpstr>Зрада знищує кохання</vt:lpstr>
      <vt:lpstr>Значення слова «любов» у грецькій мові</vt:lpstr>
      <vt:lpstr>Мрії про одруження</vt:lpstr>
      <vt:lpstr>Слайд 17</vt:lpstr>
      <vt:lpstr>За дослідженнями шевченкознавця Степана Балея…</vt:lpstr>
      <vt:lpstr>Кохання – протилежність самотності і смутку</vt:lpstr>
      <vt:lpstr>Жінка має бути щасливою!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FuckYouBill</cp:lastModifiedBy>
  <cp:revision>56</cp:revision>
  <dcterms:modified xsi:type="dcterms:W3CDTF">2018-02-04T11:56:12Z</dcterms:modified>
</cp:coreProperties>
</file>