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2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5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DEBD08A-BA52-4B33-B635-42A9D6AEBA3B}" type="doc">
      <dgm:prSet loTypeId="urn:microsoft.com/office/officeart/2005/8/layout/hierarchy1" loCatId="hierarchy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AAC8541-82A3-4F61-8507-E3CA6AC4F727}">
      <dgm:prSet phldrT="[Текст]" custT="1"/>
      <dgm:spPr/>
      <dgm:t>
        <a:bodyPr/>
        <a:lstStyle/>
        <a:p>
          <a:r>
            <a:rPr lang="ru-RU" sz="2400" b="0" i="0" dirty="0" err="1" smtClean="0"/>
            <a:t>Частину</a:t>
          </a:r>
          <a:r>
            <a:rPr lang="ru-RU" sz="2400" b="0" i="0" dirty="0" smtClean="0"/>
            <a:t> слова без </a:t>
          </a:r>
          <a:r>
            <a:rPr lang="ru-RU" sz="2400" b="0" i="0" dirty="0" err="1" smtClean="0"/>
            <a:t>закінчення</a:t>
          </a:r>
          <a:r>
            <a:rPr lang="ru-RU" sz="2400" b="0" i="0" dirty="0" smtClean="0"/>
            <a:t> </a:t>
          </a:r>
          <a:r>
            <a:rPr lang="ru-RU" sz="2400" b="0" i="0" dirty="0" err="1" smtClean="0"/>
            <a:t>називають</a:t>
          </a:r>
          <a:r>
            <a:rPr lang="ru-RU" sz="2400" b="0" i="0" dirty="0" smtClean="0"/>
            <a:t> </a:t>
          </a:r>
          <a:r>
            <a:rPr lang="ru-RU" sz="2400" b="1" i="0" u="sng" dirty="0" smtClean="0">
              <a:solidFill>
                <a:schemeClr val="accent6">
                  <a:lumMod val="75000"/>
                </a:schemeClr>
              </a:solidFill>
            </a:rPr>
            <a:t>основою</a:t>
          </a:r>
          <a:r>
            <a:rPr lang="ru-RU" sz="2400" b="0" i="0" dirty="0" smtClean="0"/>
            <a:t>.</a:t>
          </a:r>
        </a:p>
        <a:p>
          <a:r>
            <a:rPr lang="ru-RU" sz="2400" b="0" i="0" dirty="0" smtClean="0"/>
            <a:t>Основа слова </a:t>
          </a:r>
          <a:r>
            <a:rPr lang="ru-RU" sz="2400" b="0" i="0" dirty="0" err="1" smtClean="0"/>
            <a:t>може</a:t>
          </a:r>
          <a:r>
            <a:rPr lang="ru-RU" sz="2400" b="0" i="0" dirty="0" smtClean="0"/>
            <a:t> </a:t>
          </a:r>
          <a:r>
            <a:rPr lang="ru-RU" sz="2400" b="0" i="0" dirty="0" err="1" smtClean="0"/>
            <a:t>складатися</a:t>
          </a:r>
          <a:r>
            <a:rPr lang="ru-RU" sz="2400" b="0" i="0" dirty="0" smtClean="0"/>
            <a:t> </a:t>
          </a:r>
          <a:r>
            <a:rPr lang="ru-RU" sz="2400" b="0" i="0" dirty="0" err="1" smtClean="0"/>
            <a:t>лише</a:t>
          </a:r>
          <a:r>
            <a:rPr lang="ru-RU" sz="2400" b="0" i="0" dirty="0" smtClean="0"/>
            <a:t> з одного </a:t>
          </a:r>
          <a:r>
            <a:rPr lang="ru-RU" sz="2400" b="0" i="0" dirty="0" err="1" smtClean="0"/>
            <a:t>кореня</a:t>
          </a:r>
          <a:endParaRPr lang="ru-RU" sz="2400" dirty="0"/>
        </a:p>
      </dgm:t>
    </dgm:pt>
    <dgm:pt modelId="{073A98A5-770F-4067-9C93-BF553693AF10}" type="parTrans" cxnId="{B2B01AB5-EFAB-4BB0-9650-204C294ED37E}">
      <dgm:prSet/>
      <dgm:spPr/>
      <dgm:t>
        <a:bodyPr/>
        <a:lstStyle/>
        <a:p>
          <a:endParaRPr lang="ru-RU"/>
        </a:p>
      </dgm:t>
    </dgm:pt>
    <dgm:pt modelId="{34C52081-9418-4C87-9957-0784EB36CE01}" type="sibTrans" cxnId="{B2B01AB5-EFAB-4BB0-9650-204C294ED37E}">
      <dgm:prSet/>
      <dgm:spPr/>
      <dgm:t>
        <a:bodyPr/>
        <a:lstStyle/>
        <a:p>
          <a:endParaRPr lang="ru-RU"/>
        </a:p>
      </dgm:t>
    </dgm:pt>
    <dgm:pt modelId="{DCCCD9EB-39EC-41E5-A2B9-E604315D30E5}">
      <dgm:prSet phldrT="[Текст]" custT="1"/>
      <dgm:spPr/>
      <dgm:t>
        <a:bodyPr/>
        <a:lstStyle/>
        <a:p>
          <a:r>
            <a:rPr lang="ru-RU" sz="2400" b="1" i="1" dirty="0" err="1" smtClean="0">
              <a:solidFill>
                <a:schemeClr val="accent6">
                  <a:lumMod val="75000"/>
                </a:schemeClr>
              </a:solidFill>
            </a:rPr>
            <a:t>Непохідні</a:t>
          </a:r>
          <a:r>
            <a:rPr lang="ru-RU" sz="2400" b="1" i="1" dirty="0" smtClean="0"/>
            <a:t> </a:t>
          </a:r>
          <a:r>
            <a:rPr lang="ru-RU" sz="2400" b="1" i="1" dirty="0" err="1" smtClean="0">
              <a:solidFill>
                <a:schemeClr val="accent6">
                  <a:lumMod val="75000"/>
                </a:schemeClr>
              </a:solidFill>
            </a:rPr>
            <a:t>основи</a:t>
          </a:r>
          <a:endParaRPr lang="ru-RU" sz="2400" b="1" i="1" dirty="0" smtClean="0">
            <a:solidFill>
              <a:schemeClr val="accent6">
                <a:lumMod val="75000"/>
              </a:schemeClr>
            </a:solidFill>
          </a:endParaRPr>
        </a:p>
        <a:p>
          <a:r>
            <a:rPr lang="ru-RU" sz="2400" b="0" i="0" dirty="0" smtClean="0"/>
            <a:t> </a:t>
          </a:r>
          <a:r>
            <a:rPr lang="ru-RU" sz="2400" b="0" i="0" dirty="0" err="1" smtClean="0"/>
            <a:t>мають</a:t>
          </a:r>
          <a:r>
            <a:rPr lang="ru-RU" sz="2400" b="0" i="0" dirty="0" smtClean="0"/>
            <a:t> у </a:t>
          </a:r>
          <a:r>
            <a:rPr lang="ru-RU" sz="2400" b="0" i="0" dirty="0" err="1" smtClean="0"/>
            <a:t>своєму</a:t>
          </a:r>
          <a:r>
            <a:rPr lang="ru-RU" sz="2400" b="0" i="0" dirty="0" smtClean="0"/>
            <a:t> </a:t>
          </a:r>
          <a:r>
            <a:rPr lang="ru-RU" sz="2400" b="0" i="0" dirty="0" err="1" smtClean="0"/>
            <a:t>складі</a:t>
          </a:r>
          <a:r>
            <a:rPr lang="ru-RU" sz="2400" b="0" i="0" dirty="0" smtClean="0"/>
            <a:t> </a:t>
          </a:r>
          <a:r>
            <a:rPr lang="ru-RU" sz="2400" b="0" i="0" dirty="0" err="1" smtClean="0"/>
            <a:t>лише</a:t>
          </a:r>
          <a:r>
            <a:rPr lang="ru-RU" sz="2400" b="0" i="0" dirty="0" smtClean="0"/>
            <a:t> </a:t>
          </a:r>
          <a:r>
            <a:rPr lang="ru-RU" sz="2400" b="0" i="0" dirty="0" err="1" smtClean="0"/>
            <a:t>корінь</a:t>
          </a:r>
          <a:r>
            <a:rPr lang="ru-RU" sz="2400" b="0" i="0" dirty="0" smtClean="0"/>
            <a:t>, тому </a:t>
          </a:r>
          <a:r>
            <a:rPr lang="ru-RU" sz="2400" b="0" i="0" dirty="0" err="1" smtClean="0"/>
            <a:t>збігаються</a:t>
          </a:r>
          <a:r>
            <a:rPr lang="ru-RU" sz="2400" b="0" i="0" dirty="0" smtClean="0"/>
            <a:t> з ними і не </a:t>
          </a:r>
          <a:r>
            <a:rPr lang="ru-RU" sz="2400" b="0" i="0" dirty="0" err="1" smtClean="0"/>
            <a:t>розчленовуються</a:t>
          </a:r>
          <a:r>
            <a:rPr lang="ru-RU" sz="2400" b="0" i="0" dirty="0" smtClean="0"/>
            <a:t> на </a:t>
          </a:r>
          <a:r>
            <a:rPr lang="ru-RU" sz="2400" b="0" i="0" dirty="0" err="1" smtClean="0"/>
            <a:t>частини</a:t>
          </a:r>
          <a:r>
            <a:rPr lang="ru-RU" sz="2400" b="0" i="0" dirty="0" smtClean="0"/>
            <a:t> </a:t>
          </a:r>
        </a:p>
        <a:p>
          <a:r>
            <a:rPr lang="ru-RU" sz="2400" b="0" i="0" dirty="0" smtClean="0"/>
            <a:t>(</a:t>
          </a:r>
          <a:r>
            <a:rPr lang="ru-RU" sz="2400" b="1" i="1" dirty="0" err="1" smtClean="0"/>
            <a:t>чорн</a:t>
          </a:r>
          <a:r>
            <a:rPr lang="ru-RU" sz="2400" b="0" i="1" dirty="0" smtClean="0"/>
            <a:t>(</a:t>
          </a:r>
          <a:r>
            <a:rPr lang="ru-RU" sz="2400" b="0" i="1" dirty="0" err="1" smtClean="0"/>
            <a:t>ий</a:t>
          </a:r>
          <a:r>
            <a:rPr lang="ru-RU" sz="2400" b="0" i="0" dirty="0" smtClean="0"/>
            <a:t>).</a:t>
          </a:r>
          <a:endParaRPr lang="ru-RU" sz="2400" dirty="0"/>
        </a:p>
      </dgm:t>
    </dgm:pt>
    <dgm:pt modelId="{959BE385-301E-4AA1-AFEA-C94537E39526}" type="parTrans" cxnId="{141B383E-2D17-4561-9A79-82EDC88CFDA3}">
      <dgm:prSet/>
      <dgm:spPr/>
      <dgm:t>
        <a:bodyPr/>
        <a:lstStyle/>
        <a:p>
          <a:endParaRPr lang="ru-RU"/>
        </a:p>
      </dgm:t>
    </dgm:pt>
    <dgm:pt modelId="{4D2B0E1D-4991-46DC-8623-066C9E99CDB8}" type="sibTrans" cxnId="{141B383E-2D17-4561-9A79-82EDC88CFDA3}">
      <dgm:prSet/>
      <dgm:spPr/>
      <dgm:t>
        <a:bodyPr/>
        <a:lstStyle/>
        <a:p>
          <a:endParaRPr lang="ru-RU"/>
        </a:p>
      </dgm:t>
    </dgm:pt>
    <dgm:pt modelId="{346F65D3-52F6-4944-BB0F-1390A56B7B74}">
      <dgm:prSet phldrT="[Текст]" custT="1"/>
      <dgm:spPr/>
      <dgm:t>
        <a:bodyPr/>
        <a:lstStyle/>
        <a:p>
          <a:r>
            <a:rPr lang="ru-RU" sz="2400" b="1" i="1" dirty="0" err="1" smtClean="0">
              <a:solidFill>
                <a:schemeClr val="accent6">
                  <a:lumMod val="75000"/>
                </a:schemeClr>
              </a:solidFill>
            </a:rPr>
            <a:t>Похідні</a:t>
          </a:r>
          <a:r>
            <a:rPr lang="ru-RU" sz="2400" b="1" i="1" dirty="0" smtClean="0">
              <a:solidFill>
                <a:schemeClr val="accent6">
                  <a:lumMod val="75000"/>
                </a:schemeClr>
              </a:solidFill>
            </a:rPr>
            <a:t> </a:t>
          </a:r>
          <a:r>
            <a:rPr lang="ru-RU" sz="2400" b="1" i="1" dirty="0" err="1" smtClean="0">
              <a:solidFill>
                <a:schemeClr val="accent6">
                  <a:lumMod val="75000"/>
                </a:schemeClr>
              </a:solidFill>
            </a:rPr>
            <a:t>основи</a:t>
          </a:r>
          <a:endParaRPr lang="ru-RU" sz="2400" b="1" i="1" dirty="0" smtClean="0">
            <a:solidFill>
              <a:schemeClr val="accent6">
                <a:lumMod val="75000"/>
              </a:schemeClr>
            </a:solidFill>
          </a:endParaRPr>
        </a:p>
        <a:p>
          <a:r>
            <a:rPr lang="ru-RU" sz="2400" b="0" i="0" dirty="0" smtClean="0"/>
            <a:t> </a:t>
          </a:r>
          <a:r>
            <a:rPr lang="ru-RU" sz="2400" b="0" i="0" dirty="0" err="1" smtClean="0"/>
            <a:t>мають</a:t>
          </a:r>
          <a:r>
            <a:rPr lang="ru-RU" sz="2400" b="0" i="0" dirty="0" smtClean="0"/>
            <a:t> у </a:t>
          </a:r>
          <a:r>
            <a:rPr lang="ru-RU" sz="2400" b="0" i="0" dirty="0" err="1" smtClean="0"/>
            <a:t>своєму</a:t>
          </a:r>
          <a:r>
            <a:rPr lang="ru-RU" sz="2400" b="0" i="0" dirty="0" smtClean="0"/>
            <a:t> </a:t>
          </a:r>
          <a:r>
            <a:rPr lang="ru-RU" sz="2400" b="0" i="0" dirty="0" err="1" smtClean="0"/>
            <a:t>складі</a:t>
          </a:r>
          <a:r>
            <a:rPr lang="ru-RU" sz="2400" b="0" i="0" dirty="0" smtClean="0"/>
            <a:t>, </a:t>
          </a:r>
          <a:r>
            <a:rPr lang="ru-RU" sz="2400" b="0" i="0" dirty="0" err="1" smtClean="0"/>
            <a:t>крім</a:t>
          </a:r>
          <a:r>
            <a:rPr lang="ru-RU" sz="2400" b="0" i="0" dirty="0" smtClean="0"/>
            <a:t> </a:t>
          </a:r>
          <a:r>
            <a:rPr lang="ru-RU" sz="2400" b="0" i="0" dirty="0" err="1" smtClean="0"/>
            <a:t>кореня</a:t>
          </a:r>
          <a:r>
            <a:rPr lang="ru-RU" sz="2400" b="0" i="0" dirty="0" smtClean="0"/>
            <a:t>, </a:t>
          </a:r>
          <a:r>
            <a:rPr lang="ru-RU" sz="2400" b="0" i="0" dirty="0" err="1" smtClean="0"/>
            <a:t>ще</a:t>
          </a:r>
          <a:r>
            <a:rPr lang="ru-RU" sz="2400" b="0" i="0" dirty="0" smtClean="0"/>
            <a:t> одну </a:t>
          </a:r>
          <a:r>
            <a:rPr lang="ru-RU" sz="2400" b="0" i="0" dirty="0" err="1" smtClean="0"/>
            <a:t>чи</a:t>
          </a:r>
          <a:r>
            <a:rPr lang="ru-RU" sz="2400" b="0" i="0" dirty="0" smtClean="0"/>
            <a:t> </a:t>
          </a:r>
          <a:r>
            <a:rPr lang="ru-RU" sz="2400" b="0" i="0" dirty="0" err="1" smtClean="0"/>
            <a:t>більше</a:t>
          </a:r>
          <a:r>
            <a:rPr lang="ru-RU" sz="2400" b="0" i="0" dirty="0" smtClean="0"/>
            <a:t> </a:t>
          </a:r>
          <a:r>
            <a:rPr lang="ru-RU" sz="2400" b="0" i="0" dirty="0" err="1" smtClean="0"/>
            <a:t>словотворчих</a:t>
          </a:r>
          <a:r>
            <a:rPr lang="ru-RU" sz="2400" b="0" i="0" dirty="0" smtClean="0"/>
            <a:t> </a:t>
          </a:r>
          <a:r>
            <a:rPr lang="ru-RU" sz="2400" b="0" i="0" dirty="0" err="1" smtClean="0"/>
            <a:t>частин</a:t>
          </a:r>
          <a:r>
            <a:rPr lang="ru-RU" sz="2400" b="0" i="0" dirty="0" smtClean="0"/>
            <a:t> (</a:t>
          </a:r>
          <a:r>
            <a:rPr lang="ru-RU" sz="2400" b="0" i="0" dirty="0" err="1" smtClean="0"/>
            <a:t>суфікс</a:t>
          </a:r>
          <a:r>
            <a:rPr lang="ru-RU" sz="2400" b="0" i="0" dirty="0" smtClean="0"/>
            <a:t>, </a:t>
          </a:r>
          <a:r>
            <a:rPr lang="ru-RU" sz="2400" b="0" i="0" dirty="0" err="1" smtClean="0"/>
            <a:t>префікс</a:t>
          </a:r>
          <a:r>
            <a:rPr lang="ru-RU" sz="2400" b="0" i="0" dirty="0" smtClean="0"/>
            <a:t>, </a:t>
          </a:r>
          <a:r>
            <a:rPr lang="ru-RU" sz="2400" b="0" i="0" dirty="0" err="1" smtClean="0"/>
            <a:t>постфікс</a:t>
          </a:r>
          <a:r>
            <a:rPr lang="ru-RU" sz="2400" b="0" i="0" dirty="0" smtClean="0"/>
            <a:t>), </a:t>
          </a:r>
          <a:r>
            <a:rPr lang="ru-RU" sz="2400" b="0" i="0" dirty="0" err="1" smtClean="0"/>
            <a:t>розчленовується</a:t>
          </a:r>
          <a:r>
            <a:rPr lang="ru-RU" sz="2400" b="0" i="0" dirty="0" smtClean="0"/>
            <a:t> на </a:t>
          </a:r>
          <a:r>
            <a:rPr lang="ru-RU" sz="2400" b="0" i="0" dirty="0" err="1" smtClean="0"/>
            <a:t>частини</a:t>
          </a:r>
          <a:r>
            <a:rPr lang="ru-RU" sz="2400" b="0" i="0" dirty="0" smtClean="0"/>
            <a:t> (</a:t>
          </a:r>
          <a:r>
            <a:rPr lang="ru-RU" sz="2400" b="1" i="1" dirty="0" smtClean="0"/>
            <a:t>сад-</a:t>
          </a:r>
          <a:r>
            <a:rPr lang="ru-RU" sz="2400" b="1" i="1" dirty="0" err="1" smtClean="0"/>
            <a:t>ів</a:t>
          </a:r>
          <a:r>
            <a:rPr lang="ru-RU" sz="2400" b="1" i="1" dirty="0" smtClean="0"/>
            <a:t>-ник)</a:t>
          </a:r>
        </a:p>
      </dgm:t>
    </dgm:pt>
    <dgm:pt modelId="{2C49A059-B4FE-411F-8ABC-4F31598A39BC}" type="parTrans" cxnId="{97585268-DABB-4DCB-87DE-252E68C0F283}">
      <dgm:prSet/>
      <dgm:spPr/>
      <dgm:t>
        <a:bodyPr/>
        <a:lstStyle/>
        <a:p>
          <a:endParaRPr lang="ru-RU"/>
        </a:p>
      </dgm:t>
    </dgm:pt>
    <dgm:pt modelId="{D1F55D7D-6F1C-4142-A56C-81F78B779649}" type="sibTrans" cxnId="{97585268-DABB-4DCB-87DE-252E68C0F283}">
      <dgm:prSet/>
      <dgm:spPr/>
      <dgm:t>
        <a:bodyPr/>
        <a:lstStyle/>
        <a:p>
          <a:endParaRPr lang="ru-RU"/>
        </a:p>
      </dgm:t>
    </dgm:pt>
    <dgm:pt modelId="{D486156E-68AB-4B09-89F6-662073AE9D28}" type="pres">
      <dgm:prSet presAssocID="{ADEBD08A-BA52-4B33-B635-42A9D6AEBA3B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02C88B3D-756F-45AD-B89D-F0C4FF621760}" type="pres">
      <dgm:prSet presAssocID="{2AAC8541-82A3-4F61-8507-E3CA6AC4F727}" presName="hierRoot1" presStyleCnt="0"/>
      <dgm:spPr/>
    </dgm:pt>
    <dgm:pt modelId="{6750EF93-AB5A-40DB-AFB7-12D1002AF20D}" type="pres">
      <dgm:prSet presAssocID="{2AAC8541-82A3-4F61-8507-E3CA6AC4F727}" presName="composite" presStyleCnt="0"/>
      <dgm:spPr/>
    </dgm:pt>
    <dgm:pt modelId="{5C55400A-3AA6-4911-9761-08875B60179D}" type="pres">
      <dgm:prSet presAssocID="{2AAC8541-82A3-4F61-8507-E3CA6AC4F727}" presName="background" presStyleLbl="node0" presStyleIdx="0" presStyleCnt="1"/>
      <dgm:spPr/>
    </dgm:pt>
    <dgm:pt modelId="{79865DFA-15B8-41A9-9B6A-EA8C54359ABE}" type="pres">
      <dgm:prSet presAssocID="{2AAC8541-82A3-4F61-8507-E3CA6AC4F727}" presName="text" presStyleLbl="fgAcc0" presStyleIdx="0" presStyleCnt="1" custScaleX="612266" custScaleY="13499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0B4CAF0-7CA1-4F3A-AB6A-4096BB135078}" type="pres">
      <dgm:prSet presAssocID="{2AAC8541-82A3-4F61-8507-E3CA6AC4F727}" presName="hierChild2" presStyleCnt="0"/>
      <dgm:spPr/>
    </dgm:pt>
    <dgm:pt modelId="{C998F217-6EB1-4512-8BEC-5D4F79FC5F0F}" type="pres">
      <dgm:prSet presAssocID="{959BE385-301E-4AA1-AFEA-C94537E39526}" presName="Name10" presStyleLbl="parChTrans1D2" presStyleIdx="0" presStyleCnt="2"/>
      <dgm:spPr/>
      <dgm:t>
        <a:bodyPr/>
        <a:lstStyle/>
        <a:p>
          <a:endParaRPr lang="ru-RU"/>
        </a:p>
      </dgm:t>
    </dgm:pt>
    <dgm:pt modelId="{2E5213DF-B404-47F8-8B34-629AD6EC5090}" type="pres">
      <dgm:prSet presAssocID="{DCCCD9EB-39EC-41E5-A2B9-E604315D30E5}" presName="hierRoot2" presStyleCnt="0"/>
      <dgm:spPr/>
    </dgm:pt>
    <dgm:pt modelId="{FA0BE916-2A84-4BAC-9C26-77E8E6C07D90}" type="pres">
      <dgm:prSet presAssocID="{DCCCD9EB-39EC-41E5-A2B9-E604315D30E5}" presName="composite2" presStyleCnt="0"/>
      <dgm:spPr/>
    </dgm:pt>
    <dgm:pt modelId="{11326A65-ECD0-4E90-A8B1-37F830F62DC4}" type="pres">
      <dgm:prSet presAssocID="{DCCCD9EB-39EC-41E5-A2B9-E604315D30E5}" presName="background2" presStyleLbl="node2" presStyleIdx="0" presStyleCnt="2"/>
      <dgm:spPr/>
    </dgm:pt>
    <dgm:pt modelId="{E3153D9A-1537-4D3E-BA6A-351ED7113B66}" type="pres">
      <dgm:prSet presAssocID="{DCCCD9EB-39EC-41E5-A2B9-E604315D30E5}" presName="text2" presStyleLbl="fgAcc2" presStyleIdx="0" presStyleCnt="2" custScaleX="264721" custScaleY="43877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C18F33B-572E-44D7-A418-88B4283AE4F2}" type="pres">
      <dgm:prSet presAssocID="{DCCCD9EB-39EC-41E5-A2B9-E604315D30E5}" presName="hierChild3" presStyleCnt="0"/>
      <dgm:spPr/>
    </dgm:pt>
    <dgm:pt modelId="{9B08E2B5-DF83-40D7-8AD1-59A4BFA9CE58}" type="pres">
      <dgm:prSet presAssocID="{2C49A059-B4FE-411F-8ABC-4F31598A39BC}" presName="Name10" presStyleLbl="parChTrans1D2" presStyleIdx="1" presStyleCnt="2"/>
      <dgm:spPr/>
      <dgm:t>
        <a:bodyPr/>
        <a:lstStyle/>
        <a:p>
          <a:endParaRPr lang="ru-RU"/>
        </a:p>
      </dgm:t>
    </dgm:pt>
    <dgm:pt modelId="{893AE262-4078-4638-BDF5-10671C8DFE62}" type="pres">
      <dgm:prSet presAssocID="{346F65D3-52F6-4944-BB0F-1390A56B7B74}" presName="hierRoot2" presStyleCnt="0"/>
      <dgm:spPr/>
    </dgm:pt>
    <dgm:pt modelId="{D39744F6-E796-4D17-B718-9CF028DE8A8A}" type="pres">
      <dgm:prSet presAssocID="{346F65D3-52F6-4944-BB0F-1390A56B7B74}" presName="composite2" presStyleCnt="0"/>
      <dgm:spPr/>
    </dgm:pt>
    <dgm:pt modelId="{8EC6199C-3623-4847-B53A-C2E4F64EC965}" type="pres">
      <dgm:prSet presAssocID="{346F65D3-52F6-4944-BB0F-1390A56B7B74}" presName="background2" presStyleLbl="node2" presStyleIdx="1" presStyleCnt="2"/>
      <dgm:spPr/>
    </dgm:pt>
    <dgm:pt modelId="{8BAF650A-FF71-42E6-AEFF-C8E364076018}" type="pres">
      <dgm:prSet presAssocID="{346F65D3-52F6-4944-BB0F-1390A56B7B74}" presName="text2" presStyleLbl="fgAcc2" presStyleIdx="1" presStyleCnt="2" custScaleX="269873" custScaleY="433371" custLinFactNeighborX="2418" custLinFactNeighborY="644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70489F1-7CFE-4146-A9A2-579323B1D2C2}" type="pres">
      <dgm:prSet presAssocID="{346F65D3-52F6-4944-BB0F-1390A56B7B74}" presName="hierChild3" presStyleCnt="0"/>
      <dgm:spPr/>
    </dgm:pt>
  </dgm:ptLst>
  <dgm:cxnLst>
    <dgm:cxn modelId="{2BC490C1-F4C0-4DE5-A80B-24E9540F1871}" type="presOf" srcId="{2C49A059-B4FE-411F-8ABC-4F31598A39BC}" destId="{9B08E2B5-DF83-40D7-8AD1-59A4BFA9CE58}" srcOrd="0" destOrd="0" presId="urn:microsoft.com/office/officeart/2005/8/layout/hierarchy1"/>
    <dgm:cxn modelId="{D3686695-C5E2-4953-83D9-CE790897C5D6}" type="presOf" srcId="{2AAC8541-82A3-4F61-8507-E3CA6AC4F727}" destId="{79865DFA-15B8-41A9-9B6A-EA8C54359ABE}" srcOrd="0" destOrd="0" presId="urn:microsoft.com/office/officeart/2005/8/layout/hierarchy1"/>
    <dgm:cxn modelId="{105C5A23-2CFE-4D03-85AF-AE5FC54F8ACF}" type="presOf" srcId="{346F65D3-52F6-4944-BB0F-1390A56B7B74}" destId="{8BAF650A-FF71-42E6-AEFF-C8E364076018}" srcOrd="0" destOrd="0" presId="urn:microsoft.com/office/officeart/2005/8/layout/hierarchy1"/>
    <dgm:cxn modelId="{ADE2C8F6-B15E-4E2E-A62E-768054E254FD}" type="presOf" srcId="{959BE385-301E-4AA1-AFEA-C94537E39526}" destId="{C998F217-6EB1-4512-8BEC-5D4F79FC5F0F}" srcOrd="0" destOrd="0" presId="urn:microsoft.com/office/officeart/2005/8/layout/hierarchy1"/>
    <dgm:cxn modelId="{B2B01AB5-EFAB-4BB0-9650-204C294ED37E}" srcId="{ADEBD08A-BA52-4B33-B635-42A9D6AEBA3B}" destId="{2AAC8541-82A3-4F61-8507-E3CA6AC4F727}" srcOrd="0" destOrd="0" parTransId="{073A98A5-770F-4067-9C93-BF553693AF10}" sibTransId="{34C52081-9418-4C87-9957-0784EB36CE01}"/>
    <dgm:cxn modelId="{B60EAD60-7497-4174-8577-FBB0FECBBBE1}" type="presOf" srcId="{DCCCD9EB-39EC-41E5-A2B9-E604315D30E5}" destId="{E3153D9A-1537-4D3E-BA6A-351ED7113B66}" srcOrd="0" destOrd="0" presId="urn:microsoft.com/office/officeart/2005/8/layout/hierarchy1"/>
    <dgm:cxn modelId="{141B383E-2D17-4561-9A79-82EDC88CFDA3}" srcId="{2AAC8541-82A3-4F61-8507-E3CA6AC4F727}" destId="{DCCCD9EB-39EC-41E5-A2B9-E604315D30E5}" srcOrd="0" destOrd="0" parTransId="{959BE385-301E-4AA1-AFEA-C94537E39526}" sibTransId="{4D2B0E1D-4991-46DC-8623-066C9E99CDB8}"/>
    <dgm:cxn modelId="{E8911564-E222-49F1-9246-77E6E5C473F9}" type="presOf" srcId="{ADEBD08A-BA52-4B33-B635-42A9D6AEBA3B}" destId="{D486156E-68AB-4B09-89F6-662073AE9D28}" srcOrd="0" destOrd="0" presId="urn:microsoft.com/office/officeart/2005/8/layout/hierarchy1"/>
    <dgm:cxn modelId="{97585268-DABB-4DCB-87DE-252E68C0F283}" srcId="{2AAC8541-82A3-4F61-8507-E3CA6AC4F727}" destId="{346F65D3-52F6-4944-BB0F-1390A56B7B74}" srcOrd="1" destOrd="0" parTransId="{2C49A059-B4FE-411F-8ABC-4F31598A39BC}" sibTransId="{D1F55D7D-6F1C-4142-A56C-81F78B779649}"/>
    <dgm:cxn modelId="{624D070F-47DB-4AF6-BD04-14C22BC696BA}" type="presParOf" srcId="{D486156E-68AB-4B09-89F6-662073AE9D28}" destId="{02C88B3D-756F-45AD-B89D-F0C4FF621760}" srcOrd="0" destOrd="0" presId="urn:microsoft.com/office/officeart/2005/8/layout/hierarchy1"/>
    <dgm:cxn modelId="{943EC431-F566-4053-B150-DF6BFF93B798}" type="presParOf" srcId="{02C88B3D-756F-45AD-B89D-F0C4FF621760}" destId="{6750EF93-AB5A-40DB-AFB7-12D1002AF20D}" srcOrd="0" destOrd="0" presId="urn:microsoft.com/office/officeart/2005/8/layout/hierarchy1"/>
    <dgm:cxn modelId="{8E313A10-3CEE-4C11-AF8A-95DBB8C09789}" type="presParOf" srcId="{6750EF93-AB5A-40DB-AFB7-12D1002AF20D}" destId="{5C55400A-3AA6-4911-9761-08875B60179D}" srcOrd="0" destOrd="0" presId="urn:microsoft.com/office/officeart/2005/8/layout/hierarchy1"/>
    <dgm:cxn modelId="{45DEE8D0-6F12-4A43-91D3-FE622C766A2A}" type="presParOf" srcId="{6750EF93-AB5A-40DB-AFB7-12D1002AF20D}" destId="{79865DFA-15B8-41A9-9B6A-EA8C54359ABE}" srcOrd="1" destOrd="0" presId="urn:microsoft.com/office/officeart/2005/8/layout/hierarchy1"/>
    <dgm:cxn modelId="{82DE6D4A-EF9B-48C2-94D2-F9BBE58BD07B}" type="presParOf" srcId="{02C88B3D-756F-45AD-B89D-F0C4FF621760}" destId="{90B4CAF0-7CA1-4F3A-AB6A-4096BB135078}" srcOrd="1" destOrd="0" presId="urn:microsoft.com/office/officeart/2005/8/layout/hierarchy1"/>
    <dgm:cxn modelId="{B17FD279-9078-4C13-84A6-D26B9501ADEF}" type="presParOf" srcId="{90B4CAF0-7CA1-4F3A-AB6A-4096BB135078}" destId="{C998F217-6EB1-4512-8BEC-5D4F79FC5F0F}" srcOrd="0" destOrd="0" presId="urn:microsoft.com/office/officeart/2005/8/layout/hierarchy1"/>
    <dgm:cxn modelId="{76557953-7FD9-4191-B994-BFC0BD5AE9FC}" type="presParOf" srcId="{90B4CAF0-7CA1-4F3A-AB6A-4096BB135078}" destId="{2E5213DF-B404-47F8-8B34-629AD6EC5090}" srcOrd="1" destOrd="0" presId="urn:microsoft.com/office/officeart/2005/8/layout/hierarchy1"/>
    <dgm:cxn modelId="{0DCA55F4-2923-4AA3-8F15-182CA40D2C16}" type="presParOf" srcId="{2E5213DF-B404-47F8-8B34-629AD6EC5090}" destId="{FA0BE916-2A84-4BAC-9C26-77E8E6C07D90}" srcOrd="0" destOrd="0" presId="urn:microsoft.com/office/officeart/2005/8/layout/hierarchy1"/>
    <dgm:cxn modelId="{CE223D8F-2781-4F91-89D5-BB3C6C373EDA}" type="presParOf" srcId="{FA0BE916-2A84-4BAC-9C26-77E8E6C07D90}" destId="{11326A65-ECD0-4E90-A8B1-37F830F62DC4}" srcOrd="0" destOrd="0" presId="urn:microsoft.com/office/officeart/2005/8/layout/hierarchy1"/>
    <dgm:cxn modelId="{0298587E-F53E-40D9-A6B0-548FCAAF2216}" type="presParOf" srcId="{FA0BE916-2A84-4BAC-9C26-77E8E6C07D90}" destId="{E3153D9A-1537-4D3E-BA6A-351ED7113B66}" srcOrd="1" destOrd="0" presId="urn:microsoft.com/office/officeart/2005/8/layout/hierarchy1"/>
    <dgm:cxn modelId="{C3AB6A03-6587-4729-9A26-ED9E4F8DB221}" type="presParOf" srcId="{2E5213DF-B404-47F8-8B34-629AD6EC5090}" destId="{6C18F33B-572E-44D7-A418-88B4283AE4F2}" srcOrd="1" destOrd="0" presId="urn:microsoft.com/office/officeart/2005/8/layout/hierarchy1"/>
    <dgm:cxn modelId="{6929B55A-672E-4494-BC1A-4C9C5830DC61}" type="presParOf" srcId="{90B4CAF0-7CA1-4F3A-AB6A-4096BB135078}" destId="{9B08E2B5-DF83-40D7-8AD1-59A4BFA9CE58}" srcOrd="2" destOrd="0" presId="urn:microsoft.com/office/officeart/2005/8/layout/hierarchy1"/>
    <dgm:cxn modelId="{9D5D3238-3E0C-4274-8E63-586CFC97416B}" type="presParOf" srcId="{90B4CAF0-7CA1-4F3A-AB6A-4096BB135078}" destId="{893AE262-4078-4638-BDF5-10671C8DFE62}" srcOrd="3" destOrd="0" presId="urn:microsoft.com/office/officeart/2005/8/layout/hierarchy1"/>
    <dgm:cxn modelId="{515CB4DC-831C-447E-98F0-92645EF693C7}" type="presParOf" srcId="{893AE262-4078-4638-BDF5-10671C8DFE62}" destId="{D39744F6-E796-4D17-B718-9CF028DE8A8A}" srcOrd="0" destOrd="0" presId="urn:microsoft.com/office/officeart/2005/8/layout/hierarchy1"/>
    <dgm:cxn modelId="{32A4AFD1-39E6-475F-B70E-F1A6835D0DF6}" type="presParOf" srcId="{D39744F6-E796-4D17-B718-9CF028DE8A8A}" destId="{8EC6199C-3623-4847-B53A-C2E4F64EC965}" srcOrd="0" destOrd="0" presId="urn:microsoft.com/office/officeart/2005/8/layout/hierarchy1"/>
    <dgm:cxn modelId="{F0B5FF1A-0FE8-4F40-8FD7-DF0E6CB4A78A}" type="presParOf" srcId="{D39744F6-E796-4D17-B718-9CF028DE8A8A}" destId="{8BAF650A-FF71-42E6-AEFF-C8E364076018}" srcOrd="1" destOrd="0" presId="urn:microsoft.com/office/officeart/2005/8/layout/hierarchy1"/>
    <dgm:cxn modelId="{BB4C3F5E-DE60-424B-ADE8-818C1610792B}" type="presParOf" srcId="{893AE262-4078-4638-BDF5-10671C8DFE62}" destId="{A70489F1-7CFE-4146-A9A2-579323B1D2C2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B08E2B5-DF83-40D7-8AD1-59A4BFA9CE58}">
      <dsp:nvSpPr>
        <dsp:cNvPr id="0" name=""/>
        <dsp:cNvSpPr/>
      </dsp:nvSpPr>
      <dsp:spPr>
        <a:xfrm>
          <a:off x="4066667" y="1443970"/>
          <a:ext cx="1937797" cy="44067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17622"/>
              </a:lnTo>
              <a:lnTo>
                <a:pt x="1937797" y="317622"/>
              </a:lnTo>
              <a:lnTo>
                <a:pt x="1937797" y="440671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998F217-6EB1-4512-8BEC-5D4F79FC5F0F}">
      <dsp:nvSpPr>
        <dsp:cNvPr id="0" name=""/>
        <dsp:cNvSpPr/>
      </dsp:nvSpPr>
      <dsp:spPr>
        <a:xfrm>
          <a:off x="2126771" y="1443970"/>
          <a:ext cx="1939896" cy="386303"/>
        </a:xfrm>
        <a:custGeom>
          <a:avLst/>
          <a:gdLst/>
          <a:ahLst/>
          <a:cxnLst/>
          <a:rect l="0" t="0" r="0" b="0"/>
          <a:pathLst>
            <a:path>
              <a:moveTo>
                <a:pt x="1939896" y="0"/>
              </a:moveTo>
              <a:lnTo>
                <a:pt x="1939896" y="263254"/>
              </a:lnTo>
              <a:lnTo>
                <a:pt x="0" y="263254"/>
              </a:lnTo>
              <a:lnTo>
                <a:pt x="0" y="386303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C55400A-3AA6-4911-9761-08875B60179D}">
      <dsp:nvSpPr>
        <dsp:cNvPr id="0" name=""/>
        <dsp:cNvSpPr/>
      </dsp:nvSpPr>
      <dsp:spPr>
        <a:xfrm>
          <a:off x="416" y="305350"/>
          <a:ext cx="8132501" cy="113861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9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2000"/>
                <a:satMod val="125000"/>
                <a:lumMod val="74000"/>
              </a:schemeClr>
            </a:gs>
          </a:gsLst>
          <a:lin ang="5400000" scaled="0"/>
        </a:gradFill>
        <a:ln>
          <a:noFill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balanced" dir="tr"/>
        </a:scene3d>
        <a:sp3d prstMaterial="matte">
          <a:bevelT w="19050" h="381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9865DFA-15B8-41A9-9B6A-EA8C54359ABE}">
      <dsp:nvSpPr>
        <dsp:cNvPr id="0" name=""/>
        <dsp:cNvSpPr/>
      </dsp:nvSpPr>
      <dsp:spPr>
        <a:xfrm>
          <a:off x="148001" y="445556"/>
          <a:ext cx="8132501" cy="113861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i="0" kern="1200" dirty="0" err="1" smtClean="0"/>
            <a:t>Частину</a:t>
          </a:r>
          <a:r>
            <a:rPr lang="ru-RU" sz="2400" b="0" i="0" kern="1200" dirty="0" smtClean="0"/>
            <a:t> слова без </a:t>
          </a:r>
          <a:r>
            <a:rPr lang="ru-RU" sz="2400" b="0" i="0" kern="1200" dirty="0" err="1" smtClean="0"/>
            <a:t>закінчення</a:t>
          </a:r>
          <a:r>
            <a:rPr lang="ru-RU" sz="2400" b="0" i="0" kern="1200" dirty="0" smtClean="0"/>
            <a:t> </a:t>
          </a:r>
          <a:r>
            <a:rPr lang="ru-RU" sz="2400" b="0" i="0" kern="1200" dirty="0" err="1" smtClean="0"/>
            <a:t>називають</a:t>
          </a:r>
          <a:r>
            <a:rPr lang="ru-RU" sz="2400" b="0" i="0" kern="1200" dirty="0" smtClean="0"/>
            <a:t> </a:t>
          </a:r>
          <a:r>
            <a:rPr lang="ru-RU" sz="2400" b="1" i="0" u="sng" kern="1200" dirty="0" smtClean="0">
              <a:solidFill>
                <a:schemeClr val="accent6">
                  <a:lumMod val="75000"/>
                </a:schemeClr>
              </a:solidFill>
            </a:rPr>
            <a:t>основою</a:t>
          </a:r>
          <a:r>
            <a:rPr lang="ru-RU" sz="2400" b="0" i="0" kern="1200" dirty="0" smtClean="0"/>
            <a:t>.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i="0" kern="1200" dirty="0" smtClean="0"/>
            <a:t>Основа слова </a:t>
          </a:r>
          <a:r>
            <a:rPr lang="ru-RU" sz="2400" b="0" i="0" kern="1200" dirty="0" err="1" smtClean="0"/>
            <a:t>може</a:t>
          </a:r>
          <a:r>
            <a:rPr lang="ru-RU" sz="2400" b="0" i="0" kern="1200" dirty="0" smtClean="0"/>
            <a:t> </a:t>
          </a:r>
          <a:r>
            <a:rPr lang="ru-RU" sz="2400" b="0" i="0" kern="1200" dirty="0" err="1" smtClean="0"/>
            <a:t>складатися</a:t>
          </a:r>
          <a:r>
            <a:rPr lang="ru-RU" sz="2400" b="0" i="0" kern="1200" dirty="0" smtClean="0"/>
            <a:t> </a:t>
          </a:r>
          <a:r>
            <a:rPr lang="ru-RU" sz="2400" b="0" i="0" kern="1200" dirty="0" err="1" smtClean="0"/>
            <a:t>лише</a:t>
          </a:r>
          <a:r>
            <a:rPr lang="ru-RU" sz="2400" b="0" i="0" kern="1200" dirty="0" smtClean="0"/>
            <a:t> з одного </a:t>
          </a:r>
          <a:r>
            <a:rPr lang="ru-RU" sz="2400" b="0" i="0" kern="1200" dirty="0" err="1" smtClean="0"/>
            <a:t>кореня</a:t>
          </a:r>
          <a:endParaRPr lang="ru-RU" sz="2400" kern="1200" dirty="0"/>
        </a:p>
      </dsp:txBody>
      <dsp:txXfrm>
        <a:off x="181350" y="478905"/>
        <a:ext cx="8065803" cy="1071921"/>
      </dsp:txXfrm>
    </dsp:sp>
    <dsp:sp modelId="{11326A65-ECD0-4E90-A8B1-37F830F62DC4}">
      <dsp:nvSpPr>
        <dsp:cNvPr id="0" name=""/>
        <dsp:cNvSpPr/>
      </dsp:nvSpPr>
      <dsp:spPr>
        <a:xfrm>
          <a:off x="368676" y="1830273"/>
          <a:ext cx="3516190" cy="370083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9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2000"/>
                <a:satMod val="125000"/>
                <a:lumMod val="74000"/>
              </a:schemeClr>
            </a:gs>
          </a:gsLst>
          <a:lin ang="5400000" scaled="0"/>
        </a:gradFill>
        <a:ln>
          <a:noFill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balanced" dir="tr"/>
        </a:scene3d>
        <a:sp3d prstMaterial="matte">
          <a:bevelT w="19050" h="381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3153D9A-1537-4D3E-BA6A-351ED7113B66}">
      <dsp:nvSpPr>
        <dsp:cNvPr id="0" name=""/>
        <dsp:cNvSpPr/>
      </dsp:nvSpPr>
      <dsp:spPr>
        <a:xfrm>
          <a:off x="516260" y="1970479"/>
          <a:ext cx="3516190" cy="370083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i="1" kern="1200" dirty="0" err="1" smtClean="0">
              <a:solidFill>
                <a:schemeClr val="accent6">
                  <a:lumMod val="75000"/>
                </a:schemeClr>
              </a:solidFill>
            </a:rPr>
            <a:t>Непохідні</a:t>
          </a:r>
          <a:r>
            <a:rPr lang="ru-RU" sz="2400" b="1" i="1" kern="1200" dirty="0" smtClean="0"/>
            <a:t> </a:t>
          </a:r>
          <a:r>
            <a:rPr lang="ru-RU" sz="2400" b="1" i="1" kern="1200" dirty="0" err="1" smtClean="0">
              <a:solidFill>
                <a:schemeClr val="accent6">
                  <a:lumMod val="75000"/>
                </a:schemeClr>
              </a:solidFill>
            </a:rPr>
            <a:t>основи</a:t>
          </a:r>
          <a:endParaRPr lang="ru-RU" sz="2400" b="1" i="1" kern="1200" dirty="0" smtClean="0">
            <a:solidFill>
              <a:schemeClr val="accent6">
                <a:lumMod val="75000"/>
              </a:schemeClr>
            </a:solidFill>
          </a:endParaRP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i="0" kern="1200" dirty="0" smtClean="0"/>
            <a:t> </a:t>
          </a:r>
          <a:r>
            <a:rPr lang="ru-RU" sz="2400" b="0" i="0" kern="1200" dirty="0" err="1" smtClean="0"/>
            <a:t>мають</a:t>
          </a:r>
          <a:r>
            <a:rPr lang="ru-RU" sz="2400" b="0" i="0" kern="1200" dirty="0" smtClean="0"/>
            <a:t> у </a:t>
          </a:r>
          <a:r>
            <a:rPr lang="ru-RU" sz="2400" b="0" i="0" kern="1200" dirty="0" err="1" smtClean="0"/>
            <a:t>своєму</a:t>
          </a:r>
          <a:r>
            <a:rPr lang="ru-RU" sz="2400" b="0" i="0" kern="1200" dirty="0" smtClean="0"/>
            <a:t> </a:t>
          </a:r>
          <a:r>
            <a:rPr lang="ru-RU" sz="2400" b="0" i="0" kern="1200" dirty="0" err="1" smtClean="0"/>
            <a:t>складі</a:t>
          </a:r>
          <a:r>
            <a:rPr lang="ru-RU" sz="2400" b="0" i="0" kern="1200" dirty="0" smtClean="0"/>
            <a:t> </a:t>
          </a:r>
          <a:r>
            <a:rPr lang="ru-RU" sz="2400" b="0" i="0" kern="1200" dirty="0" err="1" smtClean="0"/>
            <a:t>лише</a:t>
          </a:r>
          <a:r>
            <a:rPr lang="ru-RU" sz="2400" b="0" i="0" kern="1200" dirty="0" smtClean="0"/>
            <a:t> </a:t>
          </a:r>
          <a:r>
            <a:rPr lang="ru-RU" sz="2400" b="0" i="0" kern="1200" dirty="0" err="1" smtClean="0"/>
            <a:t>корінь</a:t>
          </a:r>
          <a:r>
            <a:rPr lang="ru-RU" sz="2400" b="0" i="0" kern="1200" dirty="0" smtClean="0"/>
            <a:t>, тому </a:t>
          </a:r>
          <a:r>
            <a:rPr lang="ru-RU" sz="2400" b="0" i="0" kern="1200" dirty="0" err="1" smtClean="0"/>
            <a:t>збігаються</a:t>
          </a:r>
          <a:r>
            <a:rPr lang="ru-RU" sz="2400" b="0" i="0" kern="1200" dirty="0" smtClean="0"/>
            <a:t> з ними і не </a:t>
          </a:r>
          <a:r>
            <a:rPr lang="ru-RU" sz="2400" b="0" i="0" kern="1200" dirty="0" err="1" smtClean="0"/>
            <a:t>розчленовуються</a:t>
          </a:r>
          <a:r>
            <a:rPr lang="ru-RU" sz="2400" b="0" i="0" kern="1200" dirty="0" smtClean="0"/>
            <a:t> на </a:t>
          </a:r>
          <a:r>
            <a:rPr lang="ru-RU" sz="2400" b="0" i="0" kern="1200" dirty="0" err="1" smtClean="0"/>
            <a:t>частини</a:t>
          </a:r>
          <a:r>
            <a:rPr lang="ru-RU" sz="2400" b="0" i="0" kern="1200" dirty="0" smtClean="0"/>
            <a:t> 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i="0" kern="1200" dirty="0" smtClean="0"/>
            <a:t>(</a:t>
          </a:r>
          <a:r>
            <a:rPr lang="ru-RU" sz="2400" b="1" i="1" kern="1200" dirty="0" err="1" smtClean="0"/>
            <a:t>чорн</a:t>
          </a:r>
          <a:r>
            <a:rPr lang="ru-RU" sz="2400" b="0" i="1" kern="1200" dirty="0" smtClean="0"/>
            <a:t>(</a:t>
          </a:r>
          <a:r>
            <a:rPr lang="ru-RU" sz="2400" b="0" i="1" kern="1200" dirty="0" err="1" smtClean="0"/>
            <a:t>ий</a:t>
          </a:r>
          <a:r>
            <a:rPr lang="ru-RU" sz="2400" b="0" i="0" kern="1200" dirty="0" smtClean="0"/>
            <a:t>).</a:t>
          </a:r>
          <a:endParaRPr lang="ru-RU" sz="2400" kern="1200" dirty="0"/>
        </a:p>
      </dsp:txBody>
      <dsp:txXfrm>
        <a:off x="619246" y="2073465"/>
        <a:ext cx="3310218" cy="3494862"/>
      </dsp:txXfrm>
    </dsp:sp>
    <dsp:sp modelId="{8EC6199C-3623-4847-B53A-C2E4F64EC965}">
      <dsp:nvSpPr>
        <dsp:cNvPr id="0" name=""/>
        <dsp:cNvSpPr/>
      </dsp:nvSpPr>
      <dsp:spPr>
        <a:xfrm>
          <a:off x="4212153" y="1884642"/>
          <a:ext cx="3584622" cy="365525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9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2000"/>
                <a:satMod val="125000"/>
                <a:lumMod val="74000"/>
              </a:schemeClr>
            </a:gs>
          </a:gsLst>
          <a:lin ang="5400000" scaled="0"/>
        </a:gradFill>
        <a:ln>
          <a:noFill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balanced" dir="tr"/>
        </a:scene3d>
        <a:sp3d prstMaterial="matte">
          <a:bevelT w="19050" h="381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BAF650A-FF71-42E6-AEFF-C8E364076018}">
      <dsp:nvSpPr>
        <dsp:cNvPr id="0" name=""/>
        <dsp:cNvSpPr/>
      </dsp:nvSpPr>
      <dsp:spPr>
        <a:xfrm>
          <a:off x="4359738" y="2024847"/>
          <a:ext cx="3584622" cy="365525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i="1" kern="1200" dirty="0" err="1" smtClean="0">
              <a:solidFill>
                <a:schemeClr val="accent6">
                  <a:lumMod val="75000"/>
                </a:schemeClr>
              </a:solidFill>
            </a:rPr>
            <a:t>Похідні</a:t>
          </a:r>
          <a:r>
            <a:rPr lang="ru-RU" sz="2400" b="1" i="1" kern="1200" dirty="0" smtClean="0">
              <a:solidFill>
                <a:schemeClr val="accent6">
                  <a:lumMod val="75000"/>
                </a:schemeClr>
              </a:solidFill>
            </a:rPr>
            <a:t> </a:t>
          </a:r>
          <a:r>
            <a:rPr lang="ru-RU" sz="2400" b="1" i="1" kern="1200" dirty="0" err="1" smtClean="0">
              <a:solidFill>
                <a:schemeClr val="accent6">
                  <a:lumMod val="75000"/>
                </a:schemeClr>
              </a:solidFill>
            </a:rPr>
            <a:t>основи</a:t>
          </a:r>
          <a:endParaRPr lang="ru-RU" sz="2400" b="1" i="1" kern="1200" dirty="0" smtClean="0">
            <a:solidFill>
              <a:schemeClr val="accent6">
                <a:lumMod val="75000"/>
              </a:schemeClr>
            </a:solidFill>
          </a:endParaRP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i="0" kern="1200" dirty="0" smtClean="0"/>
            <a:t> </a:t>
          </a:r>
          <a:r>
            <a:rPr lang="ru-RU" sz="2400" b="0" i="0" kern="1200" dirty="0" err="1" smtClean="0"/>
            <a:t>мають</a:t>
          </a:r>
          <a:r>
            <a:rPr lang="ru-RU" sz="2400" b="0" i="0" kern="1200" dirty="0" smtClean="0"/>
            <a:t> у </a:t>
          </a:r>
          <a:r>
            <a:rPr lang="ru-RU" sz="2400" b="0" i="0" kern="1200" dirty="0" err="1" smtClean="0"/>
            <a:t>своєму</a:t>
          </a:r>
          <a:r>
            <a:rPr lang="ru-RU" sz="2400" b="0" i="0" kern="1200" dirty="0" smtClean="0"/>
            <a:t> </a:t>
          </a:r>
          <a:r>
            <a:rPr lang="ru-RU" sz="2400" b="0" i="0" kern="1200" dirty="0" err="1" smtClean="0"/>
            <a:t>складі</a:t>
          </a:r>
          <a:r>
            <a:rPr lang="ru-RU" sz="2400" b="0" i="0" kern="1200" dirty="0" smtClean="0"/>
            <a:t>, </a:t>
          </a:r>
          <a:r>
            <a:rPr lang="ru-RU" sz="2400" b="0" i="0" kern="1200" dirty="0" err="1" smtClean="0"/>
            <a:t>крім</a:t>
          </a:r>
          <a:r>
            <a:rPr lang="ru-RU" sz="2400" b="0" i="0" kern="1200" dirty="0" smtClean="0"/>
            <a:t> </a:t>
          </a:r>
          <a:r>
            <a:rPr lang="ru-RU" sz="2400" b="0" i="0" kern="1200" dirty="0" err="1" smtClean="0"/>
            <a:t>кореня</a:t>
          </a:r>
          <a:r>
            <a:rPr lang="ru-RU" sz="2400" b="0" i="0" kern="1200" dirty="0" smtClean="0"/>
            <a:t>, </a:t>
          </a:r>
          <a:r>
            <a:rPr lang="ru-RU" sz="2400" b="0" i="0" kern="1200" dirty="0" err="1" smtClean="0"/>
            <a:t>ще</a:t>
          </a:r>
          <a:r>
            <a:rPr lang="ru-RU" sz="2400" b="0" i="0" kern="1200" dirty="0" smtClean="0"/>
            <a:t> одну </a:t>
          </a:r>
          <a:r>
            <a:rPr lang="ru-RU" sz="2400" b="0" i="0" kern="1200" dirty="0" err="1" smtClean="0"/>
            <a:t>чи</a:t>
          </a:r>
          <a:r>
            <a:rPr lang="ru-RU" sz="2400" b="0" i="0" kern="1200" dirty="0" smtClean="0"/>
            <a:t> </a:t>
          </a:r>
          <a:r>
            <a:rPr lang="ru-RU" sz="2400" b="0" i="0" kern="1200" dirty="0" err="1" smtClean="0"/>
            <a:t>більше</a:t>
          </a:r>
          <a:r>
            <a:rPr lang="ru-RU" sz="2400" b="0" i="0" kern="1200" dirty="0" smtClean="0"/>
            <a:t> </a:t>
          </a:r>
          <a:r>
            <a:rPr lang="ru-RU" sz="2400" b="0" i="0" kern="1200" dirty="0" err="1" smtClean="0"/>
            <a:t>словотворчих</a:t>
          </a:r>
          <a:r>
            <a:rPr lang="ru-RU" sz="2400" b="0" i="0" kern="1200" dirty="0" smtClean="0"/>
            <a:t> </a:t>
          </a:r>
          <a:r>
            <a:rPr lang="ru-RU" sz="2400" b="0" i="0" kern="1200" dirty="0" err="1" smtClean="0"/>
            <a:t>частин</a:t>
          </a:r>
          <a:r>
            <a:rPr lang="ru-RU" sz="2400" b="0" i="0" kern="1200" dirty="0" smtClean="0"/>
            <a:t> (</a:t>
          </a:r>
          <a:r>
            <a:rPr lang="ru-RU" sz="2400" b="0" i="0" kern="1200" dirty="0" err="1" smtClean="0"/>
            <a:t>суфікс</a:t>
          </a:r>
          <a:r>
            <a:rPr lang="ru-RU" sz="2400" b="0" i="0" kern="1200" dirty="0" smtClean="0"/>
            <a:t>, </a:t>
          </a:r>
          <a:r>
            <a:rPr lang="ru-RU" sz="2400" b="0" i="0" kern="1200" dirty="0" err="1" smtClean="0"/>
            <a:t>префікс</a:t>
          </a:r>
          <a:r>
            <a:rPr lang="ru-RU" sz="2400" b="0" i="0" kern="1200" dirty="0" smtClean="0"/>
            <a:t>, </a:t>
          </a:r>
          <a:r>
            <a:rPr lang="ru-RU" sz="2400" b="0" i="0" kern="1200" dirty="0" err="1" smtClean="0"/>
            <a:t>постфікс</a:t>
          </a:r>
          <a:r>
            <a:rPr lang="ru-RU" sz="2400" b="0" i="0" kern="1200" dirty="0" smtClean="0"/>
            <a:t>), </a:t>
          </a:r>
          <a:r>
            <a:rPr lang="ru-RU" sz="2400" b="0" i="0" kern="1200" dirty="0" err="1" smtClean="0"/>
            <a:t>розчленовується</a:t>
          </a:r>
          <a:r>
            <a:rPr lang="ru-RU" sz="2400" b="0" i="0" kern="1200" dirty="0" smtClean="0"/>
            <a:t> на </a:t>
          </a:r>
          <a:r>
            <a:rPr lang="ru-RU" sz="2400" b="0" i="0" kern="1200" dirty="0" err="1" smtClean="0"/>
            <a:t>частини</a:t>
          </a:r>
          <a:r>
            <a:rPr lang="ru-RU" sz="2400" b="0" i="0" kern="1200" dirty="0" smtClean="0"/>
            <a:t> (</a:t>
          </a:r>
          <a:r>
            <a:rPr lang="ru-RU" sz="2400" b="1" i="1" kern="1200" dirty="0" smtClean="0"/>
            <a:t>сад-</a:t>
          </a:r>
          <a:r>
            <a:rPr lang="ru-RU" sz="2400" b="1" i="1" kern="1200" dirty="0" err="1" smtClean="0"/>
            <a:t>ів</a:t>
          </a:r>
          <a:r>
            <a:rPr lang="ru-RU" sz="2400" b="1" i="1" kern="1200" dirty="0" smtClean="0"/>
            <a:t>-ник)</a:t>
          </a:r>
        </a:p>
      </dsp:txBody>
      <dsp:txXfrm>
        <a:off x="4464728" y="2129837"/>
        <a:ext cx="3374642" cy="344527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4A926C-76ED-40D5-B019-220D1746F9E3}" type="datetimeFigureOut">
              <a:rPr lang="ru-RU" smtClean="0"/>
              <a:t>11.02.2018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19E5ED-6FA8-42E2-A19A-BA73D1D0DC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60324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4AC80-87C2-4188-85A3-E3A9DAC996E4}" type="datetime1">
              <a:rPr lang="ru-RU" smtClean="0"/>
              <a:t>11.02.2018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Викладач української мови - Павленко В.В.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F613A7-EDEE-491F-BABF-70C48ABFA28F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452F1-4CA9-44E6-9D9B-F60E4429B745}" type="datetime1">
              <a:rPr lang="ru-RU" smtClean="0"/>
              <a:t>11.02.2018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Викладач української мови - Павленко В.В.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F613A7-EDEE-491F-BABF-70C48ABFA28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5EFD8-8510-4C89-83AB-56D0244F4054}" type="datetime1">
              <a:rPr lang="ru-RU" smtClean="0"/>
              <a:t>11.02.2018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Викладач української мови - Павленко В.В.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F613A7-EDEE-491F-BABF-70C48ABFA28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F67CF9-FD8D-494C-ACBB-55D9EC28123A}" type="datetime1">
              <a:rPr lang="ru-RU" smtClean="0"/>
              <a:t>11.02.2018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Викладач української мови - Павленко В.В.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F613A7-EDEE-491F-BABF-70C48ABFA28F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0E587-0FAD-4335-8424-94D3D8072A1B}" type="datetime1">
              <a:rPr lang="ru-RU" smtClean="0"/>
              <a:t>11.02.2018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Викладач української мови - Павленко В.В.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F613A7-EDEE-491F-BABF-70C48ABFA28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7B1569-B439-47FE-A33E-E7A4AC263703}" type="datetime1">
              <a:rPr lang="ru-RU" smtClean="0"/>
              <a:t>11.02.2018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Викладач української мови - Павленко В.В.</a:t>
            </a: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F613A7-EDEE-491F-BABF-70C48ABFA28F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A65CF-8730-46F2-BDB2-85357F328A2A}" type="datetime1">
              <a:rPr lang="ru-RU" smtClean="0"/>
              <a:t>11.02.2018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Викладач української мови - Павленко В.В.</a:t>
            </a: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F613A7-EDEE-491F-BABF-70C48ABFA28F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3FCC2-000E-48D8-A51C-20D4889EA949}" type="datetime1">
              <a:rPr lang="ru-RU" smtClean="0"/>
              <a:t>11.02.2018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Викладач української мови - Павленко В.В.</a:t>
            </a: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F613A7-EDEE-491F-BABF-70C48ABFA28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3E957-77FC-4C74-B8D1-320E2A7FC401}" type="datetime1">
              <a:rPr lang="ru-RU" smtClean="0"/>
              <a:t>11.02.2018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Викладач української мови - Павленко В.В.</a:t>
            </a: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F613A7-EDEE-491F-BABF-70C48ABFA28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CD7F13-2022-4763-BE8A-D7598BBD841A}" type="datetime1">
              <a:rPr lang="ru-RU" smtClean="0"/>
              <a:t>11.02.2018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Викладач української мови - Павленко В.В.</a:t>
            </a: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F613A7-EDEE-491F-BABF-70C48ABFA28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0807F-525C-4EF9-9735-7B14D4B45D28}" type="datetime1">
              <a:rPr lang="ru-RU" smtClean="0"/>
              <a:t>11.02.2018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Викладач української мови - Павленко В.В.</a:t>
            </a: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F613A7-EDEE-491F-BABF-70C48ABFA28F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B5F91E9-BB1B-43E3-ABC2-454C4B7D0929}" type="datetime1">
              <a:rPr lang="ru-RU" smtClean="0"/>
              <a:t>11.02.2018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ru-RU" smtClean="0"/>
              <a:t>Викладач української мови - Павленко В.В.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C5F613A7-EDEE-491F-BABF-70C48ABFA28F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3794" y="2924945"/>
            <a:ext cx="6626597" cy="86409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17581" y="764704"/>
            <a:ext cx="7175351" cy="2160239"/>
          </a:xfrm>
        </p:spPr>
        <p:txBody>
          <a:bodyPr/>
          <a:lstStyle/>
          <a:p>
            <a:pPr algn="ctr"/>
            <a:r>
              <a:rPr lang="ru-RU" dirty="0" smtClean="0"/>
              <a:t>Будова слова. </a:t>
            </a:r>
            <a:r>
              <a:rPr lang="ru-RU" dirty="0" err="1" smtClean="0"/>
              <a:t>Словот</a:t>
            </a:r>
            <a:r>
              <a:rPr lang="uk-UA" dirty="0" smtClean="0"/>
              <a:t>вір</a:t>
            </a:r>
            <a:endParaRPr lang="ru-RU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110640"/>
            <a:ext cx="3877456" cy="25278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Викладач української мови - Павленко В.В.</a:t>
            </a:r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6660232" y="4429363"/>
            <a:ext cx="230425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uk-UA" sz="1200" dirty="0" smtClean="0"/>
          </a:p>
          <a:p>
            <a:endParaRPr lang="uk-UA" sz="1200" dirty="0"/>
          </a:p>
          <a:p>
            <a:endParaRPr lang="uk-UA" sz="1200" dirty="0" smtClean="0"/>
          </a:p>
          <a:p>
            <a:endParaRPr lang="uk-UA" sz="1200" dirty="0"/>
          </a:p>
          <a:p>
            <a:endParaRPr lang="uk-UA" sz="1200" dirty="0" smtClean="0"/>
          </a:p>
          <a:p>
            <a:pPr algn="ctr"/>
            <a:r>
              <a:rPr lang="uk-UA" sz="1200" dirty="0" smtClean="0"/>
              <a:t>Презентація</a:t>
            </a:r>
          </a:p>
          <a:p>
            <a:r>
              <a:rPr lang="uk-UA" sz="1200" dirty="0" smtClean="0"/>
              <a:t>викладача української мови</a:t>
            </a:r>
          </a:p>
          <a:p>
            <a:r>
              <a:rPr lang="uk-UA" sz="1200" dirty="0" smtClean="0"/>
              <a:t>             та літератури</a:t>
            </a:r>
          </a:p>
          <a:p>
            <a:r>
              <a:rPr lang="uk-UA" sz="1200" dirty="0" smtClean="0"/>
              <a:t>ДНЗ «Одеський центр професійно-технічної освіти»</a:t>
            </a:r>
          </a:p>
          <a:p>
            <a:r>
              <a:rPr lang="uk-UA" sz="1200" b="1" dirty="0" smtClean="0"/>
              <a:t>Павленко Віти Василівни</a:t>
            </a:r>
          </a:p>
          <a:p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val="16249400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45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23528" y="260648"/>
            <a:ext cx="8424935" cy="1143000"/>
          </a:xfrm>
        </p:spPr>
        <p:txBody>
          <a:bodyPr/>
          <a:lstStyle/>
          <a:p>
            <a:r>
              <a:rPr lang="uk-UA" sz="4800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Способи словотворення</a:t>
            </a:r>
            <a:r>
              <a:rPr lang="ru-RU" sz="4800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/>
            </a:r>
            <a:br>
              <a:rPr lang="ru-RU" sz="4800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</a:b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395536" y="1124744"/>
            <a:ext cx="83654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err="1"/>
              <a:t>Процес</a:t>
            </a:r>
            <a:r>
              <a:rPr lang="ru-RU" dirty="0"/>
              <a:t> </a:t>
            </a:r>
            <a:r>
              <a:rPr lang="ru-RU" dirty="0" err="1"/>
              <a:t>творення</a:t>
            </a:r>
            <a:r>
              <a:rPr lang="ru-RU" dirty="0"/>
              <a:t> </a:t>
            </a:r>
            <a:r>
              <a:rPr lang="ru-RU" dirty="0" err="1"/>
              <a:t>нових</a:t>
            </a:r>
            <a:r>
              <a:rPr lang="ru-RU" dirty="0"/>
              <a:t> </a:t>
            </a:r>
            <a:r>
              <a:rPr lang="ru-RU" dirty="0" err="1"/>
              <a:t>слів</a:t>
            </a:r>
            <a:r>
              <a:rPr lang="ru-RU" dirty="0"/>
              <a:t> у </a:t>
            </a:r>
            <a:r>
              <a:rPr lang="ru-RU" dirty="0" err="1"/>
              <a:t>мові</a:t>
            </a:r>
            <a:r>
              <a:rPr lang="ru-RU" dirty="0"/>
              <a:t> </a:t>
            </a:r>
            <a:r>
              <a:rPr lang="ru-RU" dirty="0" err="1" smtClean="0"/>
              <a:t>називається</a:t>
            </a:r>
            <a:r>
              <a:rPr lang="ru-RU" dirty="0" smtClean="0"/>
              <a:t>  </a:t>
            </a:r>
            <a:r>
              <a:rPr lang="ru-RU" sz="2400" dirty="0" err="1" smtClean="0">
                <a:solidFill>
                  <a:srgbClr val="00B050"/>
                </a:solidFill>
              </a:rPr>
              <a:t>словотворенням</a:t>
            </a:r>
            <a:r>
              <a:rPr lang="ru-RU" sz="2400" dirty="0" smtClean="0">
                <a:solidFill>
                  <a:srgbClr val="00B050"/>
                </a:solidFill>
              </a:rPr>
              <a:t>.</a:t>
            </a:r>
            <a:endParaRPr lang="ru-RU" sz="2400" dirty="0">
              <a:solidFill>
                <a:srgbClr val="00B050"/>
              </a:solidFill>
            </a:endParaRPr>
          </a:p>
        </p:txBody>
      </p:sp>
      <p:sp>
        <p:nvSpPr>
          <p:cNvPr id="7" name="Двойная стрелка влево/вправо 6"/>
          <p:cNvSpPr/>
          <p:nvPr/>
        </p:nvSpPr>
        <p:spPr>
          <a:xfrm>
            <a:off x="3563888" y="1772816"/>
            <a:ext cx="2016224" cy="648072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Выноска со стрелкой вниз 7"/>
          <p:cNvSpPr/>
          <p:nvPr/>
        </p:nvSpPr>
        <p:spPr>
          <a:xfrm>
            <a:off x="395536" y="1700808"/>
            <a:ext cx="3024336" cy="1584176"/>
          </a:xfrm>
          <a:prstGeom prst="down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683568" y="1916832"/>
            <a:ext cx="23762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400" dirty="0" smtClean="0"/>
              <a:t>Морфологічні</a:t>
            </a:r>
            <a:endParaRPr lang="ru-RU" sz="2400" dirty="0"/>
          </a:p>
        </p:txBody>
      </p:sp>
      <p:sp>
        <p:nvSpPr>
          <p:cNvPr id="10" name="Выноска со стрелкой вниз 9"/>
          <p:cNvSpPr/>
          <p:nvPr/>
        </p:nvSpPr>
        <p:spPr>
          <a:xfrm>
            <a:off x="5652120" y="1700808"/>
            <a:ext cx="3240360" cy="1584176"/>
          </a:xfrm>
          <a:prstGeom prst="down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 smtClean="0"/>
          </a:p>
          <a:p>
            <a:pPr algn="ctr"/>
            <a:endParaRPr lang="uk-UA" dirty="0"/>
          </a:p>
          <a:p>
            <a:pPr algn="ctr"/>
            <a:endParaRPr lang="uk-UA" dirty="0" smtClean="0"/>
          </a:p>
          <a:p>
            <a:pPr algn="ctr"/>
            <a:endParaRPr lang="uk-UA" dirty="0"/>
          </a:p>
          <a:p>
            <a:pPr algn="ctr"/>
            <a:endParaRPr lang="uk-UA" dirty="0" smtClean="0"/>
          </a:p>
          <a:p>
            <a:pPr algn="ctr"/>
            <a:endParaRPr lang="uk-UA" dirty="0"/>
          </a:p>
          <a:p>
            <a:pPr algn="ctr"/>
            <a:endParaRPr lang="uk-UA" dirty="0" smtClean="0"/>
          </a:p>
          <a:p>
            <a:pPr algn="ctr"/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251520" y="3284984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>
                <a:solidFill>
                  <a:schemeClr val="accent5">
                    <a:lumMod val="75000"/>
                  </a:schemeClr>
                </a:solidFill>
              </a:rPr>
              <a:t>Суфіксальний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51520" y="3645024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>
                <a:solidFill>
                  <a:schemeClr val="accent5">
                    <a:lumMod val="75000"/>
                  </a:schemeClr>
                </a:solidFill>
              </a:rPr>
              <a:t>Префіксальний</a:t>
            </a:r>
            <a:endParaRPr lang="ru-RU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79512" y="4005064"/>
            <a:ext cx="44644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 </a:t>
            </a:r>
            <a:r>
              <a:rPr lang="uk-UA" dirty="0" smtClean="0">
                <a:solidFill>
                  <a:schemeClr val="accent5">
                    <a:lumMod val="75000"/>
                  </a:schemeClr>
                </a:solidFill>
              </a:rPr>
              <a:t>Префіксально-суфіксальний</a:t>
            </a:r>
            <a:r>
              <a:rPr lang="uk-UA" dirty="0" smtClean="0"/>
              <a:t> 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23528" y="4725144"/>
            <a:ext cx="15376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 smtClean="0">
                <a:solidFill>
                  <a:schemeClr val="accent5">
                    <a:lumMod val="75000"/>
                  </a:schemeClr>
                </a:solidFill>
              </a:rPr>
              <a:t>Безафіксний</a:t>
            </a:r>
            <a:endParaRPr lang="ru-RU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51520" y="5157192"/>
            <a:ext cx="20649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>
                <a:solidFill>
                  <a:schemeClr val="accent5">
                    <a:lumMod val="75000"/>
                  </a:schemeClr>
                </a:solidFill>
              </a:rPr>
              <a:t>Словоскладання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6026498" y="1916832"/>
            <a:ext cx="25779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400" dirty="0" smtClean="0"/>
              <a:t>Неморфологічні </a:t>
            </a:r>
            <a:endParaRPr lang="ru-RU" sz="2400" dirty="0"/>
          </a:p>
        </p:txBody>
      </p:sp>
      <p:sp>
        <p:nvSpPr>
          <p:cNvPr id="18" name="TextBox 17"/>
          <p:cNvSpPr txBox="1"/>
          <p:nvPr/>
        </p:nvSpPr>
        <p:spPr>
          <a:xfrm>
            <a:off x="5724128" y="3212976"/>
            <a:ext cx="2880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>
                <a:solidFill>
                  <a:schemeClr val="accent5">
                    <a:lumMod val="75000"/>
                  </a:schemeClr>
                </a:solidFill>
              </a:rPr>
              <a:t>Злиття</a:t>
            </a:r>
            <a:r>
              <a:rPr lang="uk-UA" dirty="0" smtClean="0"/>
              <a:t> </a:t>
            </a:r>
            <a:r>
              <a:rPr lang="uk-UA" dirty="0" smtClean="0">
                <a:solidFill>
                  <a:schemeClr val="accent5">
                    <a:lumMod val="75000"/>
                  </a:schemeClr>
                </a:solidFill>
              </a:rPr>
              <a:t>словосполучення</a:t>
            </a:r>
            <a:endParaRPr lang="ru-RU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979712" y="3645024"/>
            <a:ext cx="20377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 smtClean="0"/>
              <a:t>(їхати – </a:t>
            </a:r>
            <a:r>
              <a:rPr lang="uk-UA" dirty="0" smtClean="0">
                <a:solidFill>
                  <a:srgbClr val="FF0000"/>
                </a:solidFill>
              </a:rPr>
              <a:t>при</a:t>
            </a:r>
            <a:r>
              <a:rPr lang="uk-UA" dirty="0" smtClean="0"/>
              <a:t>їхати)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539552" y="4365104"/>
            <a:ext cx="31683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(межа – </a:t>
            </a:r>
            <a:r>
              <a:rPr lang="uk-UA" dirty="0" smtClean="0">
                <a:solidFill>
                  <a:srgbClr val="FF0000"/>
                </a:solidFill>
              </a:rPr>
              <a:t>без</a:t>
            </a:r>
            <a:r>
              <a:rPr lang="uk-UA" dirty="0" smtClean="0"/>
              <a:t>меж</a:t>
            </a:r>
            <a:r>
              <a:rPr lang="uk-UA" dirty="0" smtClean="0">
                <a:solidFill>
                  <a:srgbClr val="FF0000"/>
                </a:solidFill>
              </a:rPr>
              <a:t>н</a:t>
            </a:r>
            <a:r>
              <a:rPr lang="uk-UA" dirty="0" smtClean="0"/>
              <a:t>ий)</a:t>
            </a:r>
            <a:endParaRPr lang="ru-RU" dirty="0"/>
          </a:p>
        </p:txBody>
      </p:sp>
      <p:sp>
        <p:nvSpPr>
          <p:cNvPr id="21" name="TextBox 20"/>
          <p:cNvSpPr txBox="1"/>
          <p:nvPr/>
        </p:nvSpPr>
        <p:spPr>
          <a:xfrm>
            <a:off x="1835696" y="3275692"/>
            <a:ext cx="20345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 smtClean="0"/>
              <a:t>(вітер – вітер</a:t>
            </a:r>
            <a:r>
              <a:rPr lang="uk-UA" dirty="0" smtClean="0">
                <a:solidFill>
                  <a:srgbClr val="FF0000"/>
                </a:solidFill>
              </a:rPr>
              <a:t>ец</a:t>
            </a:r>
            <a:r>
              <a:rPr lang="uk-UA" dirty="0" smtClean="0"/>
              <a:t>ь)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5940152" y="3563724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(добра ніч – добраніч)</a:t>
            </a:r>
            <a:endParaRPr lang="ru-RU" dirty="0"/>
          </a:p>
        </p:txBody>
      </p:sp>
      <p:sp>
        <p:nvSpPr>
          <p:cNvPr id="23" name="TextBox 22"/>
          <p:cNvSpPr txBox="1"/>
          <p:nvPr/>
        </p:nvSpPr>
        <p:spPr>
          <a:xfrm>
            <a:off x="5724128" y="3861048"/>
            <a:ext cx="30368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>
                <a:solidFill>
                  <a:schemeClr val="accent5">
                    <a:lumMod val="75000"/>
                  </a:schemeClr>
                </a:solidFill>
              </a:rPr>
              <a:t>Перехід з однієї частини мови в іншу</a:t>
            </a:r>
            <a:endParaRPr lang="ru-RU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940152" y="4437112"/>
            <a:ext cx="31683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(завідуючий(</a:t>
            </a:r>
            <a:r>
              <a:rPr lang="uk-UA" dirty="0" err="1" smtClean="0"/>
              <a:t>прикм</a:t>
            </a:r>
            <a:r>
              <a:rPr lang="uk-UA" dirty="0" smtClean="0"/>
              <a:t>.) </a:t>
            </a:r>
            <a:r>
              <a:rPr lang="uk-UA" dirty="0" err="1" smtClean="0"/>
              <a:t>–завідуючий</a:t>
            </a:r>
            <a:r>
              <a:rPr lang="uk-UA" dirty="0" smtClean="0"/>
              <a:t> (ім.))</a:t>
            </a:r>
            <a:endParaRPr lang="ru-RU" dirty="0"/>
          </a:p>
        </p:txBody>
      </p:sp>
      <p:sp>
        <p:nvSpPr>
          <p:cNvPr id="26" name="TextBox 25"/>
          <p:cNvSpPr txBox="1"/>
          <p:nvPr/>
        </p:nvSpPr>
        <p:spPr>
          <a:xfrm>
            <a:off x="5855622" y="5085184"/>
            <a:ext cx="28208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>
                <a:solidFill>
                  <a:schemeClr val="accent5">
                    <a:lumMod val="75000"/>
                  </a:schemeClr>
                </a:solidFill>
              </a:rPr>
              <a:t>Набуття словом нового значення</a:t>
            </a:r>
            <a:endParaRPr lang="ru-RU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855622" y="5733256"/>
            <a:ext cx="31088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Корінь(</a:t>
            </a:r>
            <a:r>
              <a:rPr lang="uk-UA" dirty="0" err="1" smtClean="0"/>
              <a:t>росл</a:t>
            </a:r>
            <a:r>
              <a:rPr lang="uk-UA" dirty="0" smtClean="0"/>
              <a:t>.)</a:t>
            </a:r>
            <a:r>
              <a:rPr lang="uk-UA" dirty="0" err="1" smtClean="0"/>
              <a:t>-корінь</a:t>
            </a:r>
            <a:r>
              <a:rPr lang="uk-UA" dirty="0"/>
              <a:t> </a:t>
            </a:r>
            <a:r>
              <a:rPr lang="uk-UA" dirty="0" smtClean="0"/>
              <a:t>(</a:t>
            </a:r>
            <a:r>
              <a:rPr lang="uk-UA" dirty="0" err="1" smtClean="0"/>
              <a:t>матем</a:t>
            </a:r>
            <a:r>
              <a:rPr lang="uk-UA" dirty="0" smtClean="0"/>
              <a:t>.) </a:t>
            </a:r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590" y="5174325"/>
            <a:ext cx="1925909" cy="1428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" name="TextBox 27"/>
          <p:cNvSpPr txBox="1"/>
          <p:nvPr/>
        </p:nvSpPr>
        <p:spPr>
          <a:xfrm>
            <a:off x="1763688" y="4715852"/>
            <a:ext cx="16049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 smtClean="0"/>
              <a:t>(ніч</a:t>
            </a:r>
            <a:r>
              <a:rPr lang="uk-UA" dirty="0" smtClean="0">
                <a:solidFill>
                  <a:srgbClr val="FF0000"/>
                </a:solidFill>
              </a:rPr>
              <a:t>ний</a:t>
            </a:r>
            <a:r>
              <a:rPr lang="uk-UA" dirty="0" smtClean="0"/>
              <a:t> – ніч)</a:t>
            </a:r>
            <a:endParaRPr lang="ru-RU" dirty="0"/>
          </a:p>
        </p:txBody>
      </p:sp>
      <p:sp>
        <p:nvSpPr>
          <p:cNvPr id="29" name="TextBox 28"/>
          <p:cNvSpPr txBox="1"/>
          <p:nvPr/>
        </p:nvSpPr>
        <p:spPr>
          <a:xfrm>
            <a:off x="251520" y="5877272"/>
            <a:ext cx="20649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 err="1" smtClean="0">
                <a:solidFill>
                  <a:schemeClr val="accent5">
                    <a:lumMod val="75000"/>
                  </a:schemeClr>
                </a:solidFill>
              </a:rPr>
              <a:t>Основоскладання</a:t>
            </a:r>
            <a:endParaRPr lang="uk-UA" dirty="0" smtClean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323528" y="6228020"/>
            <a:ext cx="30219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 smtClean="0"/>
              <a:t>(хмари чесати – хмарочос)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251520" y="5507940"/>
            <a:ext cx="36375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 smtClean="0"/>
              <a:t>(залізо, бетон – залізобетонний)</a:t>
            </a:r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Викладач української мови - Павленко В.В.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39447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000"/>
                            </p:stCondLst>
                            <p:childTnLst>
                              <p:par>
                                <p:cTn id="12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0"/>
                            </p:stCondLst>
                            <p:childTnLst>
                              <p:par>
                                <p:cTn id="18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6000"/>
                            </p:stCondLst>
                            <p:childTnLst>
                              <p:par>
                                <p:cTn id="22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7000"/>
                            </p:stCondLst>
                            <p:childTnLst>
                              <p:par>
                                <p:cTn id="26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8000"/>
                            </p:stCondLst>
                            <p:childTnLst>
                              <p:par>
                                <p:cTn id="30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9000"/>
                            </p:stCondLst>
                            <p:childTnLst>
                              <p:par>
                                <p:cTn id="3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0"/>
                            </p:stCondLst>
                            <p:childTnLst>
                              <p:par>
                                <p:cTn id="40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2000"/>
                            </p:stCondLst>
                            <p:childTnLst>
                              <p:par>
                                <p:cTn id="5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3000"/>
                            </p:stCondLst>
                            <p:childTnLst>
                              <p:par>
                                <p:cTn id="63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5000"/>
                            </p:stCondLst>
                            <p:childTnLst>
                              <p:par>
                                <p:cTn id="8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6000"/>
                            </p:stCondLst>
                            <p:childTnLst>
                              <p:par>
                                <p:cTn id="86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8000"/>
                            </p:stCondLst>
                            <p:childTnLst>
                              <p:par>
                                <p:cTn id="10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9000"/>
                            </p:stCondLst>
                            <p:childTnLst>
                              <p:par>
                                <p:cTn id="109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21000"/>
                            </p:stCondLst>
                            <p:childTnLst>
                              <p:par>
                                <p:cTn id="12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10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22000"/>
                            </p:stCondLst>
                            <p:childTnLst>
                              <p:par>
                                <p:cTn id="132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24000"/>
                            </p:stCondLst>
                            <p:childTnLst>
                              <p:par>
                                <p:cTn id="14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25000"/>
                            </p:stCondLst>
                            <p:childTnLst>
                              <p:par>
                                <p:cTn id="15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6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6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6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7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1" fill="hold">
                            <p:stCondLst>
                              <p:cond delay="27000"/>
                            </p:stCondLst>
                            <p:childTnLst>
                              <p:par>
                                <p:cTn id="17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7" fill="hold">
                            <p:stCondLst>
                              <p:cond delay="28000"/>
                            </p:stCondLst>
                            <p:childTnLst>
                              <p:par>
                                <p:cTn id="178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8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8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9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9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4" fill="hold">
                            <p:stCondLst>
                              <p:cond delay="30000"/>
                            </p:stCondLst>
                            <p:childTnLst>
                              <p:par>
                                <p:cTn id="19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0" fill="hold">
                            <p:stCondLst>
                              <p:cond delay="31000"/>
                            </p:stCondLst>
                            <p:childTnLst>
                              <p:par>
                                <p:cTn id="201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1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1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7" fill="hold">
                            <p:stCondLst>
                              <p:cond delay="33000"/>
                            </p:stCondLst>
                            <p:childTnLst>
                              <p:par>
                                <p:cTn id="21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0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3" fill="hold">
                            <p:stCondLst>
                              <p:cond delay="34000"/>
                            </p:stCondLst>
                            <p:childTnLst>
                              <p:par>
                                <p:cTn id="224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3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3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3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 animBg="1"/>
      <p:bldP spid="8" grpId="0" animBg="1"/>
      <p:bldP spid="10" grpId="0" animBg="1"/>
      <p:bldP spid="12" grpId="0"/>
      <p:bldP spid="13" grpId="0"/>
      <p:bldP spid="14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5" grpId="0"/>
      <p:bldP spid="26" grpId="0"/>
      <p:bldP spid="27" grpId="0"/>
      <p:bldP spid="28" grpId="0"/>
      <p:bldP spid="29" grpId="0"/>
      <p:bldP spid="30" grpId="0"/>
      <p:bldP spid="3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0375" y="1963286"/>
            <a:ext cx="8537674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u="sng" dirty="0" smtClean="0"/>
              <a:t>Морфема</a:t>
            </a:r>
            <a:r>
              <a:rPr lang="ru-RU" sz="2800" dirty="0" smtClean="0"/>
              <a:t>- </a:t>
            </a:r>
            <a:r>
              <a:rPr lang="ru-RU" sz="2400" dirty="0" err="1" smtClean="0"/>
              <a:t>це</a:t>
            </a:r>
            <a:r>
              <a:rPr lang="ru-RU" sz="2400" dirty="0" smtClean="0"/>
              <a:t> </a:t>
            </a:r>
            <a:r>
              <a:rPr lang="ru-RU" sz="2400" dirty="0" err="1" smtClean="0"/>
              <a:t>найменша</a:t>
            </a:r>
            <a:r>
              <a:rPr lang="ru-RU" sz="2400" dirty="0" smtClean="0"/>
              <a:t> </a:t>
            </a:r>
            <a:r>
              <a:rPr lang="ru-RU" sz="2400" dirty="0" err="1" smtClean="0"/>
              <a:t>неподільна</a:t>
            </a:r>
            <a:r>
              <a:rPr lang="ru-RU" sz="2400" dirty="0" smtClean="0"/>
              <a:t> </a:t>
            </a:r>
            <a:r>
              <a:rPr lang="ru-RU" sz="2400" dirty="0" err="1" smtClean="0"/>
              <a:t>значуща</a:t>
            </a:r>
            <a:r>
              <a:rPr lang="ru-RU" sz="2400" dirty="0" smtClean="0"/>
              <a:t> </a:t>
            </a:r>
            <a:r>
              <a:rPr lang="ru-RU" sz="2400" dirty="0" err="1" smtClean="0"/>
              <a:t>частина</a:t>
            </a:r>
            <a:r>
              <a:rPr lang="ru-RU" sz="2400" dirty="0" smtClean="0"/>
              <a:t>. Вона </a:t>
            </a:r>
            <a:r>
              <a:rPr lang="ru-RU" sz="2400" dirty="0" err="1" smtClean="0"/>
              <a:t>виражає</a:t>
            </a:r>
            <a:r>
              <a:rPr lang="ru-RU" sz="2400" dirty="0" smtClean="0"/>
              <a:t> </a:t>
            </a:r>
            <a:r>
              <a:rPr lang="ru-RU" sz="2400" dirty="0" err="1" smtClean="0"/>
              <a:t>певне</a:t>
            </a:r>
            <a:r>
              <a:rPr lang="ru-RU" sz="2400" dirty="0" smtClean="0"/>
              <a:t> </a:t>
            </a:r>
            <a:r>
              <a:rPr lang="ru-RU" sz="2400" dirty="0" err="1" smtClean="0"/>
              <a:t>лексичнен</a:t>
            </a:r>
            <a:r>
              <a:rPr lang="ru-RU" sz="2400" dirty="0" smtClean="0"/>
              <a:t> </a:t>
            </a:r>
            <a:r>
              <a:rPr lang="ru-RU" sz="2400" dirty="0" err="1" smtClean="0"/>
              <a:t>або</a:t>
            </a:r>
            <a:r>
              <a:rPr lang="ru-RU" sz="2400" dirty="0" smtClean="0"/>
              <a:t> </a:t>
            </a:r>
            <a:r>
              <a:rPr lang="ru-RU" sz="2400" dirty="0" err="1" smtClean="0"/>
              <a:t>граматичне</a:t>
            </a:r>
            <a:r>
              <a:rPr lang="ru-RU" sz="2400" dirty="0" smtClean="0"/>
              <a:t> </a:t>
            </a:r>
            <a:r>
              <a:rPr lang="ru-RU" sz="2400" dirty="0" err="1" smtClean="0"/>
              <a:t>значення</a:t>
            </a:r>
            <a:r>
              <a:rPr lang="ru-RU" sz="2400" dirty="0" smtClean="0"/>
              <a:t> і регулярно </a:t>
            </a:r>
            <a:r>
              <a:rPr lang="ru-RU" sz="2400" dirty="0" err="1" smtClean="0"/>
              <a:t>відтворюється</a:t>
            </a:r>
            <a:r>
              <a:rPr lang="ru-RU" sz="2400" dirty="0" smtClean="0"/>
              <a:t> </a:t>
            </a:r>
            <a:r>
              <a:rPr lang="ru-RU" sz="2400" dirty="0" err="1" smtClean="0"/>
              <a:t>із</a:t>
            </a:r>
            <a:r>
              <a:rPr lang="ru-RU" sz="2400" dirty="0" smtClean="0"/>
              <a:t> </a:t>
            </a:r>
            <a:r>
              <a:rPr lang="ru-RU" sz="2400" dirty="0" err="1" smtClean="0"/>
              <a:t>своїм</a:t>
            </a:r>
            <a:r>
              <a:rPr lang="ru-RU" sz="2400" dirty="0" smtClean="0"/>
              <a:t> </a:t>
            </a:r>
            <a:r>
              <a:rPr lang="ru-RU" sz="2400" dirty="0" err="1" smtClean="0"/>
              <a:t>значенням</a:t>
            </a:r>
            <a:r>
              <a:rPr lang="ru-RU" sz="2400" dirty="0" smtClean="0"/>
              <a:t> у </a:t>
            </a:r>
            <a:r>
              <a:rPr lang="ru-RU" sz="2400" dirty="0" err="1" smtClean="0"/>
              <a:t>мовленні</a:t>
            </a:r>
            <a:r>
              <a:rPr lang="ru-RU" sz="2400" dirty="0" smtClean="0"/>
              <a:t>.</a:t>
            </a:r>
          </a:p>
        </p:txBody>
      </p:sp>
      <p:sp>
        <p:nvSpPr>
          <p:cNvPr id="3" name="AutoShape 2" descr="Результат пошуку зображень за запитом &quot;соняшник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4725143"/>
            <a:ext cx="2409825" cy="1895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67544" y="620688"/>
            <a:ext cx="784887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err="1" smtClean="0"/>
              <a:t>Більшість</a:t>
            </a:r>
            <a:r>
              <a:rPr lang="ru-RU" sz="2400" dirty="0" smtClean="0"/>
              <a:t> </a:t>
            </a:r>
            <a:r>
              <a:rPr lang="ru-RU" sz="2400" dirty="0" err="1" smtClean="0"/>
              <a:t>слів</a:t>
            </a:r>
            <a:r>
              <a:rPr lang="ru-RU" sz="2400" dirty="0" smtClean="0"/>
              <a:t> в </a:t>
            </a:r>
            <a:r>
              <a:rPr lang="ru-RU" sz="2400" dirty="0" err="1" smtClean="0"/>
              <a:t>українській</a:t>
            </a:r>
            <a:r>
              <a:rPr lang="ru-RU" sz="2400" dirty="0" smtClean="0"/>
              <a:t> </a:t>
            </a:r>
            <a:r>
              <a:rPr lang="ru-RU" sz="2400" dirty="0" err="1" smtClean="0"/>
              <a:t>мові</a:t>
            </a:r>
            <a:r>
              <a:rPr lang="ru-RU" sz="2400" dirty="0" smtClean="0"/>
              <a:t> </a:t>
            </a:r>
            <a:r>
              <a:rPr lang="ru-RU" sz="2400" dirty="0" err="1" smtClean="0"/>
              <a:t>складаються</a:t>
            </a:r>
            <a:r>
              <a:rPr lang="ru-RU" sz="2400" dirty="0" smtClean="0"/>
              <a:t> з </a:t>
            </a:r>
            <a:r>
              <a:rPr lang="ru-RU" sz="2400" dirty="0" err="1" smtClean="0"/>
              <a:t>двох</a:t>
            </a:r>
            <a:r>
              <a:rPr lang="ru-RU" sz="2400" dirty="0" smtClean="0"/>
              <a:t> і </a:t>
            </a:r>
            <a:r>
              <a:rPr lang="ru-RU" sz="2400" dirty="0" err="1" smtClean="0"/>
              <a:t>більше</a:t>
            </a:r>
            <a:r>
              <a:rPr lang="ru-RU" sz="2400" dirty="0" smtClean="0"/>
              <a:t> </a:t>
            </a:r>
            <a:r>
              <a:rPr lang="ru-RU" sz="2400" dirty="0" err="1" smtClean="0"/>
              <a:t>частин</a:t>
            </a:r>
            <a:r>
              <a:rPr lang="ru-RU" sz="2400" dirty="0" smtClean="0"/>
              <a:t> (морфем). </a:t>
            </a:r>
            <a:r>
              <a:rPr lang="ru-RU" sz="2400" dirty="0" err="1" smtClean="0"/>
              <a:t>Кожна</a:t>
            </a:r>
            <a:r>
              <a:rPr lang="ru-RU" sz="2400" dirty="0" smtClean="0"/>
              <a:t> морфема </a:t>
            </a:r>
            <a:r>
              <a:rPr lang="ru-RU" sz="2400" dirty="0" err="1" smtClean="0"/>
              <a:t>має</a:t>
            </a:r>
            <a:r>
              <a:rPr lang="ru-RU" sz="2400" dirty="0" smtClean="0"/>
              <a:t> </a:t>
            </a:r>
            <a:r>
              <a:rPr lang="ru-RU" sz="2400" dirty="0" err="1" smtClean="0"/>
              <a:t>своє</a:t>
            </a:r>
            <a:r>
              <a:rPr lang="ru-RU" sz="2400" dirty="0" smtClean="0"/>
              <a:t> </a:t>
            </a:r>
            <a:r>
              <a:rPr lang="ru-RU" sz="2400" dirty="0" err="1" smtClean="0"/>
              <a:t>значення</a:t>
            </a:r>
            <a:r>
              <a:rPr lang="ru-RU" sz="2400" dirty="0" smtClean="0"/>
              <a:t>.</a:t>
            </a:r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964432" y="3645024"/>
            <a:ext cx="76400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err="1" smtClean="0"/>
              <a:t>Наприклад</a:t>
            </a:r>
            <a:r>
              <a:rPr lang="ru-RU" sz="2400" dirty="0" smtClean="0"/>
              <a:t>: </a:t>
            </a:r>
            <a:r>
              <a:rPr lang="ru-RU" sz="2400" i="1" dirty="0" err="1" smtClean="0"/>
              <a:t>літ</a:t>
            </a:r>
            <a:r>
              <a:rPr lang="ru-RU" sz="2400" i="1" dirty="0" smtClean="0"/>
              <a:t>-н-</a:t>
            </a:r>
            <a:r>
              <a:rPr lang="ru-RU" sz="2400" i="1" dirty="0" err="1" smtClean="0"/>
              <a:t>ій</a:t>
            </a:r>
            <a:r>
              <a:rPr lang="ru-RU" sz="2400" dirty="0" smtClean="0"/>
              <a:t> (</a:t>
            </a:r>
            <a:r>
              <a:rPr lang="ru-RU" sz="2400" dirty="0" err="1" smtClean="0"/>
              <a:t>корінь</a:t>
            </a:r>
            <a:r>
              <a:rPr lang="ru-RU" sz="2400" dirty="0" smtClean="0"/>
              <a:t>, </a:t>
            </a:r>
            <a:r>
              <a:rPr lang="ru-RU" sz="2400" dirty="0" err="1" smtClean="0"/>
              <a:t>суфікс</a:t>
            </a:r>
            <a:r>
              <a:rPr lang="ru-RU" sz="2400" dirty="0" smtClean="0"/>
              <a:t> і </a:t>
            </a:r>
            <a:r>
              <a:rPr lang="ru-RU" sz="2400" dirty="0" err="1" smtClean="0"/>
              <a:t>закінчення</a:t>
            </a:r>
            <a:r>
              <a:rPr lang="ru-RU" sz="2400" dirty="0" smtClean="0"/>
              <a:t>)</a:t>
            </a:r>
            <a:endParaRPr lang="ru-RU" sz="2400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Викладач української мови - Павленко В.В.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26192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8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496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764704"/>
            <a:ext cx="806489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/>
              <a:t>За </a:t>
            </a:r>
            <a:r>
              <a:rPr lang="ru-RU" sz="3200" dirty="0" err="1" smtClean="0"/>
              <a:t>значенням</a:t>
            </a:r>
            <a:r>
              <a:rPr lang="ru-RU" sz="3200" dirty="0" smtClean="0"/>
              <a:t> і </a:t>
            </a:r>
            <a:r>
              <a:rPr lang="ru-RU" sz="3200" dirty="0" err="1" smtClean="0"/>
              <a:t>роллю</a:t>
            </a:r>
            <a:r>
              <a:rPr lang="ru-RU" sz="3200" dirty="0" smtClean="0"/>
              <a:t> в </a:t>
            </a:r>
            <a:r>
              <a:rPr lang="ru-RU" sz="3200" dirty="0" err="1" smtClean="0"/>
              <a:t>будові</a:t>
            </a:r>
            <a:r>
              <a:rPr lang="ru-RU" sz="3200" dirty="0" smtClean="0"/>
              <a:t> слова</a:t>
            </a:r>
            <a:r>
              <a:rPr lang="ru-RU" sz="3600" dirty="0" smtClean="0"/>
              <a:t> </a:t>
            </a:r>
          </a:p>
          <a:p>
            <a:pPr algn="ctr"/>
            <a:r>
              <a:rPr lang="ru-RU" sz="3600" dirty="0" err="1" smtClean="0"/>
              <a:t>морфеми</a:t>
            </a:r>
            <a:r>
              <a:rPr lang="ru-RU" sz="3600" dirty="0" smtClean="0"/>
              <a:t> </a:t>
            </a:r>
            <a:r>
              <a:rPr lang="ru-RU" sz="3600" dirty="0" err="1" smtClean="0"/>
              <a:t>поділяються</a:t>
            </a:r>
            <a:r>
              <a:rPr lang="ru-RU" sz="3600" dirty="0" smtClean="0"/>
              <a:t>:</a:t>
            </a:r>
          </a:p>
        </p:txBody>
      </p:sp>
      <p:cxnSp>
        <p:nvCxnSpPr>
          <p:cNvPr id="4" name="Прямая со стрелкой 3"/>
          <p:cNvCxnSpPr>
            <a:stCxn id="2" idx="2"/>
          </p:cNvCxnSpPr>
          <p:nvPr/>
        </p:nvCxnSpPr>
        <p:spPr>
          <a:xfrm>
            <a:off x="4644008" y="1965033"/>
            <a:ext cx="1512168" cy="47995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>
            <a:stCxn id="2" idx="2"/>
          </p:cNvCxnSpPr>
          <p:nvPr/>
        </p:nvCxnSpPr>
        <p:spPr>
          <a:xfrm flipH="1">
            <a:off x="3275856" y="1965033"/>
            <a:ext cx="1368152" cy="45585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Блок-схема: перфолента 8"/>
          <p:cNvSpPr/>
          <p:nvPr/>
        </p:nvSpPr>
        <p:spPr>
          <a:xfrm>
            <a:off x="5436096" y="2348880"/>
            <a:ext cx="3600400" cy="2520280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6012160" y="2867452"/>
            <a:ext cx="28083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dirty="0" smtClean="0">
                <a:solidFill>
                  <a:srgbClr val="FF0000"/>
                </a:solidFill>
              </a:rPr>
              <a:t>службові засоби словотворення та творення форм слова :</a:t>
            </a:r>
            <a:endParaRPr lang="ru-RU" sz="2400" dirty="0">
              <a:solidFill>
                <a:srgbClr val="FF0000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420888"/>
            <a:ext cx="3621087" cy="2536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1331640" y="3284984"/>
            <a:ext cx="206178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3600" dirty="0" smtClean="0">
                <a:solidFill>
                  <a:srgbClr val="FF0000"/>
                </a:solidFill>
              </a:rPr>
              <a:t>кореневі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331640" y="4869160"/>
            <a:ext cx="213712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 smtClean="0"/>
              <a:t>  </a:t>
            </a:r>
            <a:r>
              <a:rPr lang="uk-UA" sz="3600" dirty="0" smtClean="0"/>
              <a:t>- корінь </a:t>
            </a:r>
            <a:endParaRPr lang="ru-RU" sz="3600" dirty="0"/>
          </a:p>
        </p:txBody>
      </p:sp>
      <p:sp>
        <p:nvSpPr>
          <p:cNvPr id="17" name="TextBox 16"/>
          <p:cNvSpPr txBox="1"/>
          <p:nvPr/>
        </p:nvSpPr>
        <p:spPr>
          <a:xfrm>
            <a:off x="5652120" y="4797152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 - </a:t>
            </a:r>
            <a:r>
              <a:rPr lang="uk-UA" sz="2400" dirty="0" smtClean="0"/>
              <a:t>префікс;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652120" y="5127575"/>
            <a:ext cx="25922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 </a:t>
            </a:r>
            <a:r>
              <a:rPr lang="uk-UA" sz="2400" dirty="0" smtClean="0"/>
              <a:t>- суфікс; </a:t>
            </a:r>
            <a:endParaRPr lang="ru-RU" sz="2400" dirty="0"/>
          </a:p>
        </p:txBody>
      </p:sp>
      <p:sp>
        <p:nvSpPr>
          <p:cNvPr id="27" name="TextBox 26"/>
          <p:cNvSpPr txBox="1"/>
          <p:nvPr/>
        </p:nvSpPr>
        <p:spPr>
          <a:xfrm>
            <a:off x="5652120" y="5517232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dirty="0"/>
              <a:t> </a:t>
            </a:r>
            <a:r>
              <a:rPr lang="uk-UA" sz="2400" dirty="0" smtClean="0"/>
              <a:t>- закінчення;</a:t>
            </a:r>
            <a:endParaRPr lang="ru-RU" sz="2400" dirty="0"/>
          </a:p>
        </p:txBody>
      </p:sp>
      <p:sp>
        <p:nvSpPr>
          <p:cNvPr id="29" name="TextBox 28"/>
          <p:cNvSpPr txBox="1"/>
          <p:nvPr/>
        </p:nvSpPr>
        <p:spPr>
          <a:xfrm>
            <a:off x="5652120" y="5847655"/>
            <a:ext cx="23762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dirty="0" smtClean="0"/>
              <a:t> - постфікс;</a:t>
            </a:r>
            <a:endParaRPr lang="ru-RU" sz="2400" dirty="0"/>
          </a:p>
        </p:txBody>
      </p:sp>
      <p:sp>
        <p:nvSpPr>
          <p:cNvPr id="30" name="TextBox 29"/>
          <p:cNvSpPr txBox="1"/>
          <p:nvPr/>
        </p:nvSpPr>
        <p:spPr>
          <a:xfrm>
            <a:off x="5580112" y="6165304"/>
            <a:ext cx="28083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 </a:t>
            </a:r>
            <a:r>
              <a:rPr lang="uk-UA" sz="2400" dirty="0" smtClean="0"/>
              <a:t> - основа слова</a:t>
            </a:r>
            <a:endParaRPr lang="ru-RU" dirty="0"/>
          </a:p>
        </p:txBody>
      </p:sp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5455067"/>
            <a:ext cx="1872208" cy="1254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Викладач української мови - Павленко В.В.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0189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4320"/>
                            </p:stCondLst>
                            <p:childTnLst>
                              <p:par>
                                <p:cTn id="10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320"/>
                            </p:stCondLst>
                            <p:childTnLst>
                              <p:par>
                                <p:cTn id="1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32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732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8320"/>
                            </p:stCondLst>
                            <p:childTnLst>
                              <p:par>
                                <p:cTn id="3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9320"/>
                            </p:stCondLst>
                            <p:childTnLst>
                              <p:par>
                                <p:cTn id="3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320"/>
                            </p:stCondLst>
                            <p:childTnLst>
                              <p:par>
                                <p:cTn id="4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1320"/>
                            </p:stCondLst>
                            <p:childTnLst>
                              <p:par>
                                <p:cTn id="4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2320"/>
                            </p:stCondLst>
                            <p:childTnLst>
                              <p:par>
                                <p:cTn id="5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3320"/>
                            </p:stCondLst>
                            <p:childTnLst>
                              <p:par>
                                <p:cTn id="6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" grpId="0" animBg="1"/>
      <p:bldP spid="11" grpId="0"/>
      <p:bldP spid="15" grpId="0"/>
      <p:bldP spid="16" grpId="0"/>
      <p:bldP spid="17" grpId="0"/>
      <p:bldP spid="18" grpId="0"/>
      <p:bldP spid="27" grpId="0"/>
      <p:bldP spid="29" grpId="0"/>
      <p:bldP spid="3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7" y="404664"/>
            <a:ext cx="7550224" cy="1152128"/>
          </a:xfrm>
        </p:spPr>
        <p:txBody>
          <a:bodyPr/>
          <a:lstStyle/>
          <a:p>
            <a:pPr algn="l"/>
            <a:r>
              <a:rPr lang="ru-RU" sz="3200" b="0" dirty="0" err="1">
                <a:solidFill>
                  <a:srgbClr val="FF0000"/>
                </a:solidFill>
                <a:effectLst/>
              </a:rPr>
              <a:t>Кожна</a:t>
            </a:r>
            <a:r>
              <a:rPr lang="ru-RU" sz="3200" b="0" dirty="0">
                <a:solidFill>
                  <a:srgbClr val="FF0000"/>
                </a:solidFill>
                <a:effectLst/>
              </a:rPr>
              <a:t> морфема </a:t>
            </a:r>
            <a:r>
              <a:rPr lang="ru-RU" sz="3200" b="0" dirty="0" err="1">
                <a:solidFill>
                  <a:srgbClr val="FF0000"/>
                </a:solidFill>
                <a:effectLst/>
              </a:rPr>
              <a:t>позначається</a:t>
            </a:r>
            <a:r>
              <a:rPr lang="ru-RU" sz="3200" b="0" dirty="0">
                <a:solidFill>
                  <a:srgbClr val="FF0000"/>
                </a:solidFill>
                <a:effectLst/>
              </a:rPr>
              <a:t> </a:t>
            </a:r>
            <a:r>
              <a:rPr lang="ru-RU" sz="3200" b="0" dirty="0" err="1">
                <a:solidFill>
                  <a:srgbClr val="FF0000"/>
                </a:solidFill>
                <a:effectLst/>
              </a:rPr>
              <a:t>своєю</a:t>
            </a:r>
            <a:r>
              <a:rPr lang="ru-RU" sz="3200" b="0" dirty="0">
                <a:solidFill>
                  <a:srgbClr val="FF0000"/>
                </a:solidFill>
                <a:effectLst/>
              </a:rPr>
              <a:t> </a:t>
            </a:r>
            <a:r>
              <a:rPr lang="ru-RU" sz="3200" b="0" dirty="0" err="1">
                <a:solidFill>
                  <a:srgbClr val="FF0000"/>
                </a:solidFill>
                <a:effectLst/>
              </a:rPr>
              <a:t>умовною</a:t>
            </a:r>
            <a:r>
              <a:rPr lang="ru-RU" sz="3200" b="0" dirty="0">
                <a:solidFill>
                  <a:srgbClr val="FF0000"/>
                </a:solidFill>
                <a:effectLst/>
              </a:rPr>
              <a:t> </a:t>
            </a:r>
            <a:r>
              <a:rPr lang="ru-RU" sz="3200" b="0" dirty="0" err="1">
                <a:solidFill>
                  <a:srgbClr val="FF0000"/>
                </a:solidFill>
                <a:effectLst/>
              </a:rPr>
              <a:t>позначкою</a:t>
            </a:r>
            <a:r>
              <a:rPr lang="ru-RU" sz="3200" b="0" dirty="0">
                <a:solidFill>
                  <a:srgbClr val="FF0000"/>
                </a:solidFill>
                <a:effectLst/>
              </a:rPr>
              <a:t>:</a:t>
            </a:r>
            <a:endParaRPr lang="ru-RU" sz="3200" dirty="0">
              <a:solidFill>
                <a:srgbClr val="FF0000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700808"/>
            <a:ext cx="6408712" cy="41044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4981350"/>
            <a:ext cx="2123703" cy="1647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Викладач української мови - Павленко В.В.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86312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548680"/>
            <a:ext cx="7694241" cy="1152128"/>
          </a:xfrm>
        </p:spPr>
        <p:txBody>
          <a:bodyPr/>
          <a:lstStyle/>
          <a:p>
            <a:pPr algn="ctr"/>
            <a:r>
              <a:rPr lang="uk-UA" sz="54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Префікс</a:t>
            </a:r>
            <a:endParaRPr lang="ru-RU" sz="54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95536" y="1700808"/>
            <a:ext cx="835292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err="1"/>
              <a:t>Префікс</a:t>
            </a:r>
            <a:r>
              <a:rPr lang="ru-RU" sz="2800" b="1" dirty="0"/>
              <a:t> </a:t>
            </a:r>
            <a:r>
              <a:rPr lang="ru-RU" sz="2800" dirty="0"/>
              <a:t>(</a:t>
            </a:r>
            <a:r>
              <a:rPr lang="ru-RU" sz="2800" dirty="0" err="1"/>
              <a:t>від</a:t>
            </a:r>
            <a:r>
              <a:rPr lang="ru-RU" sz="2800" dirty="0"/>
              <a:t> лат. </a:t>
            </a:r>
            <a:r>
              <a:rPr lang="en-US" sz="2800" dirty="0" err="1"/>
              <a:t>prae</a:t>
            </a:r>
            <a:r>
              <a:rPr lang="en-US" sz="2800" dirty="0"/>
              <a:t> - </a:t>
            </a:r>
            <a:r>
              <a:rPr lang="ru-RU" sz="2800" dirty="0" err="1">
                <a:solidFill>
                  <a:srgbClr val="7030A0"/>
                </a:solidFill>
              </a:rPr>
              <a:t>попереду</a:t>
            </a:r>
            <a:r>
              <a:rPr lang="ru-RU" sz="2800" dirty="0"/>
              <a:t> і </a:t>
            </a:r>
            <a:r>
              <a:rPr lang="en-US" sz="2800" dirty="0" err="1"/>
              <a:t>fixus</a:t>
            </a:r>
            <a:r>
              <a:rPr lang="en-US" sz="2800" dirty="0"/>
              <a:t> - </a:t>
            </a:r>
            <a:r>
              <a:rPr lang="ru-RU" sz="2800" dirty="0" err="1">
                <a:solidFill>
                  <a:srgbClr val="7030A0"/>
                </a:solidFill>
              </a:rPr>
              <a:t>прикріплений</a:t>
            </a:r>
            <a:r>
              <a:rPr lang="ru-RU" sz="2800" dirty="0"/>
              <a:t>) - </a:t>
            </a:r>
            <a:r>
              <a:rPr lang="ru-RU" sz="2800" dirty="0" err="1"/>
              <a:t>це</a:t>
            </a:r>
            <a:r>
              <a:rPr lang="ru-RU" sz="2800" dirty="0"/>
              <a:t> </a:t>
            </a:r>
            <a:r>
              <a:rPr lang="ru-RU" sz="2800" dirty="0" err="1"/>
              <a:t>частина</a:t>
            </a:r>
            <a:r>
              <a:rPr lang="ru-RU" sz="2800" dirty="0"/>
              <a:t> слова, </a:t>
            </a:r>
            <a:r>
              <a:rPr lang="ru-RU" sz="2800" dirty="0" err="1"/>
              <a:t>що</a:t>
            </a:r>
            <a:r>
              <a:rPr lang="ru-RU" sz="2800" dirty="0"/>
              <a:t> </a:t>
            </a:r>
            <a:r>
              <a:rPr lang="ru-RU" sz="2800" dirty="0" err="1"/>
              <a:t>стоїть</a:t>
            </a:r>
            <a:r>
              <a:rPr lang="ru-RU" sz="2800" dirty="0"/>
              <a:t> перед </a:t>
            </a:r>
            <a:r>
              <a:rPr lang="ru-RU" sz="2800" dirty="0" err="1"/>
              <a:t>коренем</a:t>
            </a:r>
            <a:r>
              <a:rPr lang="ru-RU" sz="2800" dirty="0"/>
              <a:t> і служить для </a:t>
            </a:r>
            <a:r>
              <a:rPr lang="ru-RU" sz="2800" dirty="0" err="1"/>
              <a:t>утворення</a:t>
            </a:r>
            <a:r>
              <a:rPr lang="ru-RU" sz="2800" dirty="0"/>
              <a:t> </a:t>
            </a:r>
            <a:r>
              <a:rPr lang="ru-RU" sz="2800" dirty="0" err="1"/>
              <a:t>нових</a:t>
            </a:r>
            <a:r>
              <a:rPr lang="ru-RU" sz="2800" dirty="0"/>
              <a:t> </a:t>
            </a:r>
            <a:r>
              <a:rPr lang="ru-RU" sz="2800" dirty="0" err="1"/>
              <a:t>слів</a:t>
            </a:r>
            <a:r>
              <a:rPr lang="ru-RU" sz="2800" dirty="0"/>
              <a:t> </a:t>
            </a:r>
            <a:r>
              <a:rPr lang="ru-RU" sz="2800" dirty="0" err="1"/>
              <a:t>чи</a:t>
            </a:r>
            <a:r>
              <a:rPr lang="ru-RU" sz="2800" dirty="0"/>
              <a:t> </a:t>
            </a:r>
            <a:r>
              <a:rPr lang="ru-RU" sz="2800" dirty="0" err="1"/>
              <a:t>інших</a:t>
            </a:r>
            <a:r>
              <a:rPr lang="ru-RU" sz="2800" dirty="0"/>
              <a:t> </a:t>
            </a:r>
            <a:r>
              <a:rPr lang="ru-RU" sz="2800" dirty="0" err="1"/>
              <a:t>граматичних</a:t>
            </a:r>
            <a:r>
              <a:rPr lang="ru-RU" sz="2800" dirty="0"/>
              <a:t> </a:t>
            </a:r>
            <a:r>
              <a:rPr lang="ru-RU" sz="2800" dirty="0" smtClean="0"/>
              <a:t>форм.</a:t>
            </a:r>
            <a:endParaRPr lang="ru-RU" dirty="0"/>
          </a:p>
        </p:txBody>
      </p:sp>
      <p:sp>
        <p:nvSpPr>
          <p:cNvPr id="4" name="Тройная стрелка влево/вправо/вверх 3"/>
          <p:cNvSpPr/>
          <p:nvPr/>
        </p:nvSpPr>
        <p:spPr>
          <a:xfrm>
            <a:off x="3563888" y="3573016"/>
            <a:ext cx="1584176" cy="958170"/>
          </a:xfrm>
          <a:prstGeom prst="leftRigh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107504" y="3990543"/>
            <a:ext cx="36004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u="sng" dirty="0" err="1" smtClean="0">
                <a:solidFill>
                  <a:srgbClr val="00B050"/>
                </a:solidFill>
              </a:rPr>
              <a:t>Словотворчий</a:t>
            </a:r>
            <a:r>
              <a:rPr lang="ru-RU" sz="2400" u="sng" dirty="0" smtClean="0">
                <a:solidFill>
                  <a:srgbClr val="00B050"/>
                </a:solidFill>
              </a:rPr>
              <a:t> </a:t>
            </a:r>
            <a:r>
              <a:rPr lang="ru-RU" sz="2400" u="sng" dirty="0" err="1" smtClean="0">
                <a:solidFill>
                  <a:srgbClr val="00B050"/>
                </a:solidFill>
              </a:rPr>
              <a:t>префікс</a:t>
            </a:r>
            <a:r>
              <a:rPr lang="ru-RU" sz="2400" u="sng" dirty="0" smtClean="0">
                <a:solidFill>
                  <a:srgbClr val="00B050"/>
                </a:solidFill>
              </a:rPr>
              <a:t> - </a:t>
            </a:r>
            <a:r>
              <a:rPr lang="ru-RU" sz="2000" dirty="0" err="1" smtClean="0"/>
              <a:t>змінює</a:t>
            </a:r>
            <a:r>
              <a:rPr lang="ru-RU" sz="2000" dirty="0" smtClean="0"/>
              <a:t> </a:t>
            </a:r>
            <a:r>
              <a:rPr lang="ru-RU" sz="2000" dirty="0" err="1" smtClean="0"/>
              <a:t>лексичне</a:t>
            </a:r>
            <a:r>
              <a:rPr lang="ru-RU" sz="2000" dirty="0" smtClean="0"/>
              <a:t> </a:t>
            </a:r>
            <a:r>
              <a:rPr lang="ru-RU" sz="2000" dirty="0" err="1" smtClean="0"/>
              <a:t>значення</a:t>
            </a:r>
            <a:r>
              <a:rPr lang="ru-RU" sz="2000" dirty="0" smtClean="0"/>
              <a:t> слова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148064" y="4005064"/>
            <a:ext cx="374441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u="sng" dirty="0" err="1" smtClean="0">
                <a:solidFill>
                  <a:srgbClr val="00B050"/>
                </a:solidFill>
              </a:rPr>
              <a:t>Формотворчий</a:t>
            </a:r>
            <a:r>
              <a:rPr lang="ru-RU" sz="2400" u="sng" dirty="0" smtClean="0">
                <a:solidFill>
                  <a:srgbClr val="00B050"/>
                </a:solidFill>
              </a:rPr>
              <a:t> </a:t>
            </a:r>
            <a:r>
              <a:rPr lang="ru-RU" sz="2400" u="sng" dirty="0" err="1" smtClean="0">
                <a:solidFill>
                  <a:srgbClr val="00B050"/>
                </a:solidFill>
              </a:rPr>
              <a:t>префікс</a:t>
            </a:r>
            <a:r>
              <a:rPr lang="ru-RU" sz="2400" u="sng" dirty="0" smtClean="0">
                <a:solidFill>
                  <a:srgbClr val="00B050"/>
                </a:solidFill>
              </a:rPr>
              <a:t>-  </a:t>
            </a:r>
          </a:p>
          <a:p>
            <a:r>
              <a:rPr lang="ru-RU" sz="2000" dirty="0" err="1" smtClean="0"/>
              <a:t>може</a:t>
            </a:r>
            <a:r>
              <a:rPr lang="ru-RU" sz="2000" dirty="0" smtClean="0"/>
              <a:t> </a:t>
            </a:r>
            <a:r>
              <a:rPr lang="ru-RU" sz="2000" dirty="0" err="1"/>
              <a:t>використовуватись</a:t>
            </a:r>
            <a:r>
              <a:rPr lang="ru-RU" sz="2000" dirty="0"/>
              <a:t> для </a:t>
            </a:r>
            <a:r>
              <a:rPr lang="ru-RU" sz="2000" dirty="0" err="1"/>
              <a:t>утворення</a:t>
            </a:r>
            <a:r>
              <a:rPr lang="ru-RU" sz="2000" dirty="0"/>
              <a:t> </a:t>
            </a:r>
            <a:r>
              <a:rPr lang="ru-RU" sz="2000" dirty="0" err="1"/>
              <a:t>нових</a:t>
            </a:r>
            <a:r>
              <a:rPr lang="ru-RU" sz="2000" dirty="0"/>
              <a:t> форм </a:t>
            </a:r>
            <a:r>
              <a:rPr lang="ru-RU" sz="2000" dirty="0" err="1"/>
              <a:t>слів</a:t>
            </a:r>
            <a:endParaRPr lang="ru-RU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5076056" y="5229200"/>
            <a:ext cx="415370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i="1" dirty="0" err="1" smtClean="0"/>
              <a:t>Робити</a:t>
            </a:r>
            <a:r>
              <a:rPr lang="ru-RU" sz="2000" i="1" dirty="0" smtClean="0"/>
              <a:t>-</a:t>
            </a:r>
            <a:r>
              <a:rPr lang="ru-RU" sz="2000" i="1" dirty="0"/>
              <a:t> </a:t>
            </a:r>
            <a:r>
              <a:rPr lang="ru-RU" sz="2000" b="1" i="1" dirty="0" err="1">
                <a:solidFill>
                  <a:schemeClr val="accent6">
                    <a:lumMod val="75000"/>
                  </a:schemeClr>
                </a:solidFill>
              </a:rPr>
              <a:t>до</a:t>
            </a:r>
            <a:r>
              <a:rPr lang="ru-RU" sz="2000" i="1" dirty="0" err="1"/>
              <a:t>робити</a:t>
            </a:r>
            <a:r>
              <a:rPr lang="ru-RU" dirty="0"/>
              <a:t> (</a:t>
            </a:r>
            <a:r>
              <a:rPr lang="ru-RU" dirty="0" err="1" smtClean="0"/>
              <a:t>док.в</a:t>
            </a:r>
            <a:r>
              <a:rPr lang="ru-RU" dirty="0" smtClean="0"/>
              <a:t> </a:t>
            </a:r>
            <a:r>
              <a:rPr lang="ru-RU" dirty="0" err="1" smtClean="0"/>
              <a:t>дієсл</a:t>
            </a:r>
            <a:r>
              <a:rPr lang="ru-RU" dirty="0" smtClean="0"/>
              <a:t>.),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5148064" y="5661248"/>
            <a:ext cx="3816424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i="1" dirty="0" err="1"/>
              <a:t>в</a:t>
            </a:r>
            <a:r>
              <a:rPr lang="ru-RU" sz="2000" i="1" dirty="0" err="1" smtClean="0"/>
              <a:t>идатний</a:t>
            </a:r>
            <a:r>
              <a:rPr lang="ru-RU" sz="2000" i="1" dirty="0" smtClean="0"/>
              <a:t> -</a:t>
            </a:r>
            <a:r>
              <a:rPr lang="ru-RU" sz="2000" i="1" dirty="0"/>
              <a:t> </a:t>
            </a:r>
            <a:r>
              <a:rPr lang="ru-RU" sz="2000" b="1" i="1" dirty="0" err="1" smtClean="0"/>
              <a:t>най</a:t>
            </a:r>
            <a:r>
              <a:rPr lang="ru-RU" sz="2000" i="1" dirty="0" err="1" smtClean="0"/>
              <a:t>видатніший</a:t>
            </a:r>
            <a:endParaRPr lang="ru-RU" sz="2000" i="1" dirty="0" smtClean="0"/>
          </a:p>
          <a:p>
            <a:r>
              <a:rPr lang="ru-RU" i="1" dirty="0"/>
              <a:t> </a:t>
            </a:r>
            <a:r>
              <a:rPr lang="ru-RU" dirty="0"/>
              <a:t>(</a:t>
            </a:r>
            <a:r>
              <a:rPr lang="ru-RU" dirty="0" err="1" smtClean="0"/>
              <a:t>найв.ступ</a:t>
            </a:r>
            <a:r>
              <a:rPr lang="ru-RU" dirty="0" smtClean="0"/>
              <a:t>. </a:t>
            </a:r>
            <a:r>
              <a:rPr lang="ru-RU" dirty="0" err="1"/>
              <a:t>п</a:t>
            </a:r>
            <a:r>
              <a:rPr lang="ru-RU" dirty="0" err="1" smtClean="0"/>
              <a:t>орівн</a:t>
            </a:r>
            <a:r>
              <a:rPr lang="ru-RU" dirty="0" smtClean="0"/>
              <a:t>. </a:t>
            </a:r>
            <a:r>
              <a:rPr lang="ru-RU" dirty="0" err="1" smtClean="0"/>
              <a:t>прикм</a:t>
            </a:r>
            <a:r>
              <a:rPr lang="ru-RU" dirty="0" smtClean="0"/>
              <a:t>.)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251520" y="5157192"/>
            <a:ext cx="3600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i="1" dirty="0" err="1" smtClean="0"/>
              <a:t>Друкувати</a:t>
            </a:r>
            <a:r>
              <a:rPr lang="ru-RU" sz="2000" i="1" dirty="0" smtClean="0"/>
              <a:t> -</a:t>
            </a:r>
            <a:r>
              <a:rPr lang="ru-RU" sz="2000" i="1" dirty="0"/>
              <a:t> </a:t>
            </a:r>
            <a:r>
              <a:rPr lang="ru-RU" sz="2000" b="1" i="1" dirty="0" err="1" smtClean="0">
                <a:solidFill>
                  <a:schemeClr val="accent6">
                    <a:lumMod val="75000"/>
                  </a:schemeClr>
                </a:solidFill>
              </a:rPr>
              <a:t>на</a:t>
            </a:r>
            <a:r>
              <a:rPr lang="ru-RU" sz="2000" i="1" dirty="0" err="1" smtClean="0"/>
              <a:t>друкувати</a:t>
            </a:r>
            <a:r>
              <a:rPr lang="ru-RU" sz="2000" i="1" dirty="0" smtClean="0"/>
              <a:t>,</a:t>
            </a:r>
            <a:endParaRPr lang="ru-RU" sz="20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395536" y="5661248"/>
            <a:ext cx="238398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i="1" dirty="0" err="1"/>
              <a:t>г</a:t>
            </a:r>
            <a:r>
              <a:rPr lang="ru-RU" sz="2000" i="1" dirty="0" err="1" smtClean="0"/>
              <a:t>лядач</a:t>
            </a:r>
            <a:r>
              <a:rPr lang="ru-RU" sz="2000" i="1" dirty="0" smtClean="0"/>
              <a:t> - </a:t>
            </a:r>
            <a:r>
              <a:rPr lang="ru-RU" sz="2000" b="1" i="1" dirty="0" err="1" smtClean="0">
                <a:solidFill>
                  <a:schemeClr val="accent6">
                    <a:lumMod val="75000"/>
                  </a:schemeClr>
                </a:solidFill>
              </a:rPr>
              <a:t>на</a:t>
            </a:r>
            <a:r>
              <a:rPr lang="ru-RU" sz="2000" i="1" dirty="0" err="1" smtClean="0"/>
              <a:t>глядач</a:t>
            </a:r>
            <a:endParaRPr lang="ru-RU" sz="20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8901" y="116632"/>
            <a:ext cx="1761167" cy="1899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Викладач української мови - Павленко В.В.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37410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40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0"/>
                            </p:stCondLst>
                            <p:childTnLst>
                              <p:par>
                                <p:cTn id="1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7000"/>
                            </p:stCondLst>
                            <p:childTnLst>
                              <p:par>
                                <p:cTn id="23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9000"/>
                            </p:stCondLst>
                            <p:childTnLst>
                              <p:par>
                                <p:cTn id="40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1000"/>
                            </p:stCondLst>
                            <p:childTnLst>
                              <p:par>
                                <p:cTn id="57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3000"/>
                            </p:stCondLst>
                            <p:childTnLst>
                              <p:par>
                                <p:cTn id="64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5000"/>
                            </p:stCondLst>
                            <p:childTnLst>
                              <p:par>
                                <p:cTn id="81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 animBg="1"/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7" y="332656"/>
            <a:ext cx="7190184" cy="1008112"/>
          </a:xfrm>
        </p:spPr>
        <p:txBody>
          <a:bodyPr/>
          <a:lstStyle/>
          <a:p>
            <a:pPr algn="ctr"/>
            <a:r>
              <a:rPr lang="uk-UA" sz="5400" dirty="0" smtClean="0">
                <a:solidFill>
                  <a:srgbClr val="00B050"/>
                </a:solidFill>
              </a:rPr>
              <a:t>Суфікс</a:t>
            </a:r>
            <a:endParaRPr lang="ru-RU" sz="5400" dirty="0">
              <a:solidFill>
                <a:srgbClr val="00B05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2189182"/>
            <a:ext cx="828092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u="sng" dirty="0" err="1"/>
              <a:t>Суфікс</a:t>
            </a:r>
            <a:r>
              <a:rPr lang="ru-RU" sz="2800" dirty="0"/>
              <a:t> (</a:t>
            </a:r>
            <a:r>
              <a:rPr lang="ru-RU" sz="2800" dirty="0" err="1"/>
              <a:t>від</a:t>
            </a:r>
            <a:r>
              <a:rPr lang="ru-RU" sz="2800" dirty="0"/>
              <a:t> лат. </a:t>
            </a:r>
            <a:r>
              <a:rPr lang="ru-RU" sz="2800" dirty="0" err="1"/>
              <a:t>sufficus</a:t>
            </a:r>
            <a:r>
              <a:rPr lang="ru-RU" sz="2800" dirty="0"/>
              <a:t> - </a:t>
            </a:r>
            <a:r>
              <a:rPr lang="ru-RU" sz="2800" dirty="0" err="1">
                <a:solidFill>
                  <a:schemeClr val="accent1">
                    <a:lumMod val="75000"/>
                  </a:schemeClr>
                </a:solidFill>
              </a:rPr>
              <a:t>прикріплений</a:t>
            </a:r>
            <a:r>
              <a:rPr lang="ru-RU" sz="2800" dirty="0"/>
              <a:t>) - </a:t>
            </a:r>
            <a:r>
              <a:rPr lang="ru-RU" sz="2800" dirty="0" err="1"/>
              <a:t>частина</a:t>
            </a:r>
            <a:r>
              <a:rPr lang="ru-RU" sz="2800" dirty="0"/>
              <a:t> слова, </a:t>
            </a:r>
            <a:r>
              <a:rPr lang="ru-RU" sz="2800" dirty="0" err="1"/>
              <a:t>що</a:t>
            </a:r>
            <a:r>
              <a:rPr lang="ru-RU" sz="2800" dirty="0"/>
              <a:t> </a:t>
            </a:r>
            <a:r>
              <a:rPr lang="ru-RU" sz="2800" dirty="0" err="1"/>
              <a:t>стоїть</a:t>
            </a:r>
            <a:r>
              <a:rPr lang="ru-RU" sz="2800" dirty="0"/>
              <a:t> </a:t>
            </a:r>
            <a:r>
              <a:rPr lang="ru-RU" sz="2800" dirty="0" err="1"/>
              <a:t>після</a:t>
            </a:r>
            <a:r>
              <a:rPr lang="ru-RU" sz="2800" dirty="0"/>
              <a:t> </a:t>
            </a:r>
            <a:r>
              <a:rPr lang="ru-RU" sz="2800" dirty="0" err="1"/>
              <a:t>кореня</a:t>
            </a:r>
            <a:r>
              <a:rPr lang="ru-RU" sz="2800" dirty="0"/>
              <a:t> і служить для </a:t>
            </a:r>
            <a:r>
              <a:rPr lang="ru-RU" sz="2800" dirty="0" err="1"/>
              <a:t>утворення</a:t>
            </a:r>
            <a:r>
              <a:rPr lang="ru-RU" sz="2800" dirty="0"/>
              <a:t> </a:t>
            </a:r>
            <a:r>
              <a:rPr lang="ru-RU" sz="2800" dirty="0" err="1"/>
              <a:t>нових</a:t>
            </a:r>
            <a:r>
              <a:rPr lang="ru-RU" sz="2800" dirty="0"/>
              <a:t> </a:t>
            </a:r>
            <a:r>
              <a:rPr lang="ru-RU" sz="2800" dirty="0" err="1"/>
              <a:t>слів</a:t>
            </a:r>
            <a:r>
              <a:rPr lang="ru-RU" sz="2800" dirty="0"/>
              <a:t> </a:t>
            </a:r>
            <a:r>
              <a:rPr lang="ru-RU" sz="2800" dirty="0" err="1"/>
              <a:t>чи</a:t>
            </a:r>
            <a:r>
              <a:rPr lang="ru-RU" sz="2800" dirty="0"/>
              <a:t> </a:t>
            </a:r>
            <a:r>
              <a:rPr lang="ru-RU" sz="2800" dirty="0" err="1"/>
              <a:t>інших</a:t>
            </a:r>
            <a:r>
              <a:rPr lang="ru-RU" sz="2800" dirty="0"/>
              <a:t> </a:t>
            </a:r>
            <a:r>
              <a:rPr lang="ru-RU" sz="2800" dirty="0" err="1"/>
              <a:t>граматичних</a:t>
            </a:r>
            <a:r>
              <a:rPr lang="ru-RU" sz="2800" dirty="0"/>
              <a:t> форм: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555776" y="3748970"/>
            <a:ext cx="41764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err="1"/>
              <a:t>мудрий</a:t>
            </a:r>
            <a:r>
              <a:rPr lang="ru-RU" i="1" dirty="0"/>
              <a:t> + </a:t>
            </a:r>
            <a:r>
              <a:rPr lang="ru-RU" sz="2000" b="1" i="1" dirty="0">
                <a:solidFill>
                  <a:srgbClr val="FF0000"/>
                </a:solidFill>
              </a:rPr>
              <a:t>-</a:t>
            </a:r>
            <a:r>
              <a:rPr lang="ru-RU" sz="2000" b="1" i="1" dirty="0" err="1" smtClean="0">
                <a:solidFill>
                  <a:srgbClr val="FF0000"/>
                </a:solidFill>
              </a:rPr>
              <a:t>ість</a:t>
            </a:r>
            <a:r>
              <a:rPr lang="ru-RU" sz="2000" b="1" i="1" dirty="0" smtClean="0">
                <a:solidFill>
                  <a:srgbClr val="FF0000"/>
                </a:solidFill>
              </a:rPr>
              <a:t> </a:t>
            </a:r>
            <a:r>
              <a:rPr lang="ru-RU" b="1" i="1" dirty="0" smtClean="0"/>
              <a:t>= </a:t>
            </a:r>
            <a:r>
              <a:rPr lang="ru-RU" i="1" dirty="0" err="1" smtClean="0"/>
              <a:t>мудрість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958882" y="4109010"/>
            <a:ext cx="262123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/>
              <a:t>гора +</a:t>
            </a:r>
            <a:r>
              <a:rPr lang="ru-RU" b="1" i="1" dirty="0"/>
              <a:t> </a:t>
            </a:r>
            <a:r>
              <a:rPr lang="ru-RU" sz="2000" b="1" i="1" dirty="0">
                <a:solidFill>
                  <a:srgbClr val="FF0000"/>
                </a:solidFill>
              </a:rPr>
              <a:t>-</a:t>
            </a:r>
            <a:r>
              <a:rPr lang="ru-RU" sz="2000" b="1" i="1" dirty="0" err="1" smtClean="0">
                <a:solidFill>
                  <a:srgbClr val="FF0000"/>
                </a:solidFill>
              </a:rPr>
              <a:t>ськ</a:t>
            </a:r>
            <a:r>
              <a:rPr lang="ru-RU" sz="2000" b="1" i="1" dirty="0" smtClean="0">
                <a:solidFill>
                  <a:srgbClr val="FF0000"/>
                </a:solidFill>
              </a:rPr>
              <a:t> </a:t>
            </a:r>
            <a:r>
              <a:rPr lang="ru-RU" b="1" i="1" dirty="0" smtClean="0"/>
              <a:t>=</a:t>
            </a:r>
            <a:r>
              <a:rPr lang="ru-RU" b="1" i="1" dirty="0"/>
              <a:t> </a:t>
            </a:r>
            <a:r>
              <a:rPr lang="ru-RU" i="1" dirty="0" err="1"/>
              <a:t>гірський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67544" y="4510861"/>
            <a:ext cx="82809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err="1"/>
              <a:t>Формотворчі</a:t>
            </a:r>
            <a:r>
              <a:rPr lang="ru-RU" dirty="0"/>
              <a:t> </a:t>
            </a:r>
            <a:r>
              <a:rPr lang="ru-RU" dirty="0" err="1"/>
              <a:t>суфікси</a:t>
            </a:r>
            <a:r>
              <a:rPr lang="ru-RU" dirty="0"/>
              <a:t> </a:t>
            </a:r>
            <a:r>
              <a:rPr lang="ru-RU" dirty="0" err="1"/>
              <a:t>використовуються</a:t>
            </a:r>
            <a:r>
              <a:rPr lang="ru-RU" dirty="0"/>
              <a:t> для </a:t>
            </a:r>
            <a:r>
              <a:rPr lang="ru-RU" dirty="0" err="1"/>
              <a:t>створення</a:t>
            </a:r>
            <a:r>
              <a:rPr lang="ru-RU" dirty="0"/>
              <a:t> </a:t>
            </a:r>
            <a:r>
              <a:rPr lang="ru-RU" dirty="0" err="1"/>
              <a:t>інших</a:t>
            </a:r>
            <a:r>
              <a:rPr lang="ru-RU" dirty="0"/>
              <a:t> </a:t>
            </a:r>
            <a:r>
              <a:rPr lang="ru-RU" dirty="0" err="1"/>
              <a:t>граматичних</a:t>
            </a:r>
            <a:r>
              <a:rPr lang="ru-RU" dirty="0"/>
              <a:t> </a:t>
            </a:r>
            <a:r>
              <a:rPr lang="ru-RU" dirty="0" smtClean="0"/>
              <a:t>форм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195736" y="4973106"/>
            <a:ext cx="455124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err="1" smtClean="0"/>
              <a:t>Співати</a:t>
            </a:r>
            <a:r>
              <a:rPr lang="ru-RU" i="1" dirty="0" smtClean="0"/>
              <a:t>+ </a:t>
            </a:r>
            <a:r>
              <a:rPr lang="ru-RU" sz="2000" i="1" dirty="0" smtClean="0">
                <a:solidFill>
                  <a:srgbClr val="FF0000"/>
                </a:solidFill>
              </a:rPr>
              <a:t>-в </a:t>
            </a:r>
            <a:r>
              <a:rPr lang="ru-RU" i="1" dirty="0" smtClean="0"/>
              <a:t>=</a:t>
            </a:r>
            <a:r>
              <a:rPr lang="ru-RU" i="1" dirty="0"/>
              <a:t> </a:t>
            </a:r>
            <a:r>
              <a:rPr lang="ru-RU" i="1" dirty="0" err="1" smtClean="0"/>
              <a:t>співа</a:t>
            </a:r>
            <a:r>
              <a:rPr lang="ru-RU" b="1" i="1" dirty="0" err="1" smtClean="0"/>
              <a:t>в</a:t>
            </a:r>
            <a:r>
              <a:rPr lang="ru-RU" b="1" i="1" dirty="0" smtClean="0"/>
              <a:t> ( </a:t>
            </a:r>
            <a:r>
              <a:rPr lang="ru-RU" b="1" i="1" dirty="0" err="1" smtClean="0"/>
              <a:t>мин.ч</a:t>
            </a:r>
            <a:r>
              <a:rPr lang="ru-RU" b="1" i="1" dirty="0" smtClean="0"/>
              <a:t>. </a:t>
            </a:r>
            <a:r>
              <a:rPr lang="ru-RU" b="1" i="1" dirty="0" err="1"/>
              <a:t>д</a:t>
            </a:r>
            <a:r>
              <a:rPr lang="ru-RU" b="1" i="1" dirty="0" err="1" smtClean="0"/>
              <a:t>ієслова</a:t>
            </a:r>
            <a:r>
              <a:rPr lang="ru-RU" b="1" i="1" dirty="0" smtClean="0"/>
              <a:t>)</a:t>
            </a:r>
            <a:endParaRPr lang="ru-RU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1755197" cy="17551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Викладач української мови - Павленко В.В.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88113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7030A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0"/>
                            </p:stCondLst>
                            <p:childTnLst>
                              <p:par>
                                <p:cTn id="32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7000"/>
                            </p:stCondLst>
                            <p:childTnLst>
                              <p:par>
                                <p:cTn id="4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1" dur="2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9500"/>
                            </p:stCondLst>
                            <p:childTnLst>
                              <p:par>
                                <p:cTn id="53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6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83825" y="476672"/>
            <a:ext cx="6512511" cy="1143000"/>
          </a:xfrm>
        </p:spPr>
        <p:txBody>
          <a:bodyPr/>
          <a:lstStyle/>
          <a:p>
            <a:pPr algn="ctr"/>
            <a:r>
              <a:rPr lang="uk-UA" sz="5400" dirty="0" smtClean="0">
                <a:solidFill>
                  <a:srgbClr val="0070C0"/>
                </a:solidFill>
              </a:rPr>
              <a:t>Постфікс</a:t>
            </a:r>
            <a:endParaRPr lang="ru-RU" sz="5400" dirty="0">
              <a:solidFill>
                <a:srgbClr val="0070C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9551" y="1772816"/>
            <a:ext cx="8424937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err="1"/>
              <a:t>Постфікс</a:t>
            </a:r>
            <a:r>
              <a:rPr lang="ru-RU" dirty="0"/>
              <a:t> </a:t>
            </a:r>
            <a:r>
              <a:rPr lang="ru-RU" sz="2800" dirty="0"/>
              <a:t>(</a:t>
            </a:r>
            <a:r>
              <a:rPr lang="ru-RU" sz="2800" dirty="0" err="1"/>
              <a:t>від</a:t>
            </a:r>
            <a:r>
              <a:rPr lang="ru-RU" sz="2800" dirty="0"/>
              <a:t> лат. </a:t>
            </a:r>
            <a:r>
              <a:rPr lang="en-US" sz="2800" dirty="0" err="1"/>
              <a:t>postfixus</a:t>
            </a:r>
            <a:r>
              <a:rPr lang="en-US" sz="2800" dirty="0"/>
              <a:t>- </a:t>
            </a:r>
            <a:r>
              <a:rPr lang="ru-RU" sz="2800" dirty="0" err="1" smtClean="0">
                <a:solidFill>
                  <a:srgbClr val="7030A0"/>
                </a:solidFill>
              </a:rPr>
              <a:t>прикріплений</a:t>
            </a:r>
            <a:r>
              <a:rPr lang="ru-RU" sz="2800" dirty="0" smtClean="0">
                <a:solidFill>
                  <a:srgbClr val="0070C0"/>
                </a:solidFill>
              </a:rPr>
              <a:t> </a:t>
            </a:r>
            <a:r>
              <a:rPr lang="ru-RU" sz="2800" dirty="0" err="1">
                <a:solidFill>
                  <a:srgbClr val="7030A0"/>
                </a:solidFill>
              </a:rPr>
              <a:t>після</a:t>
            </a:r>
            <a:r>
              <a:rPr lang="ru-RU" sz="2800" dirty="0"/>
              <a:t>)- </a:t>
            </a:r>
            <a:r>
              <a:rPr lang="ru-RU" sz="2800" dirty="0" err="1"/>
              <a:t>частина</a:t>
            </a:r>
            <a:r>
              <a:rPr lang="ru-RU" sz="2800" dirty="0"/>
              <a:t> слова,  </a:t>
            </a:r>
            <a:r>
              <a:rPr lang="ru-RU" sz="2800" dirty="0" smtClean="0"/>
              <a:t> </a:t>
            </a:r>
            <a:r>
              <a:rPr lang="ru-RU" sz="2800" dirty="0" err="1" smtClean="0"/>
              <a:t>що</a:t>
            </a:r>
            <a:r>
              <a:rPr lang="ru-RU" sz="2800" dirty="0" smtClean="0"/>
              <a:t> </a:t>
            </a:r>
            <a:r>
              <a:rPr lang="ru-RU" sz="2800" dirty="0" err="1"/>
              <a:t>стоїть</a:t>
            </a:r>
            <a:r>
              <a:rPr lang="ru-RU" sz="2800" dirty="0"/>
              <a:t> у </a:t>
            </a:r>
            <a:r>
              <a:rPr lang="ru-RU" sz="2800" dirty="0" err="1"/>
              <a:t>кінці</a:t>
            </a:r>
            <a:r>
              <a:rPr lang="ru-RU" sz="2800" dirty="0"/>
              <a:t> слова </a:t>
            </a:r>
            <a:r>
              <a:rPr lang="ru-RU" sz="2800" dirty="0" err="1"/>
              <a:t>після</a:t>
            </a:r>
            <a:r>
              <a:rPr lang="ru-RU" sz="2800" dirty="0"/>
              <a:t> </a:t>
            </a:r>
            <a:r>
              <a:rPr lang="ru-RU" sz="2800" dirty="0" err="1"/>
              <a:t>закінчення</a:t>
            </a:r>
            <a:r>
              <a:rPr lang="ru-RU" sz="2800" dirty="0"/>
              <a:t> і служить для </a:t>
            </a:r>
            <a:r>
              <a:rPr lang="ru-RU" sz="2800" dirty="0" err="1"/>
              <a:t>утворення</a:t>
            </a:r>
            <a:r>
              <a:rPr lang="ru-RU" sz="2800" dirty="0"/>
              <a:t> </a:t>
            </a:r>
            <a:r>
              <a:rPr lang="ru-RU" sz="2800" dirty="0" err="1"/>
              <a:t>нових</a:t>
            </a:r>
            <a:r>
              <a:rPr lang="ru-RU" sz="2800" dirty="0"/>
              <a:t> </a:t>
            </a:r>
            <a:r>
              <a:rPr lang="ru-RU" sz="2800" dirty="0" err="1" smtClean="0"/>
              <a:t>слів</a:t>
            </a:r>
            <a:r>
              <a:rPr lang="ru-RU" sz="2800" dirty="0" smtClean="0"/>
              <a:t> </a:t>
            </a:r>
            <a:r>
              <a:rPr lang="ru-RU" sz="2800" dirty="0" err="1"/>
              <a:t>чи</a:t>
            </a:r>
            <a:r>
              <a:rPr lang="ru-RU" sz="2800" dirty="0"/>
              <a:t> </a:t>
            </a:r>
            <a:r>
              <a:rPr lang="ru-RU" sz="2800" dirty="0" err="1"/>
              <a:t>нових</a:t>
            </a:r>
            <a:r>
              <a:rPr lang="ru-RU" sz="2800" dirty="0"/>
              <a:t> форм </a:t>
            </a:r>
            <a:r>
              <a:rPr lang="ru-RU" sz="2800" dirty="0" smtClean="0"/>
              <a:t>().</a:t>
            </a:r>
            <a:endParaRPr lang="ru-RU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1259632" y="3615407"/>
            <a:ext cx="29523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/>
              <a:t>скажи- скажи-</a:t>
            </a:r>
            <a:r>
              <a:rPr lang="ru-RU" sz="2400" b="1" i="1" dirty="0" smtClean="0">
                <a:solidFill>
                  <a:srgbClr val="FF0000"/>
                </a:solidFill>
              </a:rPr>
              <a:t>но</a:t>
            </a:r>
            <a:r>
              <a:rPr lang="ru-RU" i="1" dirty="0" smtClean="0"/>
              <a:t>; 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4355976" y="3645024"/>
            <a:ext cx="29770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i="1" dirty="0" err="1" smtClean="0"/>
              <a:t>кохати</a:t>
            </a:r>
            <a:r>
              <a:rPr lang="ru-RU" sz="2400" i="1" dirty="0" smtClean="0"/>
              <a:t> - </a:t>
            </a:r>
            <a:r>
              <a:rPr lang="ru-RU" sz="2400" i="1" dirty="0" err="1" smtClean="0"/>
              <a:t>кохати</a:t>
            </a:r>
            <a:r>
              <a:rPr lang="ru-RU" sz="2400" b="1" i="1" dirty="0" err="1" smtClean="0">
                <a:solidFill>
                  <a:srgbClr val="FF0000"/>
                </a:solidFill>
              </a:rPr>
              <a:t>ся</a:t>
            </a:r>
            <a:endParaRPr lang="ru-RU" sz="2400" dirty="0">
              <a:solidFill>
                <a:srgbClr val="FF0000"/>
              </a:solidFill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5179" y="4509120"/>
            <a:ext cx="2853680" cy="21442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Викладач української мови - Павленко В.В.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41010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0"/>
                            </p:stCondLst>
                            <p:childTnLst>
                              <p:par>
                                <p:cTn id="33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7000"/>
                            </p:stCondLst>
                            <p:childTnLst>
                              <p:par>
                                <p:cTn id="50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116632"/>
            <a:ext cx="6512511" cy="1143000"/>
          </a:xfrm>
        </p:spPr>
        <p:txBody>
          <a:bodyPr/>
          <a:lstStyle/>
          <a:p>
            <a:pPr algn="ctr"/>
            <a:r>
              <a:rPr lang="uk-UA" sz="5400" dirty="0" smtClean="0"/>
              <a:t>Основа слова</a:t>
            </a:r>
            <a:endParaRPr lang="ru-RU" sz="5400" dirty="0"/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2884128418"/>
              </p:ext>
            </p:extLst>
          </p:nvPr>
        </p:nvGraphicFramePr>
        <p:xfrm>
          <a:off x="395536" y="980728"/>
          <a:ext cx="8280920" cy="59766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Викладач української мови - Павленко В.В.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00640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3" grpId="0">
        <p:bldAsOne/>
      </p:bldGraphic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04664"/>
            <a:ext cx="7766249" cy="1143000"/>
          </a:xfrm>
        </p:spPr>
        <p:txBody>
          <a:bodyPr/>
          <a:lstStyle/>
          <a:p>
            <a:pPr algn="ctr"/>
            <a:r>
              <a:rPr lang="uk-UA" sz="5400" dirty="0" smtClean="0">
                <a:solidFill>
                  <a:srgbClr val="7030A0"/>
                </a:solidFill>
              </a:rPr>
              <a:t>Закінчення</a:t>
            </a:r>
            <a:r>
              <a:rPr lang="uk-UA" sz="5400" dirty="0" smtClean="0"/>
              <a:t> </a:t>
            </a:r>
            <a:endParaRPr lang="ru-RU" sz="5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1700808"/>
            <a:ext cx="871296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u="sng" dirty="0" err="1"/>
              <a:t>Закінчення</a:t>
            </a:r>
            <a:r>
              <a:rPr lang="ru-RU" sz="2800" dirty="0"/>
              <a:t>- </a:t>
            </a:r>
            <a:r>
              <a:rPr lang="ru-RU" sz="2800" dirty="0" err="1"/>
              <a:t>це</a:t>
            </a:r>
            <a:r>
              <a:rPr lang="ru-RU" sz="2800" dirty="0"/>
              <a:t> </a:t>
            </a:r>
            <a:r>
              <a:rPr lang="ru-RU" sz="2800" dirty="0" err="1"/>
              <a:t>змінна</a:t>
            </a:r>
            <a:r>
              <a:rPr lang="ru-RU" sz="2800" dirty="0"/>
              <a:t> </a:t>
            </a:r>
            <a:r>
              <a:rPr lang="ru-RU" sz="2800" dirty="0" err="1"/>
              <a:t>частина</a:t>
            </a:r>
            <a:r>
              <a:rPr lang="ru-RU" sz="2800" dirty="0"/>
              <a:t> слова, яка </a:t>
            </a:r>
            <a:r>
              <a:rPr lang="ru-RU" sz="2800" dirty="0" err="1"/>
              <a:t>стоїть</a:t>
            </a:r>
            <a:r>
              <a:rPr lang="ru-RU" sz="2800" dirty="0"/>
              <a:t> </a:t>
            </a:r>
            <a:r>
              <a:rPr lang="ru-RU" sz="2800" dirty="0" err="1"/>
              <a:t>найчастіше</a:t>
            </a:r>
            <a:r>
              <a:rPr lang="ru-RU" sz="2800" dirty="0"/>
              <a:t> в </a:t>
            </a:r>
            <a:r>
              <a:rPr lang="ru-RU" sz="2800" dirty="0" err="1"/>
              <a:t>кінці</a:t>
            </a:r>
            <a:r>
              <a:rPr lang="ru-RU" sz="2800" dirty="0"/>
              <a:t> слова, </a:t>
            </a:r>
            <a:r>
              <a:rPr lang="ru-RU" sz="2800" dirty="0" err="1"/>
              <a:t>вказуючи</a:t>
            </a:r>
            <a:r>
              <a:rPr lang="ru-RU" sz="2800" dirty="0"/>
              <a:t> на </a:t>
            </a:r>
            <a:r>
              <a:rPr lang="ru-RU" sz="2800" dirty="0" err="1"/>
              <a:t>відношення</a:t>
            </a:r>
            <a:r>
              <a:rPr lang="ru-RU" sz="2800" dirty="0"/>
              <a:t> з </a:t>
            </a:r>
            <a:r>
              <a:rPr lang="ru-RU" sz="2800" dirty="0" err="1"/>
              <a:t>іншими</a:t>
            </a:r>
            <a:r>
              <a:rPr lang="ru-RU" sz="2800" dirty="0"/>
              <a:t> словами у </a:t>
            </a:r>
            <a:r>
              <a:rPr lang="ru-RU" sz="2800" dirty="0" err="1"/>
              <a:t>словосполученні</a:t>
            </a:r>
            <a:r>
              <a:rPr lang="ru-RU" sz="2800" dirty="0"/>
              <a:t> і </a:t>
            </a:r>
            <a:r>
              <a:rPr lang="ru-RU" sz="2800" dirty="0" err="1"/>
              <a:t>реченні</a:t>
            </a:r>
            <a:r>
              <a:rPr lang="ru-RU" sz="2800" dirty="0"/>
              <a:t>: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123728" y="3316922"/>
            <a:ext cx="29523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000" dirty="0" err="1"/>
              <a:t>у</a:t>
            </a:r>
            <a:r>
              <a:rPr lang="uk-UA" sz="2000" dirty="0" err="1" smtClean="0"/>
              <a:t>країнськ</a:t>
            </a:r>
            <a:r>
              <a:rPr lang="uk-UA" sz="2000" dirty="0" smtClean="0"/>
              <a:t>(</a:t>
            </a:r>
            <a:r>
              <a:rPr lang="uk-UA" sz="2000" dirty="0" err="1" smtClean="0">
                <a:solidFill>
                  <a:srgbClr val="FF0000"/>
                </a:solidFill>
              </a:rPr>
              <a:t>ий</a:t>
            </a:r>
            <a:r>
              <a:rPr lang="uk-UA" sz="2000" dirty="0" smtClean="0"/>
              <a:t>),</a:t>
            </a:r>
            <a:endParaRPr lang="ru-RU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4752020" y="3316922"/>
            <a:ext cx="14761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dirty="0" err="1"/>
              <a:t>к</a:t>
            </a:r>
            <a:r>
              <a:rPr lang="uk-UA" sz="2000" dirty="0" err="1" smtClean="0"/>
              <a:t>оханн</a:t>
            </a:r>
            <a:r>
              <a:rPr lang="uk-UA" sz="2000" dirty="0" smtClean="0"/>
              <a:t>(</a:t>
            </a:r>
            <a:r>
              <a:rPr lang="uk-UA" sz="2000" dirty="0" smtClean="0">
                <a:solidFill>
                  <a:srgbClr val="FF0000"/>
                </a:solidFill>
              </a:rPr>
              <a:t>я</a:t>
            </a:r>
            <a:r>
              <a:rPr lang="uk-UA" sz="2000" dirty="0" smtClean="0"/>
              <a:t>)</a:t>
            </a:r>
            <a:endParaRPr lang="ru-RU" sz="2000" dirty="0"/>
          </a:p>
        </p:txBody>
      </p:sp>
      <p:sp>
        <p:nvSpPr>
          <p:cNvPr id="10" name="7-конечная звезда 9"/>
          <p:cNvSpPr/>
          <p:nvPr/>
        </p:nvSpPr>
        <p:spPr>
          <a:xfrm>
            <a:off x="107606" y="3288641"/>
            <a:ext cx="3744416" cy="3384376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 b="1" dirty="0" smtClean="0">
              <a:solidFill>
                <a:srgbClr val="FF0000"/>
              </a:solidFill>
            </a:endParaRPr>
          </a:p>
        </p:txBody>
      </p:sp>
      <p:sp>
        <p:nvSpPr>
          <p:cNvPr id="12" name="7-конечная звезда 11"/>
          <p:cNvSpPr/>
          <p:nvPr/>
        </p:nvSpPr>
        <p:spPr>
          <a:xfrm>
            <a:off x="5292080" y="3356992"/>
            <a:ext cx="3744416" cy="3384376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5940152" y="3933056"/>
            <a:ext cx="295232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b="1" dirty="0" err="1">
                <a:solidFill>
                  <a:srgbClr val="FF0000"/>
                </a:solidFill>
              </a:rPr>
              <a:t>Закінчення</a:t>
            </a:r>
            <a:r>
              <a:rPr lang="ru-RU" sz="2200" b="1" dirty="0">
                <a:solidFill>
                  <a:srgbClr val="FF0000"/>
                </a:solidFill>
              </a:rPr>
              <a:t> </a:t>
            </a:r>
            <a:r>
              <a:rPr lang="ru-RU" sz="2200" b="1" dirty="0" err="1">
                <a:solidFill>
                  <a:srgbClr val="FF0000"/>
                </a:solidFill>
              </a:rPr>
              <a:t>може</a:t>
            </a:r>
            <a:r>
              <a:rPr lang="ru-RU" sz="2200" b="1" dirty="0">
                <a:solidFill>
                  <a:srgbClr val="FF0000"/>
                </a:solidFill>
              </a:rPr>
              <a:t> бути </a:t>
            </a:r>
            <a:r>
              <a:rPr lang="ru-RU" sz="2200" b="1" i="1" u="sng" dirty="0" err="1">
                <a:solidFill>
                  <a:srgbClr val="FF0000"/>
                </a:solidFill>
              </a:rPr>
              <a:t>нульовим</a:t>
            </a:r>
            <a:r>
              <a:rPr lang="ru-RU" sz="2200" b="1" dirty="0">
                <a:solidFill>
                  <a:srgbClr val="FF0000"/>
                </a:solidFill>
              </a:rPr>
              <a:t>, </a:t>
            </a:r>
            <a:r>
              <a:rPr lang="ru-RU" sz="2200" b="1" dirty="0" err="1">
                <a:solidFill>
                  <a:srgbClr val="FF0000"/>
                </a:solidFill>
              </a:rPr>
              <a:t>тобто</a:t>
            </a:r>
            <a:r>
              <a:rPr lang="ru-RU" sz="2200" b="1" dirty="0">
                <a:solidFill>
                  <a:srgbClr val="FF0000"/>
                </a:solidFill>
              </a:rPr>
              <a:t> не </a:t>
            </a:r>
            <a:r>
              <a:rPr lang="ru-RU" sz="2200" b="1" dirty="0" err="1">
                <a:solidFill>
                  <a:srgbClr val="FF0000"/>
                </a:solidFill>
              </a:rPr>
              <a:t>виражене</a:t>
            </a:r>
            <a:r>
              <a:rPr lang="ru-RU" sz="2200" b="1" dirty="0">
                <a:solidFill>
                  <a:srgbClr val="FF0000"/>
                </a:solidFill>
              </a:rPr>
              <a:t> звуком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11560" y="3933056"/>
            <a:ext cx="298833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dirty="0" err="1">
                <a:solidFill>
                  <a:srgbClr val="FF0000"/>
                </a:solidFill>
              </a:rPr>
              <a:t>Закінчення</a:t>
            </a:r>
            <a:r>
              <a:rPr lang="ru-RU" sz="2200" dirty="0">
                <a:solidFill>
                  <a:srgbClr val="FF0000"/>
                </a:solidFill>
              </a:rPr>
              <a:t> </a:t>
            </a:r>
            <a:r>
              <a:rPr lang="ru-RU" sz="2200" dirty="0" err="1">
                <a:solidFill>
                  <a:srgbClr val="FF0000"/>
                </a:solidFill>
              </a:rPr>
              <a:t>змінює</a:t>
            </a:r>
            <a:r>
              <a:rPr lang="ru-RU" sz="2200" dirty="0">
                <a:solidFill>
                  <a:srgbClr val="FF0000"/>
                </a:solidFill>
              </a:rPr>
              <a:t> </a:t>
            </a:r>
            <a:r>
              <a:rPr lang="ru-RU" sz="2200" dirty="0" err="1">
                <a:solidFill>
                  <a:srgbClr val="FF0000"/>
                </a:solidFill>
              </a:rPr>
              <a:t>лише</a:t>
            </a:r>
            <a:r>
              <a:rPr lang="ru-RU" sz="2200" dirty="0">
                <a:solidFill>
                  <a:srgbClr val="FF0000"/>
                </a:solidFill>
              </a:rPr>
              <a:t> форму слова, </a:t>
            </a:r>
            <a:endParaRPr lang="ru-RU" sz="2200" dirty="0" smtClean="0">
              <a:solidFill>
                <a:srgbClr val="FF0000"/>
              </a:solidFill>
            </a:endParaRPr>
          </a:p>
          <a:p>
            <a:r>
              <a:rPr lang="ru-RU" sz="2200" dirty="0" smtClean="0">
                <a:solidFill>
                  <a:srgbClr val="FF0000"/>
                </a:solidFill>
              </a:rPr>
              <a:t>не </a:t>
            </a:r>
            <a:r>
              <a:rPr lang="ru-RU" sz="2200" dirty="0" err="1">
                <a:solidFill>
                  <a:srgbClr val="FF0000"/>
                </a:solidFill>
              </a:rPr>
              <a:t>змінюючи</a:t>
            </a:r>
            <a:r>
              <a:rPr lang="ru-RU" sz="2200" dirty="0">
                <a:solidFill>
                  <a:srgbClr val="FF0000"/>
                </a:solidFill>
              </a:rPr>
              <a:t> </a:t>
            </a:r>
            <a:r>
              <a:rPr lang="ru-RU" sz="2200" dirty="0" err="1">
                <a:solidFill>
                  <a:srgbClr val="FF0000"/>
                </a:solidFill>
              </a:rPr>
              <a:t>його</a:t>
            </a:r>
            <a:r>
              <a:rPr lang="ru-RU" sz="2200" dirty="0">
                <a:solidFill>
                  <a:srgbClr val="FF0000"/>
                </a:solidFill>
              </a:rPr>
              <a:t> </a:t>
            </a:r>
            <a:r>
              <a:rPr lang="ru-RU" sz="2200" dirty="0" err="1">
                <a:solidFill>
                  <a:srgbClr val="FF0000"/>
                </a:solidFill>
              </a:rPr>
              <a:t>лексичного</a:t>
            </a:r>
            <a:r>
              <a:rPr lang="ru-RU" sz="2200" dirty="0">
                <a:solidFill>
                  <a:srgbClr val="FF0000"/>
                </a:solidFill>
              </a:rPr>
              <a:t> </a:t>
            </a:r>
            <a:r>
              <a:rPr lang="ru-RU" sz="2200" dirty="0" err="1">
                <a:solidFill>
                  <a:srgbClr val="FF0000"/>
                </a:solidFill>
              </a:rPr>
              <a:t>значення</a:t>
            </a:r>
            <a:endParaRPr lang="ru-RU" sz="2200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043608" y="5373216"/>
            <a:ext cx="18722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/>
              <a:t>Вол</a:t>
            </a:r>
            <a:r>
              <a:rPr lang="uk-UA" sz="2400" b="1" u="sng" dirty="0" smtClean="0">
                <a:solidFill>
                  <a:srgbClr val="00B050"/>
                </a:solidFill>
              </a:rPr>
              <a:t>я</a:t>
            </a:r>
            <a:r>
              <a:rPr lang="uk-UA" sz="2400" b="1" dirty="0" smtClean="0"/>
              <a:t>, вол</a:t>
            </a:r>
            <a:r>
              <a:rPr lang="uk-UA" sz="2400" b="1" u="sng" dirty="0" smtClean="0">
                <a:solidFill>
                  <a:srgbClr val="00B050"/>
                </a:solidFill>
              </a:rPr>
              <a:t>і</a:t>
            </a:r>
            <a:r>
              <a:rPr lang="uk-UA" sz="2400" b="1" dirty="0" smtClean="0"/>
              <a:t>, вол</a:t>
            </a:r>
            <a:r>
              <a:rPr lang="uk-UA" sz="2400" b="1" u="sng" dirty="0" smtClean="0">
                <a:solidFill>
                  <a:srgbClr val="00B050"/>
                </a:solidFill>
              </a:rPr>
              <a:t>е</a:t>
            </a:r>
            <a:r>
              <a:rPr lang="uk-UA" sz="2400" b="1" dirty="0" smtClean="0"/>
              <a:t>ю</a:t>
            </a:r>
            <a:endParaRPr lang="ru-RU" sz="24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6804248" y="5373216"/>
            <a:ext cx="11205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/>
              <a:t>Сіль</a:t>
            </a:r>
            <a:r>
              <a:rPr lang="uk-UA" sz="2400" b="1" dirty="0" smtClean="0">
                <a:solidFill>
                  <a:srgbClr val="00B050"/>
                </a:solidFill>
              </a:rPr>
              <a:t>_</a:t>
            </a:r>
            <a:r>
              <a:rPr lang="uk-UA" sz="2400" dirty="0" smtClean="0"/>
              <a:t> </a:t>
            </a:r>
            <a:endParaRPr lang="ru-RU" sz="2400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Викладач української мови - Павленко В.В.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31137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8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3680"/>
                            </p:stCondLst>
                            <p:childTnLst>
                              <p:par>
                                <p:cTn id="12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680"/>
                            </p:stCondLst>
                            <p:childTnLst>
                              <p:par>
                                <p:cTn id="29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7680"/>
                            </p:stCondLst>
                            <p:childTnLst>
                              <p:par>
                                <p:cTn id="4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9680"/>
                            </p:stCondLst>
                            <p:childTnLst>
                              <p:par>
                                <p:cTn id="5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1680"/>
                            </p:stCondLst>
                            <p:childTnLst>
                              <p:par>
                                <p:cTn id="57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23680"/>
                            </p:stCondLst>
                            <p:childTnLst>
                              <p:par>
                                <p:cTn id="74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25680"/>
                            </p:stCondLst>
                            <p:childTnLst>
                              <p:par>
                                <p:cTn id="8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2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27680"/>
                            </p:stCondLst>
                            <p:childTnLst>
                              <p:par>
                                <p:cTn id="8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10" grpId="0" animBg="1"/>
      <p:bldP spid="12" grpId="0" animBg="1"/>
      <p:bldP spid="14" grpId="0"/>
      <p:bldP spid="15" grpId="0"/>
      <p:bldP spid="16" grpId="0"/>
    </p:bld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361</TotalTime>
  <Words>414</Words>
  <Application>Microsoft Office PowerPoint</Application>
  <PresentationFormat>Экран (4:3)</PresentationFormat>
  <Paragraphs>100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Воздушный поток</vt:lpstr>
      <vt:lpstr>Будова слова. Словотвір</vt:lpstr>
      <vt:lpstr>Презентация PowerPoint</vt:lpstr>
      <vt:lpstr>Презентация PowerPoint</vt:lpstr>
      <vt:lpstr>Кожна морфема позначається своєю умовною позначкою:</vt:lpstr>
      <vt:lpstr>Префікс</vt:lpstr>
      <vt:lpstr>Суфікс</vt:lpstr>
      <vt:lpstr>Постфікс</vt:lpstr>
      <vt:lpstr>Основа слова</vt:lpstr>
      <vt:lpstr>Закінчення </vt:lpstr>
      <vt:lpstr>Способи словотворення </vt:lpstr>
    </vt:vector>
  </TitlesOfParts>
  <Company>diakov.net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RePack by Diakov</dc:creator>
  <cp:lastModifiedBy>RePack by Diakov</cp:lastModifiedBy>
  <cp:revision>28</cp:revision>
  <dcterms:created xsi:type="dcterms:W3CDTF">2017-12-16T17:42:32Z</dcterms:created>
  <dcterms:modified xsi:type="dcterms:W3CDTF">2018-02-11T19:31:58Z</dcterms:modified>
</cp:coreProperties>
</file>