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6" r:id="rId2"/>
    <p:sldId id="268" r:id="rId3"/>
    <p:sldId id="264" r:id="rId4"/>
    <p:sldId id="266" r:id="rId5"/>
    <p:sldId id="269" r:id="rId6"/>
    <p:sldId id="286" r:id="rId7"/>
    <p:sldId id="287" r:id="rId8"/>
    <p:sldId id="275" r:id="rId9"/>
    <p:sldId id="276" r:id="rId10"/>
    <p:sldId id="279" r:id="rId11"/>
    <p:sldId id="280" r:id="rId12"/>
    <p:sldId id="260" r:id="rId13"/>
    <p:sldId id="259" r:id="rId14"/>
    <p:sldId id="282" r:id="rId15"/>
    <p:sldId id="278" r:id="rId16"/>
    <p:sldId id="262" r:id="rId17"/>
    <p:sldId id="284" r:id="rId18"/>
    <p:sldId id="285" r:id="rId19"/>
    <p:sldId id="281" r:id="rId20"/>
    <p:sldId id="288" r:id="rId21"/>
    <p:sldId id="283"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4" autoAdjust="0"/>
    <p:restoredTop sz="94660"/>
  </p:normalViewPr>
  <p:slideViewPr>
    <p:cSldViewPr snapToGrid="0">
      <p:cViewPr varScale="1">
        <p:scale>
          <a:sx n="61" d="100"/>
          <a:sy n="61" d="100"/>
        </p:scale>
        <p:origin x="102"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99066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5A98EDCF-E331-4CBD-9677-1367F769BC34}" type="datetimeFigureOut">
              <a:rPr lang="ru-RU" smtClean="0"/>
              <a:t>19.02.2018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2629514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29064834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026967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576054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321261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4812828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14903063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788896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2963935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98EDCF-E331-4CBD-9677-1367F769BC34}" type="datetimeFigureOut">
              <a:rPr lang="ru-RU" smtClean="0"/>
              <a:t>19.02.2018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498150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A98EDCF-E331-4CBD-9677-1367F769BC34}" type="datetimeFigureOut">
              <a:rPr lang="ru-RU" smtClean="0"/>
              <a:t>19.02.2018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1793072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A98EDCF-E331-4CBD-9677-1367F769BC34}" type="datetimeFigureOut">
              <a:rPr lang="ru-RU" smtClean="0"/>
              <a:t>19.02.2018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2806730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A98EDCF-E331-4CBD-9677-1367F769BC34}" type="datetimeFigureOut">
              <a:rPr lang="ru-RU" smtClean="0"/>
              <a:t>19.02.2018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735239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98EDCF-E331-4CBD-9677-1367F769BC34}" type="datetimeFigureOut">
              <a:rPr lang="ru-RU" smtClean="0"/>
              <a:t>19.02.2018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966903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A98EDCF-E331-4CBD-9677-1367F769BC34}" type="datetimeFigureOut">
              <a:rPr lang="ru-RU" smtClean="0"/>
              <a:t>19.02.2018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1633255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A98EDCF-E331-4CBD-9677-1367F769BC34}" type="datetimeFigureOut">
              <a:rPr lang="ru-RU" smtClean="0"/>
              <a:t>19.02.2018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83CA8EF-3530-4D62-921A-5449ADA18BC0}" type="slidenum">
              <a:rPr lang="ru-RU" smtClean="0"/>
              <a:t>‹#›</a:t>
            </a:fld>
            <a:endParaRPr lang="ru-RU"/>
          </a:p>
        </p:txBody>
      </p:sp>
    </p:spTree>
    <p:extLst>
      <p:ext uri="{BB962C8B-B14F-4D97-AF65-F5344CB8AC3E}">
        <p14:creationId xmlns:p14="http://schemas.microsoft.com/office/powerpoint/2010/main" val="31826037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A98EDCF-E331-4CBD-9677-1367F769BC34}" type="datetimeFigureOut">
              <a:rPr lang="ru-RU" smtClean="0"/>
              <a:t>19.02.2018</a:t>
            </a:fld>
            <a:endParaRPr lang="ru-RU"/>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883CA8EF-3530-4D62-921A-5449ADA18BC0}" type="slidenum">
              <a:rPr lang="ru-RU" smtClean="0"/>
              <a:t>‹#›</a:t>
            </a:fld>
            <a:endParaRPr lang="ru-RU"/>
          </a:p>
        </p:txBody>
      </p:sp>
    </p:spTree>
    <p:extLst>
      <p:ext uri="{BB962C8B-B14F-4D97-AF65-F5344CB8AC3E}">
        <p14:creationId xmlns:p14="http://schemas.microsoft.com/office/powerpoint/2010/main" val="2135025829"/>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 id="2147483800" r:id="rId14"/>
    <p:sldLayoutId id="2147483801" r:id="rId15"/>
    <p:sldLayoutId id="2147483802" r:id="rId16"/>
    <p:sldLayoutId id="2147483803"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7" Type="http://schemas.openxmlformats.org/officeDocument/2006/relationships/image" Target="../media/image21.jpg"/><Relationship Id="rId2" Type="http://schemas.openxmlformats.org/officeDocument/2006/relationships/image" Target="../media/image16.jpg"/><Relationship Id="rId1" Type="http://schemas.openxmlformats.org/officeDocument/2006/relationships/slideLayout" Target="../slideLayouts/slideLayout8.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67081" y="1347952"/>
            <a:ext cx="8001000" cy="2845676"/>
          </a:xfrm>
        </p:spPr>
        <p:txBody>
          <a:bodyPr>
            <a:normAutofit fontScale="90000"/>
          </a:bodyPr>
          <a:lstStyle/>
          <a:p>
            <a:r>
              <a:rPr lang="uk-UA" b="1" i="1" dirty="0" smtClean="0">
                <a:solidFill>
                  <a:schemeClr val="bg1"/>
                </a:solidFill>
              </a:rPr>
              <a:t>Організм і його властивості. Клітинна будова організмів.</a:t>
            </a:r>
            <a:br>
              <a:rPr lang="uk-UA" b="1" i="1" dirty="0" smtClean="0">
                <a:solidFill>
                  <a:schemeClr val="bg1"/>
                </a:solidFill>
              </a:rPr>
            </a:br>
            <a:r>
              <a:rPr lang="uk-UA" b="1" i="1" dirty="0" smtClean="0">
                <a:solidFill>
                  <a:schemeClr val="bg1"/>
                </a:solidFill>
              </a:rPr>
              <a:t>   </a:t>
            </a:r>
            <a:r>
              <a:rPr lang="uk-UA" sz="2200" b="1" i="1" dirty="0" smtClean="0">
                <a:solidFill>
                  <a:schemeClr val="accent6">
                    <a:lumMod val="50000"/>
                  </a:schemeClr>
                </a:solidFill>
              </a:rPr>
              <a:t>(Урок природознавства,5 клас).</a:t>
            </a:r>
            <a:endParaRPr lang="ru-RU" sz="2200" b="1" i="1" dirty="0">
              <a:solidFill>
                <a:schemeClr val="accent6">
                  <a:lumMod val="50000"/>
                </a:schemeClr>
              </a:solidFill>
            </a:endParaRPr>
          </a:p>
        </p:txBody>
      </p:sp>
      <p:sp>
        <p:nvSpPr>
          <p:cNvPr id="3" name="Подзаголовок 2"/>
          <p:cNvSpPr>
            <a:spLocks noGrp="1"/>
          </p:cNvSpPr>
          <p:nvPr>
            <p:ph type="subTitle" idx="1"/>
          </p:nvPr>
        </p:nvSpPr>
        <p:spPr>
          <a:xfrm>
            <a:off x="7535917" y="4840013"/>
            <a:ext cx="3836275" cy="1770993"/>
          </a:xfrm>
        </p:spPr>
        <p:txBody>
          <a:bodyPr/>
          <a:lstStyle/>
          <a:p>
            <a:r>
              <a:rPr lang="uk-UA" b="1" i="1" dirty="0" smtClean="0">
                <a:solidFill>
                  <a:srgbClr val="FFFF00"/>
                </a:solidFill>
              </a:rPr>
              <a:t>Презентацію підготувала</a:t>
            </a:r>
          </a:p>
          <a:p>
            <a:r>
              <a:rPr lang="uk-UA" b="1" i="1" dirty="0">
                <a:solidFill>
                  <a:srgbClr val="FFFF00"/>
                </a:solidFill>
              </a:rPr>
              <a:t>в</a:t>
            </a:r>
            <a:r>
              <a:rPr lang="uk-UA" b="1" i="1" dirty="0" smtClean="0">
                <a:solidFill>
                  <a:srgbClr val="FFFF00"/>
                </a:solidFill>
              </a:rPr>
              <a:t>читель географії Журавненського НВК Варакіна І. В. </a:t>
            </a:r>
            <a:endParaRPr lang="ru-RU" b="1" i="1" dirty="0">
              <a:solidFill>
                <a:srgbClr val="FFFF00"/>
              </a:solidFill>
            </a:endParaRPr>
          </a:p>
        </p:txBody>
      </p:sp>
    </p:spTree>
    <p:extLst>
      <p:ext uri="{BB962C8B-B14F-4D97-AF65-F5344CB8AC3E}">
        <p14:creationId xmlns:p14="http://schemas.microsoft.com/office/powerpoint/2010/main" val="3239111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85011" y="685800"/>
            <a:ext cx="3856257" cy="796159"/>
          </a:xfrm>
        </p:spPr>
        <p:txBody>
          <a:bodyPr>
            <a:normAutofit/>
          </a:bodyPr>
          <a:lstStyle/>
          <a:p>
            <a:r>
              <a:rPr lang="uk-UA" sz="3200" b="1" dirty="0" smtClean="0">
                <a:solidFill>
                  <a:schemeClr val="accent6">
                    <a:lumMod val="50000"/>
                  </a:schemeClr>
                </a:solidFill>
              </a:rPr>
              <a:t>  Подразливість</a:t>
            </a:r>
            <a:endParaRPr lang="ru-RU" sz="3200" b="1" dirty="0">
              <a:solidFill>
                <a:schemeClr val="accent6">
                  <a:lumMod val="50000"/>
                </a:schemeClr>
              </a:solidFill>
            </a:endParaRP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1049" y="2533758"/>
            <a:ext cx="3377652" cy="2054663"/>
          </a:xfrm>
        </p:spPr>
      </p:pic>
      <p:sp>
        <p:nvSpPr>
          <p:cNvPr id="4" name="Текст 3"/>
          <p:cNvSpPr>
            <a:spLocks noGrp="1"/>
          </p:cNvSpPr>
          <p:nvPr>
            <p:ph type="body" sz="half" idx="2"/>
          </p:nvPr>
        </p:nvSpPr>
        <p:spPr>
          <a:xfrm>
            <a:off x="7963776" y="1623849"/>
            <a:ext cx="3396457" cy="2128344"/>
          </a:xfrm>
        </p:spPr>
        <p:txBody>
          <a:bodyPr>
            <a:normAutofit/>
          </a:bodyPr>
          <a:lstStyle/>
          <a:p>
            <a:r>
              <a:rPr lang="uk-UA" sz="2400" b="1" i="1" dirty="0" smtClean="0"/>
              <a:t>Подразливістю називають здатність організму реагувати на зміни умов середовища.</a:t>
            </a:r>
            <a:endParaRPr lang="ru-RU" sz="2400" b="1" i="1"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2029" y="4229210"/>
            <a:ext cx="2524125" cy="1847850"/>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6124" y="903015"/>
            <a:ext cx="2514600" cy="1819275"/>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09075" y="3752193"/>
            <a:ext cx="3447503" cy="2505732"/>
          </a:xfrm>
          <a:prstGeom prst="rect">
            <a:avLst/>
          </a:prstGeom>
        </p:spPr>
      </p:pic>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9831" y="901977"/>
            <a:ext cx="2505075" cy="1819275"/>
          </a:xfrm>
          <a:prstGeom prst="rect">
            <a:avLst/>
          </a:prstGeom>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1757" y="4229209"/>
            <a:ext cx="2466975" cy="1847850"/>
          </a:xfrm>
          <a:prstGeom prst="rect">
            <a:avLst/>
          </a:prstGeom>
        </p:spPr>
      </p:pic>
    </p:spTree>
    <p:extLst>
      <p:ext uri="{BB962C8B-B14F-4D97-AF65-F5344CB8AC3E}">
        <p14:creationId xmlns:p14="http://schemas.microsoft.com/office/powerpoint/2010/main" val="2913123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346842"/>
            <a:ext cx="10058400" cy="1481957"/>
          </a:xfrm>
        </p:spPr>
        <p:txBody>
          <a:bodyPr/>
          <a:lstStyle/>
          <a:p>
            <a:r>
              <a:rPr lang="uk-UA" dirty="0" smtClean="0"/>
              <a:t>  </a:t>
            </a:r>
            <a:r>
              <a:rPr lang="uk-UA" b="1" dirty="0" smtClean="0">
                <a:solidFill>
                  <a:schemeClr val="accent6">
                    <a:lumMod val="50000"/>
                  </a:schemeClr>
                </a:solidFill>
              </a:rPr>
              <a:t>Клітинна будова- спільна риса організмів</a:t>
            </a:r>
            <a:endParaRPr lang="ru-RU" b="1" dirty="0">
              <a:solidFill>
                <a:schemeClr val="accent6">
                  <a:lumMod val="50000"/>
                </a:schemeClr>
              </a:solidFill>
            </a:endParaRPr>
          </a:p>
        </p:txBody>
      </p:sp>
      <p:sp>
        <p:nvSpPr>
          <p:cNvPr id="3" name="Текст 2"/>
          <p:cNvSpPr>
            <a:spLocks noGrp="1"/>
          </p:cNvSpPr>
          <p:nvPr>
            <p:ph type="body" idx="1"/>
          </p:nvPr>
        </p:nvSpPr>
        <p:spPr>
          <a:xfrm>
            <a:off x="4887310" y="1828799"/>
            <a:ext cx="6416565" cy="4918841"/>
          </a:xfrm>
        </p:spPr>
        <p:txBody>
          <a:bodyPr>
            <a:noAutofit/>
          </a:bodyPr>
          <a:lstStyle/>
          <a:p>
            <a:r>
              <a:rPr lang="uk-UA" sz="2400" dirty="0" smtClean="0">
                <a:solidFill>
                  <a:schemeClr val="bg1"/>
                </a:solidFill>
              </a:rPr>
              <a:t>  У 1665 році англійський дослідник Роберт Гук відкрив </a:t>
            </a:r>
            <a:r>
              <a:rPr lang="uk-UA" sz="2400" dirty="0">
                <a:solidFill>
                  <a:schemeClr val="bg1"/>
                </a:solidFill>
              </a:rPr>
              <a:t>клітинну будову </a:t>
            </a:r>
            <a:r>
              <a:rPr lang="uk-UA" sz="2400" dirty="0" smtClean="0">
                <a:solidFill>
                  <a:schemeClr val="bg1"/>
                </a:solidFill>
              </a:rPr>
              <a:t>організмів. Він вивчав під власно сконструйованим мікроскопом дрібні тіла природи та їх частинки. Розглядаючи під мікроскопом тонкий зріз кори коркового дерева вчений побачив численні комірки, схожі до бджолиних стільників. Він назвав їх клітинами.  У біологічній науці Роберта Гука називають першовідкривачем клітин.</a:t>
            </a:r>
          </a:p>
          <a:p>
            <a:endParaRPr lang="ru-RU" sz="2400" dirty="0">
              <a:solidFill>
                <a:schemeClr val="bg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669" y="2065280"/>
            <a:ext cx="4256690" cy="3783726"/>
          </a:xfrm>
          <a:prstGeom prst="rect">
            <a:avLst/>
          </a:prstGeom>
        </p:spPr>
      </p:pic>
    </p:spTree>
    <p:extLst>
      <p:ext uri="{BB962C8B-B14F-4D97-AF65-F5344CB8AC3E}">
        <p14:creationId xmlns:p14="http://schemas.microsoft.com/office/powerpoint/2010/main" val="17089121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5356" y="603559"/>
            <a:ext cx="8534400" cy="1111469"/>
          </a:xfrm>
        </p:spPr>
        <p:txBody>
          <a:bodyPr>
            <a:normAutofit fontScale="90000"/>
          </a:bodyPr>
          <a:lstStyle/>
          <a:p>
            <a:r>
              <a:rPr lang="uk-UA" b="1" dirty="0" smtClean="0">
                <a:solidFill>
                  <a:schemeClr val="bg1">
                    <a:lumMod val="95000"/>
                    <a:lumOff val="5000"/>
                  </a:schemeClr>
                </a:solidFill>
              </a:rPr>
              <a:t>Клітина –  найменша частинка організмів</a:t>
            </a:r>
            <a:endParaRPr lang="ru-RU" b="1" dirty="0">
              <a:solidFill>
                <a:schemeClr val="bg1">
                  <a:lumMod val="95000"/>
                  <a:lumOff val="5000"/>
                </a:schemeClr>
              </a:solidFill>
            </a:endParaRPr>
          </a:p>
        </p:txBody>
      </p:sp>
      <p:sp>
        <p:nvSpPr>
          <p:cNvPr id="7" name="Объект 6"/>
          <p:cNvSpPr>
            <a:spLocks noGrp="1"/>
          </p:cNvSpPr>
          <p:nvPr>
            <p:ph sz="half" idx="1"/>
          </p:nvPr>
        </p:nvSpPr>
        <p:spPr>
          <a:xfrm>
            <a:off x="684211" y="2002221"/>
            <a:ext cx="4937655" cy="3409786"/>
          </a:xfrm>
        </p:spPr>
        <p:txBody>
          <a:bodyPr/>
          <a:lstStyle/>
          <a:p>
            <a:pPr marL="0" indent="0">
              <a:buNone/>
            </a:pPr>
            <a:r>
              <a:rPr lang="uk-UA" dirty="0" smtClean="0"/>
              <a:t> </a:t>
            </a:r>
            <a:r>
              <a:rPr lang="uk-UA" b="1" i="1" dirty="0" smtClean="0">
                <a:solidFill>
                  <a:schemeClr val="accent6">
                    <a:lumMod val="50000"/>
                  </a:schemeClr>
                </a:solidFill>
              </a:rPr>
              <a:t>Клітини організмі мають дуже малі розміри. Розглянути клітинну будову організму можна за допомогою мікроскопа. </a:t>
            </a:r>
          </a:p>
          <a:p>
            <a:pPr marL="0" indent="0">
              <a:buNone/>
            </a:pPr>
            <a:r>
              <a:rPr lang="uk-UA" sz="2800" b="1" i="1" u="sng" dirty="0" smtClean="0">
                <a:solidFill>
                  <a:srgbClr val="FFC000"/>
                </a:solidFill>
              </a:rPr>
              <a:t>Клітинна будова є ознакою, за якою організми відрізняються від тіл неживої природи.</a:t>
            </a:r>
            <a:endParaRPr lang="ru-RU" sz="2800" b="1" i="1" u="sng" dirty="0">
              <a:solidFill>
                <a:srgbClr val="FFC000"/>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1872" y="2136227"/>
            <a:ext cx="6013086" cy="3141773"/>
          </a:xfrm>
          <a:prstGeom prst="rect">
            <a:avLst/>
          </a:prstGeom>
        </p:spPr>
      </p:pic>
    </p:spTree>
    <p:extLst>
      <p:ext uri="{BB962C8B-B14F-4D97-AF65-F5344CB8AC3E}">
        <p14:creationId xmlns:p14="http://schemas.microsoft.com/office/powerpoint/2010/main" val="26149882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394138"/>
            <a:ext cx="11013802" cy="867103"/>
          </a:xfrm>
        </p:spPr>
        <p:txBody>
          <a:bodyPr>
            <a:normAutofit/>
          </a:bodyPr>
          <a:lstStyle/>
          <a:p>
            <a:r>
              <a:rPr lang="uk-UA" b="1" dirty="0" smtClean="0">
                <a:solidFill>
                  <a:schemeClr val="bg1">
                    <a:lumMod val="95000"/>
                    <a:lumOff val="5000"/>
                  </a:schemeClr>
                </a:solidFill>
              </a:rPr>
              <a:t>             Будова Клітини організмів</a:t>
            </a:r>
            <a:endParaRPr lang="ru-RU" b="1" dirty="0">
              <a:solidFill>
                <a:schemeClr val="bg1">
                  <a:lumMod val="95000"/>
                  <a:lumOff val="5000"/>
                </a:schemeClr>
              </a:solidFill>
            </a:endParaRPr>
          </a:p>
        </p:txBody>
      </p:sp>
      <p:sp>
        <p:nvSpPr>
          <p:cNvPr id="4" name="Объект 3"/>
          <p:cNvSpPr>
            <a:spLocks noGrp="1"/>
          </p:cNvSpPr>
          <p:nvPr>
            <p:ph sz="half" idx="2"/>
          </p:nvPr>
        </p:nvSpPr>
        <p:spPr>
          <a:xfrm>
            <a:off x="6794938" y="1718441"/>
            <a:ext cx="4745420" cy="3909848"/>
          </a:xfrm>
        </p:spPr>
        <p:txBody>
          <a:bodyPr>
            <a:normAutofit lnSpcReduction="10000"/>
          </a:bodyPr>
          <a:lstStyle/>
          <a:p>
            <a:pPr marL="0" indent="0">
              <a:buNone/>
            </a:pPr>
            <a:r>
              <a:rPr lang="uk-UA" sz="2400" b="1" dirty="0" smtClean="0">
                <a:solidFill>
                  <a:schemeClr val="accent6">
                    <a:lumMod val="50000"/>
                  </a:schemeClr>
                </a:solidFill>
              </a:rPr>
              <a:t>           Завдання.</a:t>
            </a:r>
          </a:p>
          <a:p>
            <a:pPr marL="0" indent="0">
              <a:buNone/>
            </a:pPr>
            <a:r>
              <a:rPr lang="uk-UA" b="1" dirty="0" smtClean="0">
                <a:solidFill>
                  <a:schemeClr val="bg1">
                    <a:lumMod val="95000"/>
                    <a:lumOff val="5000"/>
                  </a:schemeClr>
                </a:solidFill>
              </a:rPr>
              <a:t>1.Розгляньте будову клітини і вкажіть її основні частини.</a:t>
            </a:r>
          </a:p>
          <a:p>
            <a:pPr marL="0" indent="0">
              <a:buNone/>
            </a:pPr>
            <a:r>
              <a:rPr lang="uk-UA" b="1" dirty="0" smtClean="0">
                <a:solidFill>
                  <a:schemeClr val="bg1">
                    <a:lumMod val="95000"/>
                    <a:lumOff val="5000"/>
                  </a:schemeClr>
                </a:solidFill>
              </a:rPr>
              <a:t>2. Користуючись текстом підручника, визначте, яке значення має кожна частина клітини?</a:t>
            </a:r>
          </a:p>
          <a:p>
            <a:pPr marL="0" indent="0">
              <a:buNone/>
            </a:pPr>
            <a:r>
              <a:rPr lang="uk-UA" b="1" dirty="0" smtClean="0">
                <a:solidFill>
                  <a:schemeClr val="bg1">
                    <a:lumMod val="95000"/>
                    <a:lumOff val="5000"/>
                  </a:schemeClr>
                </a:solidFill>
              </a:rPr>
              <a:t>3.Знайдіть на малюнку одноклітинних організмів водорості хламідомонади і тварини амеби частини будови клітини.</a:t>
            </a:r>
            <a:endParaRPr lang="ru-RU" b="1" dirty="0">
              <a:solidFill>
                <a:schemeClr val="bg1">
                  <a:lumMod val="95000"/>
                  <a:lumOff val="5000"/>
                </a:schemeClr>
              </a:solidFill>
            </a:endParaRPr>
          </a:p>
        </p:txBody>
      </p:sp>
      <p:pic>
        <p:nvPicPr>
          <p:cNvPr id="8" name="Объект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4212" y="1403132"/>
            <a:ext cx="5842712" cy="4225157"/>
          </a:xfrm>
        </p:spPr>
      </p:pic>
    </p:spTree>
    <p:extLst>
      <p:ext uri="{BB962C8B-B14F-4D97-AF65-F5344CB8AC3E}">
        <p14:creationId xmlns:p14="http://schemas.microsoft.com/office/powerpoint/2010/main" val="462952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28778" y="315310"/>
            <a:ext cx="8534400" cy="1090585"/>
          </a:xfrm>
        </p:spPr>
        <p:txBody>
          <a:bodyPr/>
          <a:lstStyle/>
          <a:p>
            <a:r>
              <a:rPr lang="uk-UA" b="1" dirty="0" smtClean="0">
                <a:solidFill>
                  <a:schemeClr val="bg1"/>
                </a:solidFill>
              </a:rPr>
              <a:t>Клітинна будова організмів</a:t>
            </a:r>
            <a:endParaRPr lang="ru-RU" b="1" dirty="0">
              <a:solidFill>
                <a:schemeClr val="bg1"/>
              </a:solidFill>
            </a:endParaRPr>
          </a:p>
        </p:txBody>
      </p:sp>
      <p:sp>
        <p:nvSpPr>
          <p:cNvPr id="3" name="Текст 2"/>
          <p:cNvSpPr>
            <a:spLocks noGrp="1"/>
          </p:cNvSpPr>
          <p:nvPr>
            <p:ph type="body" idx="1"/>
          </p:nvPr>
        </p:nvSpPr>
        <p:spPr>
          <a:xfrm>
            <a:off x="972080" y="1327943"/>
            <a:ext cx="4649787" cy="639927"/>
          </a:xfrm>
        </p:spPr>
        <p:txBody>
          <a:bodyPr/>
          <a:lstStyle/>
          <a:p>
            <a:r>
              <a:rPr lang="uk-UA" b="1" i="1" dirty="0" smtClean="0">
                <a:solidFill>
                  <a:schemeClr val="accent6">
                    <a:lumMod val="75000"/>
                  </a:schemeClr>
                </a:solidFill>
              </a:rPr>
              <a:t>Одноклітинні організми</a:t>
            </a:r>
            <a:endParaRPr lang="ru-RU" b="1" i="1" dirty="0">
              <a:solidFill>
                <a:schemeClr val="accent6">
                  <a:lumMod val="75000"/>
                </a:schemeClr>
              </a:solidFill>
            </a:endParaRPr>
          </a:p>
        </p:txBody>
      </p:sp>
      <p:sp>
        <p:nvSpPr>
          <p:cNvPr id="4" name="Объект 3"/>
          <p:cNvSpPr>
            <a:spLocks noGrp="1"/>
          </p:cNvSpPr>
          <p:nvPr>
            <p:ph sz="half" idx="2"/>
          </p:nvPr>
        </p:nvSpPr>
        <p:spPr>
          <a:xfrm>
            <a:off x="915312" y="2081211"/>
            <a:ext cx="4937655" cy="1166486"/>
          </a:xfrm>
        </p:spPr>
        <p:txBody>
          <a:bodyPr/>
          <a:lstStyle/>
          <a:p>
            <a:pPr marL="0" indent="0">
              <a:buNone/>
            </a:pPr>
            <a:r>
              <a:rPr lang="uk-UA" b="1" dirty="0" smtClean="0">
                <a:solidFill>
                  <a:schemeClr val="bg1"/>
                </a:solidFill>
              </a:rPr>
              <a:t>Тіло одноклітинного організму утворене однією клітиною, яка здатна існувати самостійно.</a:t>
            </a:r>
            <a:endParaRPr lang="ru-RU" b="1" dirty="0">
              <a:solidFill>
                <a:schemeClr val="bg1"/>
              </a:solidFill>
            </a:endParaRPr>
          </a:p>
        </p:txBody>
      </p:sp>
      <p:sp>
        <p:nvSpPr>
          <p:cNvPr id="5" name="Текст 4"/>
          <p:cNvSpPr>
            <a:spLocks noGrp="1"/>
          </p:cNvSpPr>
          <p:nvPr>
            <p:ph type="body" sz="quarter" idx="3"/>
          </p:nvPr>
        </p:nvSpPr>
        <p:spPr>
          <a:xfrm>
            <a:off x="6079066" y="1327942"/>
            <a:ext cx="4984112" cy="639927"/>
          </a:xfrm>
        </p:spPr>
        <p:txBody>
          <a:bodyPr/>
          <a:lstStyle/>
          <a:p>
            <a:r>
              <a:rPr lang="uk-UA" b="1" i="1" dirty="0" smtClean="0">
                <a:solidFill>
                  <a:srgbClr val="FFFF00"/>
                </a:solidFill>
              </a:rPr>
              <a:t>Багатоклітинні організми</a:t>
            </a:r>
            <a:endParaRPr lang="ru-RU" b="1" i="1" dirty="0">
              <a:solidFill>
                <a:srgbClr val="FFFF00"/>
              </a:solidFill>
            </a:endParaRPr>
          </a:p>
        </p:txBody>
      </p:sp>
      <p:sp>
        <p:nvSpPr>
          <p:cNvPr id="6" name="Объект 5"/>
          <p:cNvSpPr>
            <a:spLocks noGrp="1"/>
          </p:cNvSpPr>
          <p:nvPr>
            <p:ph sz="quarter" idx="4"/>
          </p:nvPr>
        </p:nvSpPr>
        <p:spPr>
          <a:xfrm>
            <a:off x="5806545" y="2081211"/>
            <a:ext cx="4929188" cy="2743035"/>
          </a:xfrm>
        </p:spPr>
        <p:txBody>
          <a:bodyPr/>
          <a:lstStyle/>
          <a:p>
            <a:pPr marL="0" indent="0">
              <a:buNone/>
            </a:pPr>
            <a:r>
              <a:rPr lang="uk-UA" b="1" dirty="0" smtClean="0">
                <a:solidFill>
                  <a:schemeClr val="bg1"/>
                </a:solidFill>
              </a:rPr>
              <a:t>Тіло багатоклітинних організмів утворене великою кількістю різноманітних клітин, які не можуть існувати самостійно. Вони утворюють органи, кожен з яких виконує в організмі певне призначення</a:t>
            </a:r>
            <a:endParaRPr lang="ru-RU" b="1" dirty="0">
              <a:solidFill>
                <a:schemeClr val="bg1"/>
              </a:solidFill>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211" y="3247697"/>
            <a:ext cx="4613003" cy="2963917"/>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71122" y="4004441"/>
            <a:ext cx="1968873" cy="2207173"/>
          </a:xfrm>
          <a:prstGeom prst="rect">
            <a:avLst/>
          </a:prstGeom>
        </p:spPr>
      </p:pic>
    </p:spTree>
    <p:extLst>
      <p:ext uri="{BB962C8B-B14F-4D97-AF65-F5344CB8AC3E}">
        <p14:creationId xmlns:p14="http://schemas.microsoft.com/office/powerpoint/2010/main" val="35581078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64772" y="685800"/>
            <a:ext cx="4877840" cy="685800"/>
          </a:xfrm>
        </p:spPr>
        <p:txBody>
          <a:bodyPr>
            <a:normAutofit/>
          </a:bodyPr>
          <a:lstStyle/>
          <a:p>
            <a:r>
              <a:rPr lang="uk-UA" sz="3600" b="1" dirty="0" smtClean="0">
                <a:solidFill>
                  <a:schemeClr val="accent6">
                    <a:lumMod val="50000"/>
                  </a:schemeClr>
                </a:solidFill>
              </a:rPr>
              <a:t>Метод «Прес»</a:t>
            </a:r>
            <a:endParaRPr lang="ru-RU" sz="3600" b="1" dirty="0">
              <a:solidFill>
                <a:schemeClr val="accent6">
                  <a:lumMod val="50000"/>
                </a:schemeClr>
              </a:solidFill>
            </a:endParaRPr>
          </a:p>
        </p:txBody>
      </p:sp>
      <p:sp>
        <p:nvSpPr>
          <p:cNvPr id="4" name="Текст 3"/>
          <p:cNvSpPr>
            <a:spLocks noGrp="1"/>
          </p:cNvSpPr>
          <p:nvPr>
            <p:ph type="body" sz="half" idx="2"/>
          </p:nvPr>
        </p:nvSpPr>
        <p:spPr>
          <a:xfrm>
            <a:off x="5297213" y="1655380"/>
            <a:ext cx="5650350" cy="4540468"/>
          </a:xfrm>
        </p:spPr>
        <p:txBody>
          <a:bodyPr>
            <a:noAutofit/>
          </a:bodyPr>
          <a:lstStyle/>
          <a:p>
            <a:r>
              <a:rPr lang="uk-UA" sz="2800" b="1" i="1" dirty="0">
                <a:solidFill>
                  <a:schemeClr val="bg1">
                    <a:lumMod val="95000"/>
                    <a:lumOff val="5000"/>
                  </a:schemeClr>
                </a:solidFill>
              </a:rPr>
              <a:t>«Я вважаю …..»</a:t>
            </a:r>
          </a:p>
          <a:p>
            <a:r>
              <a:rPr lang="uk-UA" sz="2800" b="1" i="1" dirty="0">
                <a:solidFill>
                  <a:schemeClr val="bg1">
                    <a:lumMod val="95000"/>
                    <a:lumOff val="5000"/>
                  </a:schemeClr>
                </a:solidFill>
              </a:rPr>
              <a:t>«Тому ,що …..»</a:t>
            </a:r>
          </a:p>
          <a:p>
            <a:r>
              <a:rPr lang="uk-UA" sz="2800" b="1" i="1" dirty="0">
                <a:solidFill>
                  <a:schemeClr val="bg1">
                    <a:lumMod val="95000"/>
                    <a:lumOff val="5000"/>
                  </a:schemeClr>
                </a:solidFill>
              </a:rPr>
              <a:t>«Наприклад …..»</a:t>
            </a:r>
          </a:p>
          <a:p>
            <a:r>
              <a:rPr lang="uk-UA" sz="2800" b="1" i="1" dirty="0">
                <a:solidFill>
                  <a:schemeClr val="bg1">
                    <a:lumMod val="95000"/>
                    <a:lumOff val="5000"/>
                  </a:schemeClr>
                </a:solidFill>
              </a:rPr>
              <a:t>«Отже  …..»</a:t>
            </a:r>
            <a:endParaRPr lang="ru-RU" sz="2800" b="1" i="1" dirty="0">
              <a:solidFill>
                <a:schemeClr val="bg1">
                  <a:lumMod val="95000"/>
                  <a:lumOff val="5000"/>
                </a:schemeClr>
              </a:solidFill>
            </a:endParaRPr>
          </a:p>
          <a:p>
            <a:r>
              <a:rPr lang="uk-UA" sz="2000" b="1" i="1" dirty="0" smtClean="0">
                <a:solidFill>
                  <a:schemeClr val="accent6">
                    <a:lumMod val="50000"/>
                  </a:schemeClr>
                </a:solidFill>
              </a:rPr>
              <a:t>Завдання для роботи в групах</a:t>
            </a:r>
            <a:endParaRPr lang="uk-UA" sz="2000" dirty="0" smtClean="0"/>
          </a:p>
          <a:p>
            <a:r>
              <a:rPr lang="uk-UA" sz="2000" b="1" i="1" dirty="0" smtClean="0">
                <a:solidFill>
                  <a:schemeClr val="bg1">
                    <a:lumMod val="95000"/>
                    <a:lumOff val="5000"/>
                  </a:schemeClr>
                </a:solidFill>
              </a:rPr>
              <a:t>Група 1. Доведіть ,що рослини є  організмами.</a:t>
            </a:r>
          </a:p>
          <a:p>
            <a:r>
              <a:rPr lang="uk-UA" sz="2000" b="1" i="1" dirty="0" smtClean="0">
                <a:solidFill>
                  <a:schemeClr val="bg1">
                    <a:lumMod val="95000"/>
                    <a:lumOff val="5000"/>
                  </a:schemeClr>
                </a:solidFill>
              </a:rPr>
              <a:t>Група 2.Доведіть,що тварини є організмами.</a:t>
            </a: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24304" y="1008993"/>
            <a:ext cx="3179436" cy="4572000"/>
          </a:xfrm>
        </p:spPr>
      </p:pic>
    </p:spTree>
    <p:extLst>
      <p:ext uri="{BB962C8B-B14F-4D97-AF65-F5344CB8AC3E}">
        <p14:creationId xmlns:p14="http://schemas.microsoft.com/office/powerpoint/2010/main" val="3740115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252249"/>
            <a:ext cx="9484547" cy="646386"/>
          </a:xfrm>
        </p:spPr>
        <p:txBody>
          <a:bodyPr>
            <a:normAutofit/>
          </a:bodyPr>
          <a:lstStyle/>
          <a:p>
            <a:r>
              <a:rPr lang="uk-UA" b="1" dirty="0" smtClean="0">
                <a:solidFill>
                  <a:schemeClr val="accent6">
                    <a:lumMod val="50000"/>
                  </a:schemeClr>
                </a:solidFill>
              </a:rPr>
              <a:t>            Вправа </a:t>
            </a:r>
            <a:r>
              <a:rPr lang="uk-UA" b="1" i="1" dirty="0" smtClean="0">
                <a:solidFill>
                  <a:schemeClr val="accent6">
                    <a:lumMod val="50000"/>
                  </a:schemeClr>
                </a:solidFill>
              </a:rPr>
              <a:t>«Знайди відповідність»</a:t>
            </a:r>
            <a:endParaRPr lang="ru-RU" b="1" i="1" dirty="0">
              <a:solidFill>
                <a:schemeClr val="accent6">
                  <a:lumMod val="50000"/>
                </a:schemeClr>
              </a:solidFill>
            </a:endParaRPr>
          </a:p>
        </p:txBody>
      </p:sp>
      <p:sp>
        <p:nvSpPr>
          <p:cNvPr id="8" name="Объект 7"/>
          <p:cNvSpPr>
            <a:spLocks noGrp="1"/>
          </p:cNvSpPr>
          <p:nvPr>
            <p:ph sz="half" idx="1"/>
          </p:nvPr>
        </p:nvSpPr>
        <p:spPr>
          <a:xfrm>
            <a:off x="1031053" y="1182413"/>
            <a:ext cx="4937655" cy="4871545"/>
          </a:xfrm>
        </p:spPr>
        <p:txBody>
          <a:bodyPr>
            <a:normAutofit/>
          </a:bodyPr>
          <a:lstStyle/>
          <a:p>
            <a:pPr marL="0" indent="0">
              <a:buNone/>
            </a:pPr>
            <a:r>
              <a:rPr lang="uk-UA" sz="1800" b="1" dirty="0" smtClean="0">
                <a:solidFill>
                  <a:schemeClr val="bg1">
                    <a:lumMod val="95000"/>
                    <a:lumOff val="5000"/>
                  </a:schemeClr>
                </a:solidFill>
              </a:rPr>
              <a:t>1.Горобці і синички знищують шкідливих комах у садах і парках.</a:t>
            </a:r>
          </a:p>
          <a:p>
            <a:pPr marL="0" indent="0">
              <a:buNone/>
            </a:pPr>
            <a:r>
              <a:rPr lang="uk-UA" sz="1800" b="1" dirty="0" smtClean="0">
                <a:solidFill>
                  <a:schemeClr val="bg1">
                    <a:lumMod val="95000"/>
                    <a:lumOff val="5000"/>
                  </a:schemeClr>
                </a:solidFill>
              </a:rPr>
              <a:t>2.При сильних морозах утворюється товстий шар криги – риба задихається.</a:t>
            </a:r>
          </a:p>
          <a:p>
            <a:pPr marL="0" indent="0">
              <a:buNone/>
            </a:pPr>
            <a:r>
              <a:rPr lang="uk-UA" sz="1800" b="1" dirty="0" smtClean="0">
                <a:solidFill>
                  <a:schemeClr val="bg1">
                    <a:lumMod val="95000"/>
                    <a:lumOff val="5000"/>
                  </a:schemeClr>
                </a:solidFill>
              </a:rPr>
              <a:t>3.Самка слона народжує одне маля.</a:t>
            </a:r>
          </a:p>
          <a:p>
            <a:pPr marL="0" indent="0">
              <a:buNone/>
            </a:pPr>
            <a:r>
              <a:rPr lang="uk-UA" sz="1800" b="1" dirty="0" smtClean="0">
                <a:solidFill>
                  <a:schemeClr val="bg1">
                    <a:lumMod val="95000"/>
                    <a:lumOff val="5000"/>
                  </a:schemeClr>
                </a:solidFill>
              </a:rPr>
              <a:t>4.І ось, колись гидке каченя, перетворилося на величного лебедя.</a:t>
            </a:r>
          </a:p>
          <a:p>
            <a:pPr marL="0" indent="0">
              <a:buNone/>
            </a:pPr>
            <a:r>
              <a:rPr lang="uk-UA" sz="1800" b="1" dirty="0" smtClean="0">
                <a:solidFill>
                  <a:schemeClr val="bg1">
                    <a:lumMod val="95000"/>
                    <a:lumOff val="5000"/>
                  </a:schemeClr>
                </a:solidFill>
              </a:rPr>
              <a:t>5.Мімоза сором'язлива опускає листочки при найменшому дотику до неї.</a:t>
            </a:r>
          </a:p>
          <a:p>
            <a:pPr marL="0" indent="0">
              <a:buNone/>
            </a:pPr>
            <a:r>
              <a:rPr lang="uk-UA" sz="1800" b="1" dirty="0" smtClean="0">
                <a:solidFill>
                  <a:schemeClr val="bg1">
                    <a:lumMod val="95000"/>
                    <a:lumOff val="5000"/>
                  </a:schemeClr>
                </a:solidFill>
              </a:rPr>
              <a:t>6.З гілочки на гілочку стрибає пташка зимовим днем.</a:t>
            </a:r>
            <a:endParaRPr lang="ru-RU" sz="1800" b="1" dirty="0">
              <a:solidFill>
                <a:schemeClr val="bg1">
                  <a:lumMod val="95000"/>
                  <a:lumOff val="5000"/>
                </a:schemeClr>
              </a:solidFill>
            </a:endParaRPr>
          </a:p>
        </p:txBody>
      </p:sp>
      <p:sp>
        <p:nvSpPr>
          <p:cNvPr id="4" name="Объект 3"/>
          <p:cNvSpPr>
            <a:spLocks noGrp="1"/>
          </p:cNvSpPr>
          <p:nvPr>
            <p:ph sz="half" idx="2"/>
          </p:nvPr>
        </p:nvSpPr>
        <p:spPr>
          <a:xfrm>
            <a:off x="6117021" y="1466193"/>
            <a:ext cx="4625591" cy="3752193"/>
          </a:xfrm>
        </p:spPr>
        <p:txBody>
          <a:bodyPr>
            <a:normAutofit/>
          </a:bodyPr>
          <a:lstStyle/>
          <a:p>
            <a:pPr marL="0" indent="0">
              <a:buNone/>
            </a:pPr>
            <a:r>
              <a:rPr lang="uk-UA" b="1" dirty="0" smtClean="0">
                <a:solidFill>
                  <a:srgbClr val="FFFF00"/>
                </a:solidFill>
              </a:rPr>
              <a:t>             А) ріст і розвиток</a:t>
            </a:r>
          </a:p>
          <a:p>
            <a:pPr marL="0" indent="0">
              <a:buNone/>
            </a:pPr>
            <a:r>
              <a:rPr lang="uk-UA" b="1" dirty="0">
                <a:solidFill>
                  <a:srgbClr val="FFFF00"/>
                </a:solidFill>
              </a:rPr>
              <a:t> </a:t>
            </a:r>
            <a:r>
              <a:rPr lang="uk-UA" b="1" dirty="0" smtClean="0">
                <a:solidFill>
                  <a:srgbClr val="FFFF00"/>
                </a:solidFill>
              </a:rPr>
              <a:t>            Б) дихання</a:t>
            </a:r>
          </a:p>
          <a:p>
            <a:pPr marL="0" indent="0">
              <a:buNone/>
            </a:pPr>
            <a:r>
              <a:rPr lang="uk-UA" b="1" dirty="0" smtClean="0">
                <a:solidFill>
                  <a:srgbClr val="FFFF00"/>
                </a:solidFill>
              </a:rPr>
              <a:t>             В) подразливість</a:t>
            </a:r>
          </a:p>
          <a:p>
            <a:pPr marL="0" indent="0">
              <a:buNone/>
            </a:pPr>
            <a:r>
              <a:rPr lang="uk-UA" b="1" dirty="0" smtClean="0">
                <a:solidFill>
                  <a:srgbClr val="FFFF00"/>
                </a:solidFill>
              </a:rPr>
              <a:t>             Г) розмноження</a:t>
            </a:r>
          </a:p>
          <a:p>
            <a:pPr marL="0" indent="0">
              <a:buNone/>
            </a:pPr>
            <a:r>
              <a:rPr lang="uk-UA" b="1" dirty="0" smtClean="0">
                <a:solidFill>
                  <a:srgbClr val="FFFF00"/>
                </a:solidFill>
              </a:rPr>
              <a:t>             Д) живлення</a:t>
            </a:r>
          </a:p>
          <a:p>
            <a:pPr marL="0" indent="0">
              <a:buNone/>
            </a:pPr>
            <a:r>
              <a:rPr lang="uk-UA" b="1" dirty="0" smtClean="0">
                <a:solidFill>
                  <a:srgbClr val="FFFF00"/>
                </a:solidFill>
              </a:rPr>
              <a:t>             Е) обмін речовин та енергії</a:t>
            </a:r>
            <a:endParaRPr lang="ru-RU" b="1" dirty="0">
              <a:solidFill>
                <a:srgbClr val="FFFF00"/>
              </a:solidFill>
            </a:endParaRPr>
          </a:p>
        </p:txBody>
      </p:sp>
    </p:spTree>
    <p:extLst>
      <p:ext uri="{BB962C8B-B14F-4D97-AF65-F5344CB8AC3E}">
        <p14:creationId xmlns:p14="http://schemas.microsoft.com/office/powerpoint/2010/main" val="12960580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3" y="685800"/>
            <a:ext cx="9185001" cy="1016876"/>
          </a:xfrm>
        </p:spPr>
        <p:txBody>
          <a:bodyPr>
            <a:normAutofit/>
          </a:bodyPr>
          <a:lstStyle/>
          <a:p>
            <a:r>
              <a:rPr lang="uk-UA" b="1" dirty="0" smtClean="0">
                <a:solidFill>
                  <a:schemeClr val="accent6">
                    <a:lumMod val="50000"/>
                  </a:schemeClr>
                </a:solidFill>
              </a:rPr>
              <a:t>                    Вправа </a:t>
            </a:r>
            <a:r>
              <a:rPr lang="uk-UA" b="1" i="1" dirty="0" smtClean="0">
                <a:solidFill>
                  <a:schemeClr val="accent6">
                    <a:lumMod val="50000"/>
                  </a:schemeClr>
                </a:solidFill>
              </a:rPr>
              <a:t>«Ланцюжок знань»</a:t>
            </a:r>
            <a:endParaRPr lang="ru-RU" b="1" i="1" dirty="0">
              <a:solidFill>
                <a:schemeClr val="accent6">
                  <a:lumMod val="50000"/>
                </a:schemeClr>
              </a:solidFill>
            </a:endParaRPr>
          </a:p>
        </p:txBody>
      </p:sp>
      <p:sp>
        <p:nvSpPr>
          <p:cNvPr id="3" name="Текст 2"/>
          <p:cNvSpPr>
            <a:spLocks noGrp="1"/>
          </p:cNvSpPr>
          <p:nvPr>
            <p:ph type="body" idx="1"/>
          </p:nvPr>
        </p:nvSpPr>
        <p:spPr>
          <a:xfrm>
            <a:off x="684212" y="1844566"/>
            <a:ext cx="10619664" cy="4149834"/>
          </a:xfrm>
        </p:spPr>
        <p:txBody>
          <a:bodyPr>
            <a:normAutofit/>
          </a:bodyPr>
          <a:lstStyle/>
          <a:p>
            <a:r>
              <a:rPr lang="uk-UA" sz="2400" b="1" i="1" dirty="0" smtClean="0">
                <a:solidFill>
                  <a:schemeClr val="bg1">
                    <a:lumMod val="95000"/>
                    <a:lumOff val="5000"/>
                  </a:schemeClr>
                </a:solidFill>
              </a:rPr>
              <a:t>У природі тіла поділяються на …..</a:t>
            </a:r>
          </a:p>
          <a:p>
            <a:r>
              <a:rPr lang="uk-UA" sz="2400" b="1" i="1" dirty="0" smtClean="0">
                <a:solidFill>
                  <a:schemeClr val="bg1">
                    <a:lumMod val="95000"/>
                    <a:lumOff val="5000"/>
                  </a:schemeClr>
                </a:solidFill>
              </a:rPr>
              <a:t>Тіла живої природи називаються …..</a:t>
            </a:r>
          </a:p>
          <a:p>
            <a:r>
              <a:rPr lang="uk-UA" sz="2400" b="1" i="1" dirty="0" smtClean="0">
                <a:solidFill>
                  <a:schemeClr val="bg1">
                    <a:lumMod val="95000"/>
                    <a:lumOff val="5000"/>
                  </a:schemeClr>
                </a:solidFill>
              </a:rPr>
              <a:t>Організми мають такі властивості:…..</a:t>
            </a:r>
          </a:p>
          <a:p>
            <a:r>
              <a:rPr lang="uk-UA" sz="2400" b="1" i="1" dirty="0" smtClean="0">
                <a:solidFill>
                  <a:schemeClr val="bg1">
                    <a:lumMod val="95000"/>
                    <a:lumOff val="5000"/>
                  </a:schemeClr>
                </a:solidFill>
              </a:rPr>
              <a:t> </a:t>
            </a:r>
            <a:r>
              <a:rPr lang="uk-UA" sz="2400" b="1" i="1" dirty="0">
                <a:solidFill>
                  <a:schemeClr val="bg1">
                    <a:lumMod val="95000"/>
                    <a:lumOff val="5000"/>
                  </a:schemeClr>
                </a:solidFill>
              </a:rPr>
              <a:t>Тіла </a:t>
            </a:r>
            <a:r>
              <a:rPr lang="uk-UA" sz="2400" b="1" i="1" dirty="0" smtClean="0">
                <a:solidFill>
                  <a:schemeClr val="bg1">
                    <a:lumMod val="95000"/>
                    <a:lumOff val="5000"/>
                  </a:schemeClr>
                </a:solidFill>
              </a:rPr>
              <a:t>живої природи </a:t>
            </a:r>
            <a:r>
              <a:rPr lang="uk-UA" sz="2400" b="1" i="1" dirty="0">
                <a:solidFill>
                  <a:schemeClr val="bg1">
                    <a:lumMod val="95000"/>
                    <a:lumOff val="5000"/>
                  </a:schemeClr>
                </a:solidFill>
              </a:rPr>
              <a:t>складаються </a:t>
            </a:r>
            <a:r>
              <a:rPr lang="uk-UA" sz="2400" b="1" i="1" dirty="0" smtClean="0">
                <a:solidFill>
                  <a:schemeClr val="bg1">
                    <a:lumMod val="95000"/>
                    <a:lumOff val="5000"/>
                  </a:schemeClr>
                </a:solidFill>
              </a:rPr>
              <a:t>з ….. </a:t>
            </a:r>
          </a:p>
          <a:p>
            <a:r>
              <a:rPr lang="uk-UA" sz="2400" b="1" i="1" dirty="0" smtClean="0">
                <a:solidFill>
                  <a:schemeClr val="bg1">
                    <a:lumMod val="95000"/>
                    <a:lumOff val="5000"/>
                  </a:schemeClr>
                </a:solidFill>
              </a:rPr>
              <a:t>Клітини можна розгледіти в …..</a:t>
            </a:r>
          </a:p>
          <a:p>
            <a:r>
              <a:rPr lang="uk-UA" sz="2400" b="1" i="1" dirty="0" smtClean="0">
                <a:solidFill>
                  <a:schemeClr val="bg1">
                    <a:lumMod val="95000"/>
                    <a:lumOff val="5000"/>
                  </a:schemeClr>
                </a:solidFill>
              </a:rPr>
              <a:t>Клітина організмів має такі головні частини: …..</a:t>
            </a:r>
          </a:p>
          <a:p>
            <a:r>
              <a:rPr lang="uk-UA" sz="2400" b="1" i="1" dirty="0" smtClean="0">
                <a:solidFill>
                  <a:schemeClr val="bg1">
                    <a:lumMod val="95000"/>
                    <a:lumOff val="5000"/>
                  </a:schemeClr>
                </a:solidFill>
              </a:rPr>
              <a:t>Організм, який складається з однієї клітини називається …..</a:t>
            </a:r>
          </a:p>
          <a:p>
            <a:r>
              <a:rPr lang="uk-UA" sz="2400" b="1" i="1" dirty="0" smtClean="0">
                <a:solidFill>
                  <a:schemeClr val="bg1">
                    <a:lumMod val="95000"/>
                    <a:lumOff val="5000"/>
                  </a:schemeClr>
                </a:solidFill>
              </a:rPr>
              <a:t>Багатоклітинні організми складаються з …..</a:t>
            </a:r>
            <a:endParaRPr lang="uk-UA" sz="2400" b="1" i="1" dirty="0">
              <a:solidFill>
                <a:schemeClr val="bg1">
                  <a:lumMod val="95000"/>
                  <a:lumOff val="5000"/>
                </a:schemeClr>
              </a:solidFill>
            </a:endParaRPr>
          </a:p>
        </p:txBody>
      </p:sp>
    </p:spTree>
    <p:extLst>
      <p:ext uri="{BB962C8B-B14F-4D97-AF65-F5344CB8AC3E}">
        <p14:creationId xmlns:p14="http://schemas.microsoft.com/office/powerpoint/2010/main" val="36850614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94571" y="417787"/>
            <a:ext cx="10058400" cy="1032641"/>
          </a:xfrm>
        </p:spPr>
        <p:txBody>
          <a:bodyPr/>
          <a:lstStyle/>
          <a:p>
            <a:r>
              <a:rPr lang="uk-UA" b="1" dirty="0" smtClean="0">
                <a:solidFill>
                  <a:schemeClr val="accent6">
                    <a:lumMod val="50000"/>
                  </a:schemeClr>
                </a:solidFill>
              </a:rPr>
              <a:t>             Інтерактивна вправа  </a:t>
            </a:r>
            <a:r>
              <a:rPr lang="uk-UA" b="1" i="1" dirty="0" smtClean="0">
                <a:solidFill>
                  <a:schemeClr val="accent6">
                    <a:lumMod val="50000"/>
                  </a:schemeClr>
                </a:solidFill>
              </a:rPr>
              <a:t>«мікрофон»</a:t>
            </a:r>
            <a:endParaRPr lang="ru-RU" b="1" i="1" dirty="0">
              <a:solidFill>
                <a:schemeClr val="accent6">
                  <a:lumMod val="50000"/>
                </a:schemeClr>
              </a:solidFill>
            </a:endParaRPr>
          </a:p>
        </p:txBody>
      </p:sp>
      <p:sp>
        <p:nvSpPr>
          <p:cNvPr id="3" name="Текст 2"/>
          <p:cNvSpPr>
            <a:spLocks noGrp="1"/>
          </p:cNvSpPr>
          <p:nvPr>
            <p:ph type="body" idx="1"/>
          </p:nvPr>
        </p:nvSpPr>
        <p:spPr>
          <a:xfrm>
            <a:off x="1277006" y="1324304"/>
            <a:ext cx="6653049" cy="3862552"/>
          </a:xfrm>
        </p:spPr>
        <p:txBody>
          <a:bodyPr>
            <a:normAutofit/>
          </a:bodyPr>
          <a:lstStyle/>
          <a:p>
            <a:r>
              <a:rPr lang="uk-UA" sz="3600" b="1" i="1" dirty="0" smtClean="0">
                <a:solidFill>
                  <a:schemeClr val="bg1"/>
                </a:solidFill>
              </a:rPr>
              <a:t>На уроці я  дізнався про…..</a:t>
            </a:r>
          </a:p>
          <a:p>
            <a:r>
              <a:rPr lang="uk-UA" sz="3600" b="1" i="1" dirty="0" smtClean="0">
                <a:solidFill>
                  <a:schemeClr val="bg1"/>
                </a:solidFill>
              </a:rPr>
              <a:t>Мені було цікаво те, що…..</a:t>
            </a:r>
          </a:p>
          <a:p>
            <a:r>
              <a:rPr lang="uk-UA" sz="3600" b="1" i="1" dirty="0" smtClean="0">
                <a:solidFill>
                  <a:schemeClr val="bg1"/>
                </a:solidFill>
              </a:rPr>
              <a:t>Серед організмів є…..</a:t>
            </a:r>
          </a:p>
          <a:p>
            <a:r>
              <a:rPr lang="uk-UA" sz="3600" b="1" i="1" dirty="0" smtClean="0">
                <a:solidFill>
                  <a:schemeClr val="bg1"/>
                </a:solidFill>
              </a:rPr>
              <a:t>Я хотів би …..</a:t>
            </a:r>
            <a:endParaRPr lang="ru-RU" sz="3600" b="1" i="1" dirty="0">
              <a:solidFill>
                <a:schemeClr val="bg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0055" y="3090041"/>
            <a:ext cx="3720662" cy="3129456"/>
          </a:xfrm>
          <a:prstGeom prst="rect">
            <a:avLst/>
          </a:prstGeom>
        </p:spPr>
      </p:pic>
    </p:spTree>
    <p:extLst>
      <p:ext uri="{BB962C8B-B14F-4D97-AF65-F5344CB8AC3E}">
        <p14:creationId xmlns:p14="http://schemas.microsoft.com/office/powerpoint/2010/main" val="27946964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2812" y="914400"/>
            <a:ext cx="6019800" cy="693683"/>
          </a:xfrm>
        </p:spPr>
        <p:txBody>
          <a:bodyPr/>
          <a:lstStyle/>
          <a:p>
            <a:r>
              <a:rPr lang="uk-UA" b="1" dirty="0" smtClean="0">
                <a:solidFill>
                  <a:schemeClr val="accent6">
                    <a:lumMod val="50000"/>
                  </a:schemeClr>
                </a:solidFill>
              </a:rPr>
              <a:t>            Підсумок  уроку</a:t>
            </a:r>
            <a:endParaRPr lang="ru-RU" b="1" dirty="0">
              <a:solidFill>
                <a:schemeClr val="accent6">
                  <a:lumMod val="50000"/>
                </a:schemeClr>
              </a:solidFill>
            </a:endParaRPr>
          </a:p>
        </p:txBody>
      </p:sp>
      <p:sp>
        <p:nvSpPr>
          <p:cNvPr id="4" name="Текст 3"/>
          <p:cNvSpPr>
            <a:spLocks noGrp="1"/>
          </p:cNvSpPr>
          <p:nvPr>
            <p:ph type="body" sz="half" idx="2"/>
          </p:nvPr>
        </p:nvSpPr>
        <p:spPr>
          <a:xfrm>
            <a:off x="4722812" y="1781504"/>
            <a:ext cx="6021388" cy="3044496"/>
          </a:xfrm>
        </p:spPr>
        <p:txBody>
          <a:bodyPr>
            <a:noAutofit/>
          </a:bodyPr>
          <a:lstStyle/>
          <a:p>
            <a:r>
              <a:rPr lang="uk-UA" sz="2400" b="1" i="1" dirty="0" smtClean="0">
                <a:solidFill>
                  <a:schemeClr val="bg1"/>
                </a:solidFill>
              </a:rPr>
              <a:t>1.Організми – тіла живої природи.</a:t>
            </a:r>
          </a:p>
          <a:p>
            <a:r>
              <a:rPr lang="uk-UA" sz="2400" b="1" i="1" dirty="0" smtClean="0">
                <a:solidFill>
                  <a:schemeClr val="bg1"/>
                </a:solidFill>
              </a:rPr>
              <a:t>2.Основними властивостями організмів є живлення, дихання, обмін речовин та енергії, ріст, розвиток, розмноження, подразливість.</a:t>
            </a:r>
          </a:p>
          <a:p>
            <a:r>
              <a:rPr lang="uk-UA" sz="2400" b="1" i="1" dirty="0" smtClean="0">
                <a:solidFill>
                  <a:schemeClr val="bg1"/>
                </a:solidFill>
              </a:rPr>
              <a:t>3. Усі організми складаються з клітин.</a:t>
            </a:r>
          </a:p>
          <a:p>
            <a:r>
              <a:rPr lang="uk-UA" sz="2400" b="1" i="1" dirty="0" smtClean="0">
                <a:solidFill>
                  <a:schemeClr val="bg1"/>
                </a:solidFill>
              </a:rPr>
              <a:t>4. У природі живуть як одноклітинні, так і багатоклітинні організми.</a:t>
            </a:r>
            <a:endParaRPr lang="ru-RU" sz="2400" b="1" i="1" dirty="0">
              <a:solidFill>
                <a:schemeClr val="bg1"/>
              </a:solidFill>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263" y="1403131"/>
            <a:ext cx="3816398" cy="4621597"/>
          </a:xfrm>
          <a:prstGeom prst="rect">
            <a:avLst/>
          </a:prstGeom>
        </p:spPr>
      </p:pic>
    </p:spTree>
    <p:extLst>
      <p:ext uri="{BB962C8B-B14F-4D97-AF65-F5344CB8AC3E}">
        <p14:creationId xmlns:p14="http://schemas.microsoft.com/office/powerpoint/2010/main" val="2225152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346842"/>
            <a:ext cx="9169236" cy="1229710"/>
          </a:xfrm>
        </p:spPr>
        <p:txBody>
          <a:bodyPr>
            <a:normAutofit/>
          </a:bodyPr>
          <a:lstStyle/>
          <a:p>
            <a:r>
              <a:rPr lang="uk-UA" sz="4400" b="1" i="1" dirty="0" smtClean="0">
                <a:solidFill>
                  <a:srgbClr val="002060"/>
                </a:solidFill>
              </a:rPr>
              <a:t>         Природа навколо нас</a:t>
            </a:r>
            <a:endParaRPr lang="ru-RU" sz="4400" b="1" i="1" dirty="0">
              <a:solidFill>
                <a:srgbClr val="002060"/>
              </a:solidFill>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9614" y="1576552"/>
            <a:ext cx="7866992" cy="4713889"/>
          </a:xfrm>
        </p:spPr>
      </p:pic>
    </p:spTree>
    <p:extLst>
      <p:ext uri="{BB962C8B-B14F-4D97-AF65-F5344CB8AC3E}">
        <p14:creationId xmlns:p14="http://schemas.microsoft.com/office/powerpoint/2010/main" val="1447023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709448"/>
            <a:ext cx="8534401" cy="819807"/>
          </a:xfrm>
        </p:spPr>
        <p:txBody>
          <a:bodyPr>
            <a:noAutofit/>
          </a:bodyPr>
          <a:lstStyle/>
          <a:p>
            <a:r>
              <a:rPr lang="uk-UA" sz="4000" dirty="0" smtClean="0">
                <a:solidFill>
                  <a:schemeClr val="bg1"/>
                </a:solidFill>
              </a:rPr>
              <a:t>              Використані джерела:</a:t>
            </a:r>
            <a:endParaRPr lang="ru-RU" sz="4000" dirty="0">
              <a:solidFill>
                <a:schemeClr val="bg1"/>
              </a:solidFill>
            </a:endParaRPr>
          </a:p>
        </p:txBody>
      </p:sp>
      <p:sp>
        <p:nvSpPr>
          <p:cNvPr id="3" name="Текст 2"/>
          <p:cNvSpPr>
            <a:spLocks noGrp="1"/>
          </p:cNvSpPr>
          <p:nvPr>
            <p:ph type="body" idx="1"/>
          </p:nvPr>
        </p:nvSpPr>
        <p:spPr>
          <a:xfrm>
            <a:off x="684210" y="1765738"/>
            <a:ext cx="9121941" cy="2191407"/>
          </a:xfrm>
        </p:spPr>
        <p:txBody>
          <a:bodyPr>
            <a:normAutofit lnSpcReduction="10000"/>
          </a:bodyPr>
          <a:lstStyle/>
          <a:p>
            <a:r>
              <a:rPr lang="uk-UA" sz="2000" dirty="0" smtClean="0">
                <a:solidFill>
                  <a:schemeClr val="bg1"/>
                </a:solidFill>
              </a:rPr>
              <a:t>Коршевнюк Т.В., Баштовий В.І.. Природознавство: підручник для 5 кл.</a:t>
            </a:r>
          </a:p>
          <a:p>
            <a:r>
              <a:rPr lang="uk-UA" sz="2000" dirty="0" smtClean="0">
                <a:solidFill>
                  <a:schemeClr val="bg1"/>
                </a:solidFill>
              </a:rPr>
              <a:t> загальноосвіт. навч.закл.- К.: Генеза, 2013 -256 с.</a:t>
            </a:r>
          </a:p>
          <a:p>
            <a:r>
              <a:rPr lang="uk-UA" sz="2000" dirty="0" smtClean="0">
                <a:solidFill>
                  <a:schemeClr val="bg1"/>
                </a:solidFill>
              </a:rPr>
              <a:t>Ярошенко О.Г.</a:t>
            </a:r>
            <a:r>
              <a:rPr lang="uk-UA" sz="2000" dirty="0">
                <a:solidFill>
                  <a:schemeClr val="bg1"/>
                </a:solidFill>
              </a:rPr>
              <a:t> Природознавство</a:t>
            </a:r>
            <a:r>
              <a:rPr lang="uk-UA" sz="2000" dirty="0" smtClean="0">
                <a:solidFill>
                  <a:schemeClr val="bg1"/>
                </a:solidFill>
              </a:rPr>
              <a:t>: підручник </a:t>
            </a:r>
            <a:r>
              <a:rPr lang="uk-UA" sz="2000" dirty="0">
                <a:solidFill>
                  <a:schemeClr val="bg1"/>
                </a:solidFill>
              </a:rPr>
              <a:t>для 5 кл. </a:t>
            </a:r>
            <a:endParaRPr lang="uk-UA" sz="2000" dirty="0" smtClean="0">
              <a:solidFill>
                <a:schemeClr val="bg1"/>
              </a:solidFill>
            </a:endParaRPr>
          </a:p>
          <a:p>
            <a:r>
              <a:rPr lang="uk-UA" sz="2000" dirty="0">
                <a:solidFill>
                  <a:schemeClr val="bg1"/>
                </a:solidFill>
              </a:rPr>
              <a:t>з</a:t>
            </a:r>
            <a:r>
              <a:rPr lang="uk-UA" sz="2000" dirty="0" smtClean="0">
                <a:solidFill>
                  <a:schemeClr val="bg1"/>
                </a:solidFill>
              </a:rPr>
              <a:t>агальноосвіт. навч.закл.- К.: Видавництво «Світоч», 2013 </a:t>
            </a:r>
            <a:r>
              <a:rPr lang="uk-UA" sz="2000" dirty="0">
                <a:solidFill>
                  <a:schemeClr val="bg1"/>
                </a:solidFill>
              </a:rPr>
              <a:t>-</a:t>
            </a:r>
            <a:r>
              <a:rPr lang="uk-UA" sz="2000" dirty="0" smtClean="0">
                <a:solidFill>
                  <a:schemeClr val="bg1"/>
                </a:solidFill>
              </a:rPr>
              <a:t>240 </a:t>
            </a:r>
            <a:r>
              <a:rPr lang="uk-UA" sz="2000" dirty="0">
                <a:solidFill>
                  <a:schemeClr val="bg1"/>
                </a:solidFill>
              </a:rPr>
              <a:t>с</a:t>
            </a:r>
            <a:r>
              <a:rPr lang="uk-UA" sz="2000" dirty="0" smtClean="0">
                <a:solidFill>
                  <a:schemeClr val="bg1"/>
                </a:solidFill>
              </a:rPr>
              <a:t>.</a:t>
            </a:r>
          </a:p>
          <a:p>
            <a:r>
              <a:rPr lang="uk-UA" sz="2000" dirty="0" smtClean="0">
                <a:solidFill>
                  <a:schemeClr val="bg1"/>
                </a:solidFill>
              </a:rPr>
              <a:t>Інтернет – ресурс: </a:t>
            </a:r>
            <a:r>
              <a:rPr lang="en-US" sz="2000" dirty="0" smtClean="0">
                <a:solidFill>
                  <a:schemeClr val="bg1"/>
                </a:solidFill>
              </a:rPr>
              <a:t>http</a:t>
            </a:r>
            <a:r>
              <a:rPr lang="uk-UA" sz="2000" dirty="0" smtClean="0">
                <a:solidFill>
                  <a:schemeClr val="bg1"/>
                </a:solidFill>
              </a:rPr>
              <a:t>://</a:t>
            </a:r>
            <a:r>
              <a:rPr lang="en-US" sz="2000" dirty="0" smtClean="0">
                <a:solidFill>
                  <a:schemeClr val="bg1"/>
                </a:solidFill>
                <a:sym typeface="Wingdings" panose="05000000000000000000" pitchFamily="2" charset="2"/>
              </a:rPr>
              <a:t> www.google.com.ua</a:t>
            </a:r>
            <a:endParaRPr lang="uk-UA" sz="2000" dirty="0" smtClean="0">
              <a:solidFill>
                <a:schemeClr val="bg1"/>
              </a:solidFill>
            </a:endParaRPr>
          </a:p>
          <a:p>
            <a:endParaRPr lang="uk-UA" dirty="0" smtClean="0"/>
          </a:p>
          <a:p>
            <a:endParaRPr lang="uk-UA" dirty="0"/>
          </a:p>
          <a:p>
            <a:endParaRPr lang="ru-RU" dirty="0"/>
          </a:p>
        </p:txBody>
      </p:sp>
    </p:spTree>
    <p:extLst>
      <p:ext uri="{BB962C8B-B14F-4D97-AF65-F5344CB8AC3E}">
        <p14:creationId xmlns:p14="http://schemas.microsoft.com/office/powerpoint/2010/main" val="3726641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1481960"/>
            <a:ext cx="10154416" cy="1308537"/>
          </a:xfrm>
        </p:spPr>
        <p:txBody>
          <a:bodyPr>
            <a:normAutofit/>
          </a:bodyPr>
          <a:lstStyle/>
          <a:p>
            <a:r>
              <a:rPr lang="uk-UA" sz="6600" b="1" i="1" dirty="0" smtClean="0">
                <a:solidFill>
                  <a:schemeClr val="bg1">
                    <a:lumMod val="95000"/>
                    <a:lumOff val="5000"/>
                  </a:schemeClr>
                </a:solidFill>
              </a:rPr>
              <a:t>     Дякую за увагу !</a:t>
            </a:r>
            <a:endParaRPr lang="ru-RU" sz="6600" b="1" i="1" dirty="0">
              <a:solidFill>
                <a:schemeClr val="bg1">
                  <a:lumMod val="95000"/>
                  <a:lumOff val="5000"/>
                </a:schemeClr>
              </a:solidFill>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7791" y="2790497"/>
            <a:ext cx="4774816" cy="3610303"/>
          </a:xfrm>
          <a:prstGeom prst="rect">
            <a:avLst/>
          </a:prstGeom>
        </p:spPr>
      </p:pic>
    </p:spTree>
    <p:extLst>
      <p:ext uri="{BB962C8B-B14F-4D97-AF65-F5344CB8AC3E}">
        <p14:creationId xmlns:p14="http://schemas.microsoft.com/office/powerpoint/2010/main" val="41865770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504498"/>
            <a:ext cx="8534400" cy="1277005"/>
          </a:xfrm>
        </p:spPr>
        <p:txBody>
          <a:bodyPr/>
          <a:lstStyle/>
          <a:p>
            <a:r>
              <a:rPr lang="uk-UA" dirty="0" smtClean="0">
                <a:solidFill>
                  <a:schemeClr val="bg1"/>
                </a:solidFill>
              </a:rPr>
              <a:t> тіла </a:t>
            </a:r>
            <a:r>
              <a:rPr lang="uk-UA" dirty="0">
                <a:solidFill>
                  <a:schemeClr val="bg1"/>
                </a:solidFill>
              </a:rPr>
              <a:t>живої </a:t>
            </a:r>
            <a:r>
              <a:rPr lang="uk-UA" dirty="0" smtClean="0">
                <a:solidFill>
                  <a:schemeClr val="bg1"/>
                </a:solidFill>
              </a:rPr>
              <a:t>природи - Організми</a:t>
            </a:r>
            <a:endParaRPr lang="ru-RU" dirty="0">
              <a:solidFill>
                <a:schemeClr val="bg1"/>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8305" y="1839702"/>
            <a:ext cx="2581275" cy="17716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1412" y="4410274"/>
            <a:ext cx="2276475" cy="200977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9580" y="4106916"/>
            <a:ext cx="2505075" cy="1819275"/>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83017" y="1515888"/>
            <a:ext cx="2619375" cy="1743075"/>
          </a:xfrm>
          <a:prstGeom prst="rect">
            <a:avLst/>
          </a:prstGeom>
        </p:spPr>
      </p:pic>
      <p:sp>
        <p:nvSpPr>
          <p:cNvPr id="8" name="Объект 7"/>
          <p:cNvSpPr>
            <a:spLocks noGrp="1"/>
          </p:cNvSpPr>
          <p:nvPr>
            <p:ph idx="1"/>
          </p:nvPr>
        </p:nvSpPr>
        <p:spPr>
          <a:xfrm>
            <a:off x="684212" y="1781503"/>
            <a:ext cx="3810000" cy="3610304"/>
          </a:xfrm>
        </p:spPr>
        <p:txBody>
          <a:bodyPr>
            <a:normAutofit/>
          </a:bodyPr>
          <a:lstStyle/>
          <a:p>
            <a:pPr marL="0" indent="0">
              <a:buNone/>
            </a:pPr>
            <a:r>
              <a:rPr lang="uk-UA" sz="3200" b="1" i="1" dirty="0" smtClean="0">
                <a:solidFill>
                  <a:schemeClr val="accent1">
                    <a:lumMod val="50000"/>
                  </a:schemeClr>
                </a:solidFill>
              </a:rPr>
              <a:t> У чому полягає відмінність між тілами живої і неживої природи?</a:t>
            </a:r>
            <a:endParaRPr lang="ru-RU" sz="3200" b="1" i="1" dirty="0">
              <a:solidFill>
                <a:schemeClr val="accent1">
                  <a:lumMod val="50000"/>
                </a:schemeClr>
              </a:solidFill>
            </a:endParaRPr>
          </a:p>
        </p:txBody>
      </p:sp>
    </p:spTree>
    <p:extLst>
      <p:ext uri="{BB962C8B-B14F-4D97-AF65-F5344CB8AC3E}">
        <p14:creationId xmlns:p14="http://schemas.microsoft.com/office/powerpoint/2010/main" val="15230190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1" y="268015"/>
            <a:ext cx="10651195" cy="607792"/>
          </a:xfrm>
        </p:spPr>
        <p:txBody>
          <a:bodyPr>
            <a:normAutofit/>
          </a:bodyPr>
          <a:lstStyle/>
          <a:p>
            <a:r>
              <a:rPr lang="uk-UA" sz="2800" b="1" i="1" dirty="0" smtClean="0">
                <a:solidFill>
                  <a:schemeClr val="bg1">
                    <a:lumMod val="95000"/>
                    <a:lumOff val="5000"/>
                  </a:schemeClr>
                </a:solidFill>
              </a:rPr>
              <a:t>   </a:t>
            </a:r>
            <a:r>
              <a:rPr lang="uk-UA" sz="2800" b="1" i="1" dirty="0" smtClean="0">
                <a:solidFill>
                  <a:schemeClr val="accent6">
                    <a:lumMod val="50000"/>
                  </a:schemeClr>
                </a:solidFill>
              </a:rPr>
              <a:t>Відмінність між тілами неживої  і живої природи</a:t>
            </a:r>
            <a:endParaRPr lang="ru-RU" sz="2800" b="1" i="1" dirty="0">
              <a:solidFill>
                <a:schemeClr val="accent6">
                  <a:lumMod val="50000"/>
                </a:schemeClr>
              </a:solidFill>
            </a:endParaRPr>
          </a:p>
        </p:txBody>
      </p:sp>
      <p:sp>
        <p:nvSpPr>
          <p:cNvPr id="3" name="Текст 2"/>
          <p:cNvSpPr>
            <a:spLocks noGrp="1"/>
          </p:cNvSpPr>
          <p:nvPr>
            <p:ph type="body" idx="1"/>
          </p:nvPr>
        </p:nvSpPr>
        <p:spPr>
          <a:xfrm>
            <a:off x="972080" y="875807"/>
            <a:ext cx="4649787" cy="804041"/>
          </a:xfrm>
        </p:spPr>
        <p:txBody>
          <a:bodyPr/>
          <a:lstStyle/>
          <a:p>
            <a:r>
              <a:rPr lang="uk-UA" b="1" u="sng" dirty="0" smtClean="0">
                <a:solidFill>
                  <a:schemeClr val="bg1">
                    <a:lumMod val="95000"/>
                    <a:lumOff val="5000"/>
                  </a:schemeClr>
                </a:solidFill>
              </a:rPr>
              <a:t>Тіла неживої природи</a:t>
            </a:r>
            <a:endParaRPr lang="ru-RU" b="1" u="sng" dirty="0">
              <a:solidFill>
                <a:schemeClr val="bg1">
                  <a:lumMod val="95000"/>
                  <a:lumOff val="5000"/>
                </a:schemeClr>
              </a:solidFill>
            </a:endParaRPr>
          </a:p>
        </p:txBody>
      </p:sp>
      <p:sp>
        <p:nvSpPr>
          <p:cNvPr id="4" name="Объект 3"/>
          <p:cNvSpPr>
            <a:spLocks noGrp="1"/>
          </p:cNvSpPr>
          <p:nvPr>
            <p:ph sz="half" idx="2"/>
          </p:nvPr>
        </p:nvSpPr>
        <p:spPr>
          <a:xfrm>
            <a:off x="684211" y="1907627"/>
            <a:ext cx="4937655" cy="4130565"/>
          </a:xfrm>
        </p:spPr>
        <p:txBody>
          <a:bodyPr>
            <a:normAutofit/>
          </a:bodyPr>
          <a:lstStyle/>
          <a:p>
            <a:r>
              <a:rPr lang="uk-UA" sz="2800" dirty="0" smtClean="0">
                <a:solidFill>
                  <a:schemeClr val="bg1"/>
                </a:solidFill>
              </a:rPr>
              <a:t>Складаються з неорганічних речовин</a:t>
            </a:r>
          </a:p>
          <a:p>
            <a:r>
              <a:rPr lang="uk-UA" sz="2800" dirty="0" smtClean="0">
                <a:solidFill>
                  <a:schemeClr val="bg1"/>
                </a:solidFill>
              </a:rPr>
              <a:t>Тривалий час зберігаються незмінними         </a:t>
            </a:r>
            <a:r>
              <a:rPr lang="uk-UA" sz="2800" dirty="0" smtClean="0"/>
              <a:t>          </a:t>
            </a:r>
          </a:p>
        </p:txBody>
      </p:sp>
      <p:sp>
        <p:nvSpPr>
          <p:cNvPr id="6" name="Объект 5"/>
          <p:cNvSpPr>
            <a:spLocks noGrp="1"/>
          </p:cNvSpPr>
          <p:nvPr>
            <p:ph sz="quarter" idx="4"/>
          </p:nvPr>
        </p:nvSpPr>
        <p:spPr>
          <a:xfrm>
            <a:off x="5806544" y="1907626"/>
            <a:ext cx="5816729" cy="4130565"/>
          </a:xfrm>
        </p:spPr>
        <p:txBody>
          <a:bodyPr>
            <a:normAutofit/>
          </a:bodyPr>
          <a:lstStyle/>
          <a:p>
            <a:r>
              <a:rPr lang="uk-UA" sz="2800" dirty="0" smtClean="0">
                <a:solidFill>
                  <a:schemeClr val="bg1">
                    <a:lumMod val="95000"/>
                    <a:lumOff val="5000"/>
                  </a:schemeClr>
                </a:solidFill>
              </a:rPr>
              <a:t>Складаються з органічних речовин</a:t>
            </a:r>
          </a:p>
          <a:p>
            <a:r>
              <a:rPr lang="uk-UA" sz="2800" dirty="0" smtClean="0">
                <a:solidFill>
                  <a:schemeClr val="bg1">
                    <a:lumMod val="95000"/>
                    <a:lumOff val="5000"/>
                  </a:schemeClr>
                </a:solidFill>
              </a:rPr>
              <a:t>Змінюються протягом життя</a:t>
            </a:r>
            <a:endParaRPr lang="ru-RU" sz="2800" dirty="0">
              <a:solidFill>
                <a:schemeClr val="bg1">
                  <a:lumMod val="95000"/>
                  <a:lumOff val="5000"/>
                </a:schemeClr>
              </a:solidFill>
            </a:endParaRPr>
          </a:p>
        </p:txBody>
      </p:sp>
      <p:sp>
        <p:nvSpPr>
          <p:cNvPr id="8" name="Текст 7"/>
          <p:cNvSpPr>
            <a:spLocks noGrp="1"/>
          </p:cNvSpPr>
          <p:nvPr>
            <p:ph type="body" sz="quarter" idx="3"/>
          </p:nvPr>
        </p:nvSpPr>
        <p:spPr>
          <a:xfrm>
            <a:off x="5360275" y="875806"/>
            <a:ext cx="6262999" cy="804041"/>
          </a:xfrm>
        </p:spPr>
        <p:txBody>
          <a:bodyPr/>
          <a:lstStyle/>
          <a:p>
            <a:r>
              <a:rPr lang="uk-UA" b="1" u="sng" dirty="0" smtClean="0">
                <a:solidFill>
                  <a:schemeClr val="bg1">
                    <a:lumMod val="95000"/>
                    <a:lumOff val="5000"/>
                  </a:schemeClr>
                </a:solidFill>
              </a:rPr>
              <a:t>Тіла живої природи (організми)</a:t>
            </a:r>
            <a:endParaRPr lang="ru-RU" b="1" u="sng" dirty="0">
              <a:solidFill>
                <a:schemeClr val="bg1">
                  <a:lumMod val="95000"/>
                  <a:lumOff val="5000"/>
                </a:schemeClr>
              </a:solidFill>
            </a:endParaRPr>
          </a:p>
        </p:txBody>
      </p:sp>
      <p:pic>
        <p:nvPicPr>
          <p:cNvPr id="11" name="Рисунок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87765" y="3594538"/>
            <a:ext cx="5722882" cy="2986742"/>
          </a:xfrm>
          <a:prstGeom prst="rect">
            <a:avLst/>
          </a:prstGeom>
        </p:spPr>
      </p:pic>
    </p:spTree>
    <p:extLst>
      <p:ext uri="{BB962C8B-B14F-4D97-AF65-F5344CB8AC3E}">
        <p14:creationId xmlns:p14="http://schemas.microsoft.com/office/powerpoint/2010/main" val="1477742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441435"/>
            <a:ext cx="10493540" cy="1119352"/>
          </a:xfrm>
        </p:spPr>
        <p:txBody>
          <a:bodyPr>
            <a:normAutofit/>
          </a:bodyPr>
          <a:lstStyle/>
          <a:p>
            <a:r>
              <a:rPr lang="uk-UA" sz="4800" b="1" dirty="0" smtClean="0">
                <a:solidFill>
                  <a:schemeClr val="accent6">
                    <a:lumMod val="50000"/>
                  </a:schemeClr>
                </a:solidFill>
              </a:rPr>
              <a:t>        </a:t>
            </a:r>
            <a:r>
              <a:rPr lang="uk-UA" sz="4400" b="1" dirty="0" smtClean="0">
                <a:solidFill>
                  <a:schemeClr val="accent6">
                    <a:lumMod val="50000"/>
                  </a:schemeClr>
                </a:solidFill>
              </a:rPr>
              <a:t>Властивості організмів</a:t>
            </a:r>
            <a:endParaRPr lang="ru-RU" sz="4400" b="1" dirty="0">
              <a:solidFill>
                <a:schemeClr val="accent6">
                  <a:lumMod val="50000"/>
                </a:schemeClr>
              </a:solidFill>
            </a:endParaRPr>
          </a:p>
        </p:txBody>
      </p:sp>
      <p:pic>
        <p:nvPicPr>
          <p:cNvPr id="5" name="Объект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040524" y="1939159"/>
            <a:ext cx="3042744" cy="4114799"/>
          </a:xfrm>
        </p:spPr>
      </p:pic>
      <p:sp>
        <p:nvSpPr>
          <p:cNvPr id="4" name="Объект 3"/>
          <p:cNvSpPr>
            <a:spLocks noGrp="1"/>
          </p:cNvSpPr>
          <p:nvPr>
            <p:ph sz="half" idx="2"/>
          </p:nvPr>
        </p:nvSpPr>
        <p:spPr>
          <a:xfrm>
            <a:off x="5808133" y="1813033"/>
            <a:ext cx="4934479" cy="4556235"/>
          </a:xfrm>
        </p:spPr>
        <p:txBody>
          <a:bodyPr>
            <a:normAutofit fontScale="77500" lnSpcReduction="20000"/>
          </a:bodyPr>
          <a:lstStyle/>
          <a:p>
            <a:endParaRPr lang="uk-UA" sz="3600" b="1" i="1" dirty="0" smtClean="0">
              <a:solidFill>
                <a:schemeClr val="accent1">
                  <a:lumMod val="50000"/>
                </a:schemeClr>
              </a:solidFill>
            </a:endParaRPr>
          </a:p>
          <a:p>
            <a:endParaRPr lang="uk-UA" sz="3600" b="1" i="1" dirty="0">
              <a:solidFill>
                <a:schemeClr val="accent1">
                  <a:lumMod val="50000"/>
                </a:schemeClr>
              </a:solidFill>
            </a:endParaRPr>
          </a:p>
          <a:p>
            <a:r>
              <a:rPr lang="uk-UA" sz="3600" b="1" i="1" dirty="0" smtClean="0">
                <a:solidFill>
                  <a:schemeClr val="accent1">
                    <a:lumMod val="50000"/>
                  </a:schemeClr>
                </a:solidFill>
              </a:rPr>
              <a:t>Живлення</a:t>
            </a:r>
          </a:p>
          <a:p>
            <a:r>
              <a:rPr lang="uk-UA" sz="3600" b="1" i="1" dirty="0" smtClean="0">
                <a:solidFill>
                  <a:schemeClr val="accent1">
                    <a:lumMod val="50000"/>
                  </a:schemeClr>
                </a:solidFill>
              </a:rPr>
              <a:t>Дихання</a:t>
            </a:r>
          </a:p>
          <a:p>
            <a:r>
              <a:rPr lang="uk-UA" sz="3600" b="1" i="1" dirty="0" smtClean="0">
                <a:solidFill>
                  <a:schemeClr val="accent1">
                    <a:lumMod val="50000"/>
                  </a:schemeClr>
                </a:solidFill>
              </a:rPr>
              <a:t>Обмін </a:t>
            </a:r>
            <a:r>
              <a:rPr lang="uk-UA" sz="3600" b="1" i="1" dirty="0">
                <a:solidFill>
                  <a:schemeClr val="accent1">
                    <a:lumMod val="50000"/>
                  </a:schemeClr>
                </a:solidFill>
              </a:rPr>
              <a:t>речовин та </a:t>
            </a:r>
            <a:r>
              <a:rPr lang="uk-UA" sz="3600" b="1" i="1" dirty="0" smtClean="0">
                <a:solidFill>
                  <a:schemeClr val="accent1">
                    <a:lumMod val="50000"/>
                  </a:schemeClr>
                </a:solidFill>
              </a:rPr>
              <a:t>енергії</a:t>
            </a:r>
          </a:p>
          <a:p>
            <a:r>
              <a:rPr lang="uk-UA" sz="3600" b="1" i="1" dirty="0">
                <a:solidFill>
                  <a:schemeClr val="accent1">
                    <a:lumMod val="50000"/>
                  </a:schemeClr>
                </a:solidFill>
              </a:rPr>
              <a:t>Ріст і розвиток</a:t>
            </a:r>
          </a:p>
          <a:p>
            <a:r>
              <a:rPr lang="uk-UA" sz="3600" b="1" i="1" dirty="0">
                <a:solidFill>
                  <a:schemeClr val="accent1">
                    <a:lumMod val="50000"/>
                  </a:schemeClr>
                </a:solidFill>
              </a:rPr>
              <a:t>Розмноження</a:t>
            </a:r>
          </a:p>
          <a:p>
            <a:r>
              <a:rPr lang="uk-UA" sz="3600" b="1" i="1" dirty="0">
                <a:solidFill>
                  <a:schemeClr val="accent1">
                    <a:lumMod val="50000"/>
                  </a:schemeClr>
                </a:solidFill>
              </a:rPr>
              <a:t>Подразливість</a:t>
            </a:r>
          </a:p>
          <a:p>
            <a:endParaRPr lang="ru-RU" sz="3600" b="1" i="1" dirty="0">
              <a:solidFill>
                <a:schemeClr val="accent1">
                  <a:lumMod val="50000"/>
                </a:schemeClr>
              </a:solidFill>
            </a:endParaRPr>
          </a:p>
          <a:p>
            <a:endParaRPr lang="uk-UA" sz="3600" b="1" i="1" dirty="0" smtClean="0">
              <a:solidFill>
                <a:schemeClr val="accent1">
                  <a:lumMod val="50000"/>
                </a:schemeClr>
              </a:solidFill>
            </a:endParaRPr>
          </a:p>
          <a:p>
            <a:endParaRPr lang="uk-UA" sz="3600" b="1" i="1" dirty="0" smtClean="0">
              <a:solidFill>
                <a:schemeClr val="accent1">
                  <a:lumMod val="50000"/>
                </a:schemeClr>
              </a:solidFill>
            </a:endParaRPr>
          </a:p>
        </p:txBody>
      </p:sp>
    </p:spTree>
    <p:extLst>
      <p:ext uri="{BB962C8B-B14F-4D97-AF65-F5344CB8AC3E}">
        <p14:creationId xmlns:p14="http://schemas.microsoft.com/office/powerpoint/2010/main" val="23931213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uk-UA" sz="2000" b="1" u="sng" dirty="0" smtClean="0">
                <a:solidFill>
                  <a:schemeClr val="accent6">
                    <a:lumMod val="50000"/>
                  </a:schemeClr>
                </a:solidFill>
              </a:rPr>
              <a:t>Живлення</a:t>
            </a:r>
            <a:r>
              <a:rPr lang="uk-UA" sz="2000" b="1" dirty="0" smtClean="0">
                <a:solidFill>
                  <a:schemeClr val="accent6">
                    <a:lumMod val="50000"/>
                  </a:schemeClr>
                </a:solidFill>
              </a:rPr>
              <a:t> – процес поглинання і засвоєння організмом поживних речовин</a:t>
            </a:r>
            <a:endParaRPr lang="ru-RU" sz="2000" b="1" dirty="0">
              <a:solidFill>
                <a:schemeClr val="accent6">
                  <a:lumMod val="50000"/>
                </a:schemeClr>
              </a:solidFill>
            </a:endParaRPr>
          </a:p>
        </p:txBody>
      </p:sp>
      <p:sp>
        <p:nvSpPr>
          <p:cNvPr id="3" name="Объект 2"/>
          <p:cNvSpPr>
            <a:spLocks noGrp="1"/>
          </p:cNvSpPr>
          <p:nvPr>
            <p:ph idx="1"/>
          </p:nvPr>
        </p:nvSpPr>
        <p:spPr/>
        <p:txBody>
          <a:bodyPr/>
          <a:lstStyle/>
          <a:p>
            <a:pPr marL="0" indent="0">
              <a:buNone/>
            </a:pPr>
            <a:r>
              <a:rPr lang="uk-UA" sz="2400" b="1" dirty="0" smtClean="0">
                <a:solidFill>
                  <a:srgbClr val="002060"/>
                </a:solidFill>
              </a:rPr>
              <a:t> </a:t>
            </a:r>
          </a:p>
          <a:p>
            <a:pPr marL="0" indent="0">
              <a:buNone/>
            </a:pPr>
            <a:endParaRPr lang="uk-UA" sz="2400" b="1" dirty="0">
              <a:solidFill>
                <a:srgbClr val="002060"/>
              </a:solidFill>
            </a:endParaRPr>
          </a:p>
          <a:p>
            <a:pPr marL="0" indent="0">
              <a:buNone/>
            </a:pPr>
            <a:endParaRPr lang="uk-UA" sz="2400" b="1" dirty="0" smtClean="0">
              <a:solidFill>
                <a:srgbClr val="002060"/>
              </a:solidFill>
            </a:endParaRPr>
          </a:p>
          <a:p>
            <a:pPr marL="0" indent="0">
              <a:buNone/>
            </a:pPr>
            <a:endParaRPr lang="uk-UA" sz="2400" b="1" dirty="0" smtClean="0">
              <a:solidFill>
                <a:srgbClr val="002060"/>
              </a:solidFill>
            </a:endParaRPr>
          </a:p>
          <a:p>
            <a:pPr marL="0" indent="0">
              <a:buNone/>
            </a:pPr>
            <a:endParaRPr lang="uk-UA" sz="2400" b="1" dirty="0">
              <a:solidFill>
                <a:srgbClr val="002060"/>
              </a:solidFill>
            </a:endParaRPr>
          </a:p>
          <a:p>
            <a:pPr marL="0" indent="0">
              <a:buNone/>
            </a:pPr>
            <a:r>
              <a:rPr lang="uk-UA" sz="2400" b="1" dirty="0" smtClean="0">
                <a:solidFill>
                  <a:srgbClr val="002060"/>
                </a:solidFill>
              </a:rPr>
              <a:t> </a:t>
            </a:r>
            <a:r>
              <a:rPr lang="uk-UA" sz="2400" b="1" u="sng" dirty="0" smtClean="0">
                <a:solidFill>
                  <a:srgbClr val="002060"/>
                </a:solidFill>
              </a:rPr>
              <a:t>Дихання</a:t>
            </a:r>
            <a:r>
              <a:rPr lang="uk-UA" sz="2400" b="1" dirty="0" smtClean="0">
                <a:solidFill>
                  <a:srgbClr val="002060"/>
                </a:solidFill>
              </a:rPr>
              <a:t> – процес, під час якого кисень надходить в організм, а вуглекислий газ виділяється назовні.</a:t>
            </a:r>
          </a:p>
          <a:p>
            <a:pPr marL="0" indent="0">
              <a:buNone/>
            </a:pPr>
            <a:r>
              <a:rPr lang="uk-UA" b="1" i="1" dirty="0" smtClean="0">
                <a:solidFill>
                  <a:schemeClr val="bg1"/>
                </a:solidFill>
              </a:rPr>
              <a:t> Для чого організму потрібен кисень?</a:t>
            </a:r>
            <a:endParaRPr lang="ru-RU" b="1" i="1" dirty="0">
              <a:solidFill>
                <a:schemeClr val="bg1"/>
              </a:solidFill>
            </a:endParaRPr>
          </a:p>
        </p:txBody>
      </p:sp>
      <p:sp>
        <p:nvSpPr>
          <p:cNvPr id="4" name="Текст 3"/>
          <p:cNvSpPr>
            <a:spLocks noGrp="1"/>
          </p:cNvSpPr>
          <p:nvPr>
            <p:ph type="body" sz="half" idx="2"/>
          </p:nvPr>
        </p:nvSpPr>
        <p:spPr/>
        <p:txBody>
          <a:bodyPr>
            <a:normAutofit/>
          </a:bodyPr>
          <a:lstStyle/>
          <a:p>
            <a:r>
              <a:rPr lang="uk-UA" sz="2000" b="1" i="1" dirty="0" smtClean="0">
                <a:solidFill>
                  <a:schemeClr val="bg1"/>
                </a:solidFill>
              </a:rPr>
              <a:t>Які речовини надходять в організм під час живлення?</a:t>
            </a:r>
          </a:p>
          <a:p>
            <a:r>
              <a:rPr lang="uk-UA" sz="2000" b="1" i="1" dirty="0" smtClean="0">
                <a:solidFill>
                  <a:schemeClr val="bg1"/>
                </a:solidFill>
              </a:rPr>
              <a:t>Як вони використовуються організмом?</a:t>
            </a:r>
            <a:endParaRPr lang="ru-RU" sz="2000" b="1" i="1" dirty="0">
              <a:solidFill>
                <a:schemeClr val="bg1"/>
              </a:solidFill>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0324" y="4453465"/>
            <a:ext cx="2466975" cy="184785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2772" y="685799"/>
            <a:ext cx="5029200" cy="3003331"/>
          </a:xfrm>
          <a:prstGeom prst="rect">
            <a:avLst/>
          </a:prstGeom>
        </p:spPr>
      </p:pic>
    </p:spTree>
    <p:extLst>
      <p:ext uri="{BB962C8B-B14F-4D97-AF65-F5344CB8AC3E}">
        <p14:creationId xmlns:p14="http://schemas.microsoft.com/office/powerpoint/2010/main" val="149698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472966"/>
            <a:ext cx="10730022" cy="1545019"/>
          </a:xfrm>
        </p:spPr>
        <p:txBody>
          <a:bodyPr>
            <a:noAutofit/>
          </a:bodyPr>
          <a:lstStyle/>
          <a:p>
            <a:r>
              <a:rPr lang="uk-UA" sz="2800" dirty="0" smtClean="0"/>
              <a:t>           </a:t>
            </a:r>
            <a:r>
              <a:rPr lang="uk-UA" sz="2800" b="1" dirty="0" smtClean="0">
                <a:solidFill>
                  <a:schemeClr val="bg1"/>
                </a:solidFill>
              </a:rPr>
              <a:t>Живлення і дихання – складові частини </a:t>
            </a:r>
            <a:r>
              <a:rPr lang="uk-UA" sz="2800" dirty="0" smtClean="0"/>
              <a:t/>
            </a:r>
            <a:br>
              <a:rPr lang="uk-UA" sz="2800" dirty="0" smtClean="0"/>
            </a:br>
            <a:r>
              <a:rPr lang="uk-UA" sz="2800" dirty="0"/>
              <a:t> </a:t>
            </a:r>
            <a:r>
              <a:rPr lang="uk-UA" sz="2800" dirty="0" smtClean="0"/>
              <a:t>                                  </a:t>
            </a:r>
            <a:r>
              <a:rPr lang="uk-UA" sz="2800" b="1" u="sng" dirty="0" smtClean="0">
                <a:solidFill>
                  <a:schemeClr val="accent6">
                    <a:lumMod val="50000"/>
                  </a:schemeClr>
                </a:solidFill>
              </a:rPr>
              <a:t>обміну речовин</a:t>
            </a:r>
            <a:endParaRPr lang="ru-RU" sz="2800" b="1" u="sng" dirty="0">
              <a:solidFill>
                <a:schemeClr val="accent6">
                  <a:lumMod val="50000"/>
                </a:schemeClr>
              </a:solidFill>
            </a:endParaRPr>
          </a:p>
        </p:txBody>
      </p:sp>
      <p:sp>
        <p:nvSpPr>
          <p:cNvPr id="3" name="Объект 2"/>
          <p:cNvSpPr>
            <a:spLocks noGrp="1"/>
          </p:cNvSpPr>
          <p:nvPr>
            <p:ph sz="half" idx="1"/>
          </p:nvPr>
        </p:nvSpPr>
        <p:spPr>
          <a:xfrm>
            <a:off x="1056290" y="1210494"/>
            <a:ext cx="4565576" cy="3358057"/>
          </a:xfrm>
        </p:spPr>
        <p:txBody>
          <a:bodyPr/>
          <a:lstStyle/>
          <a:p>
            <a:pPr marL="0" indent="0">
              <a:buNone/>
            </a:pPr>
            <a:endParaRPr lang="uk-UA" dirty="0" smtClean="0"/>
          </a:p>
          <a:p>
            <a:pPr marL="0" indent="0">
              <a:buNone/>
            </a:pPr>
            <a:r>
              <a:rPr lang="uk-UA" sz="2400" b="1" dirty="0" smtClean="0">
                <a:solidFill>
                  <a:srgbClr val="FFFF00"/>
                </a:solidFill>
              </a:rPr>
              <a:t>  Поживні речовини, які надходять в організм під час </a:t>
            </a:r>
            <a:r>
              <a:rPr lang="uk-UA" sz="2400" b="1" u="sng" dirty="0" smtClean="0">
                <a:solidFill>
                  <a:srgbClr val="FFFF00"/>
                </a:solidFill>
              </a:rPr>
              <a:t>живлення </a:t>
            </a:r>
            <a:r>
              <a:rPr lang="uk-UA" sz="2400" b="1" dirty="0" smtClean="0">
                <a:solidFill>
                  <a:srgbClr val="FFFF00"/>
                </a:solidFill>
              </a:rPr>
              <a:t>використовуються не тільки на побудову тіла .Вони беруть участь в утворенні енергії.</a:t>
            </a:r>
            <a:endParaRPr lang="ru-RU" sz="2400" b="1" dirty="0">
              <a:solidFill>
                <a:srgbClr val="FFFF00"/>
              </a:solidFill>
            </a:endParaRPr>
          </a:p>
        </p:txBody>
      </p:sp>
      <p:sp>
        <p:nvSpPr>
          <p:cNvPr id="4" name="Объект 3"/>
          <p:cNvSpPr>
            <a:spLocks noGrp="1"/>
          </p:cNvSpPr>
          <p:nvPr>
            <p:ph sz="half" idx="2"/>
          </p:nvPr>
        </p:nvSpPr>
        <p:spPr>
          <a:xfrm>
            <a:off x="6637283" y="4020207"/>
            <a:ext cx="4303985" cy="1970690"/>
          </a:xfrm>
        </p:spPr>
        <p:txBody>
          <a:bodyPr/>
          <a:lstStyle/>
          <a:p>
            <a:pPr marL="0" indent="0">
              <a:buNone/>
            </a:pPr>
            <a:r>
              <a:rPr lang="uk-UA" dirty="0" smtClean="0"/>
              <a:t> </a:t>
            </a:r>
            <a:r>
              <a:rPr lang="uk-UA" sz="2400" b="1" dirty="0" smtClean="0">
                <a:solidFill>
                  <a:schemeClr val="accent6">
                    <a:lumMod val="50000"/>
                  </a:schemeClr>
                </a:solidFill>
              </a:rPr>
              <a:t>Значення </a:t>
            </a:r>
            <a:r>
              <a:rPr lang="uk-UA" sz="2400" b="1" u="sng" dirty="0" smtClean="0">
                <a:solidFill>
                  <a:schemeClr val="accent6">
                    <a:lumMod val="50000"/>
                  </a:schemeClr>
                </a:solidFill>
              </a:rPr>
              <a:t>дихання</a:t>
            </a:r>
            <a:r>
              <a:rPr lang="uk-UA" sz="2400" b="1" dirty="0" smtClean="0">
                <a:solidFill>
                  <a:schemeClr val="accent6">
                    <a:lumMod val="50000"/>
                  </a:schemeClr>
                </a:solidFill>
              </a:rPr>
              <a:t> полягає у вивільненні енергії, яка міститься в органічних речовинах.</a:t>
            </a:r>
            <a:endParaRPr lang="ru-RU" sz="2400" b="1" dirty="0">
              <a:solidFill>
                <a:schemeClr val="accent6">
                  <a:lumMod val="50000"/>
                </a:schemeClr>
              </a:solidFill>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8168" y="4233041"/>
            <a:ext cx="3297967" cy="2076614"/>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1552" y="1805151"/>
            <a:ext cx="3858447" cy="2427890"/>
          </a:xfrm>
          <a:prstGeom prst="rect">
            <a:avLst/>
          </a:prstGeom>
        </p:spPr>
      </p:pic>
    </p:spTree>
    <p:extLst>
      <p:ext uri="{BB962C8B-B14F-4D97-AF65-F5344CB8AC3E}">
        <p14:creationId xmlns:p14="http://schemas.microsoft.com/office/powerpoint/2010/main" val="11252112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85011" y="331076"/>
            <a:ext cx="4376519" cy="961696"/>
          </a:xfrm>
        </p:spPr>
        <p:txBody>
          <a:bodyPr>
            <a:normAutofit/>
          </a:bodyPr>
          <a:lstStyle/>
          <a:p>
            <a:r>
              <a:rPr lang="uk-UA" b="1" i="1" dirty="0" smtClean="0">
                <a:solidFill>
                  <a:schemeClr val="accent1">
                    <a:lumMod val="50000"/>
                  </a:schemeClr>
                </a:solidFill>
              </a:rPr>
              <a:t>,</a:t>
            </a:r>
            <a:endParaRPr lang="ru-RU" b="1" i="1" dirty="0">
              <a:solidFill>
                <a:schemeClr val="accent1">
                  <a:lumMod val="50000"/>
                </a:schemeClr>
              </a:solidFill>
            </a:endParaRPr>
          </a:p>
        </p:txBody>
      </p:sp>
      <p:sp>
        <p:nvSpPr>
          <p:cNvPr id="4" name="Текст 3"/>
          <p:cNvSpPr>
            <a:spLocks noGrp="1"/>
          </p:cNvSpPr>
          <p:nvPr>
            <p:ph type="body" sz="half" idx="2"/>
          </p:nvPr>
        </p:nvSpPr>
        <p:spPr>
          <a:xfrm>
            <a:off x="6952593" y="1040524"/>
            <a:ext cx="4319752" cy="5155324"/>
          </a:xfrm>
        </p:spPr>
        <p:txBody>
          <a:bodyPr>
            <a:noAutofit/>
          </a:bodyPr>
          <a:lstStyle/>
          <a:p>
            <a:r>
              <a:rPr lang="uk-UA" sz="2800" b="1" i="1" u="sng" dirty="0" smtClean="0">
                <a:solidFill>
                  <a:schemeClr val="accent6">
                    <a:lumMod val="50000"/>
                  </a:schemeClr>
                </a:solidFill>
              </a:rPr>
              <a:t>Ріст</a:t>
            </a:r>
            <a:r>
              <a:rPr lang="uk-UA" sz="2800" b="1" i="1" dirty="0" smtClean="0">
                <a:solidFill>
                  <a:schemeClr val="accent6">
                    <a:lumMod val="50000"/>
                  </a:schemeClr>
                </a:solidFill>
              </a:rPr>
              <a:t> – поступове збільшення розмірів і маси тіла організму.</a:t>
            </a:r>
          </a:p>
          <a:p>
            <a:r>
              <a:rPr lang="uk-UA" sz="2800" b="1" i="1" u="sng" dirty="0" smtClean="0">
                <a:solidFill>
                  <a:schemeClr val="accent1">
                    <a:lumMod val="50000"/>
                  </a:schemeClr>
                </a:solidFill>
              </a:rPr>
              <a:t>Розвиток  </a:t>
            </a:r>
            <a:r>
              <a:rPr lang="uk-UA" sz="2800" b="1" i="1" dirty="0" smtClean="0">
                <a:solidFill>
                  <a:schemeClr val="accent1">
                    <a:lumMod val="50000"/>
                  </a:schemeClr>
                </a:solidFill>
              </a:rPr>
              <a:t>  супроводжується змінами у будові організму та його частин.</a:t>
            </a:r>
          </a:p>
          <a:p>
            <a:endParaRPr lang="uk-UA" sz="2400" b="1" i="1" dirty="0">
              <a:solidFill>
                <a:schemeClr val="bg1"/>
              </a:solidFill>
            </a:endParaRPr>
          </a:p>
          <a:p>
            <a:r>
              <a:rPr lang="uk-UA" sz="2400" b="1" i="1" dirty="0" smtClean="0">
                <a:solidFill>
                  <a:schemeClr val="bg1"/>
                </a:solidFill>
              </a:rPr>
              <a:t>Наведіть приклади росту і розвитку організмів.</a:t>
            </a:r>
            <a:endParaRPr lang="ru-RU" sz="2400" b="1" i="1" dirty="0">
              <a:solidFill>
                <a:schemeClr val="bg1"/>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591" y="1292772"/>
            <a:ext cx="5923099" cy="3574833"/>
          </a:xfrm>
          <a:prstGeom prst="rect">
            <a:avLst/>
          </a:prstGeom>
        </p:spPr>
      </p:pic>
    </p:spTree>
    <p:extLst>
      <p:ext uri="{BB962C8B-B14F-4D97-AF65-F5344CB8AC3E}">
        <p14:creationId xmlns:p14="http://schemas.microsoft.com/office/powerpoint/2010/main" val="7746224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4212" y="685801"/>
            <a:ext cx="8534400" cy="1001110"/>
          </a:xfrm>
        </p:spPr>
        <p:txBody>
          <a:bodyPr>
            <a:normAutofit fontScale="90000"/>
          </a:bodyPr>
          <a:lstStyle/>
          <a:p>
            <a:r>
              <a:rPr lang="uk-UA" b="1" dirty="0" smtClean="0">
                <a:solidFill>
                  <a:schemeClr val="accent6">
                    <a:lumMod val="75000"/>
                  </a:schemeClr>
                </a:solidFill>
              </a:rPr>
              <a:t>Розмноження – здатність організмів відтворювати собі подібних</a:t>
            </a:r>
            <a:endParaRPr lang="ru-RU" b="1" dirty="0">
              <a:solidFill>
                <a:schemeClr val="accent6">
                  <a:lumMod val="75000"/>
                </a:schemeClr>
              </a:solidFill>
            </a:endParaRPr>
          </a:p>
        </p:txBody>
      </p:sp>
      <p:sp>
        <p:nvSpPr>
          <p:cNvPr id="3" name="Объект 2"/>
          <p:cNvSpPr>
            <a:spLocks noGrp="1"/>
          </p:cNvSpPr>
          <p:nvPr>
            <p:ph idx="1"/>
          </p:nvPr>
        </p:nvSpPr>
        <p:spPr>
          <a:xfrm>
            <a:off x="684212" y="4051737"/>
            <a:ext cx="4817954" cy="1891861"/>
          </a:xfrm>
        </p:spPr>
        <p:txBody>
          <a:bodyPr>
            <a:normAutofit/>
          </a:bodyPr>
          <a:lstStyle/>
          <a:p>
            <a:pPr marL="0" indent="0">
              <a:buNone/>
            </a:pPr>
            <a:r>
              <a:rPr lang="uk-UA" sz="3200" b="1" i="1" dirty="0" smtClean="0">
                <a:solidFill>
                  <a:schemeClr val="bg1"/>
                </a:solidFill>
              </a:rPr>
              <a:t> Яке значення має розмноження в житті організмів?</a:t>
            </a:r>
            <a:endParaRPr lang="ru-RU" sz="3200" b="1" i="1" dirty="0">
              <a:solidFill>
                <a:schemeClr val="bg1"/>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1726" y="3626069"/>
            <a:ext cx="3118179" cy="2317529"/>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6620" y="2357025"/>
            <a:ext cx="3230289" cy="225430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4280" y="2005834"/>
            <a:ext cx="3332272" cy="2049516"/>
          </a:xfrm>
          <a:prstGeom prst="rect">
            <a:avLst/>
          </a:prstGeom>
        </p:spPr>
      </p:pic>
    </p:spTree>
    <p:extLst>
      <p:ext uri="{BB962C8B-B14F-4D97-AF65-F5344CB8AC3E}">
        <p14:creationId xmlns:p14="http://schemas.microsoft.com/office/powerpoint/2010/main" val="3074116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1275</TotalTime>
  <Words>767</Words>
  <Application>Microsoft Office PowerPoint</Application>
  <PresentationFormat>Широкоэкранный</PresentationFormat>
  <Paragraphs>109</Paragraphs>
  <Slides>21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21</vt:i4>
      </vt:variant>
    </vt:vector>
  </HeadingPairs>
  <TitlesOfParts>
    <vt:vector size="25" baseType="lpstr">
      <vt:lpstr>Century Gothic</vt:lpstr>
      <vt:lpstr>Wingdings</vt:lpstr>
      <vt:lpstr>Wingdings 3</vt:lpstr>
      <vt:lpstr>Сектор</vt:lpstr>
      <vt:lpstr>Організм і його властивості. Клітинна будова організмів.    (Урок природознавства,5 клас).</vt:lpstr>
      <vt:lpstr>         Природа навколо нас</vt:lpstr>
      <vt:lpstr> тіла живої природи - Організми</vt:lpstr>
      <vt:lpstr>   Відмінність між тілами неживої  і живої природи</vt:lpstr>
      <vt:lpstr>        Властивості організмів</vt:lpstr>
      <vt:lpstr>Живлення – процес поглинання і засвоєння організмом поживних речовин</vt:lpstr>
      <vt:lpstr>           Живлення і дихання – складові частини                                     обміну речовин</vt:lpstr>
      <vt:lpstr>,</vt:lpstr>
      <vt:lpstr>Розмноження – здатність організмів відтворювати собі подібних</vt:lpstr>
      <vt:lpstr>  Подразливість</vt:lpstr>
      <vt:lpstr>  Клітинна будова- спільна риса організмів</vt:lpstr>
      <vt:lpstr>Клітина –  найменша частинка організмів</vt:lpstr>
      <vt:lpstr>             Будова Клітини організмів</vt:lpstr>
      <vt:lpstr>Клітинна будова організмів</vt:lpstr>
      <vt:lpstr>Метод «Прес»</vt:lpstr>
      <vt:lpstr>            Вправа «Знайди відповідність»</vt:lpstr>
      <vt:lpstr>                    Вправа «Ланцюжок знань»</vt:lpstr>
      <vt:lpstr>             Інтерактивна вправа  «мікрофон»</vt:lpstr>
      <vt:lpstr>            Підсумок  уроку</vt:lpstr>
      <vt:lpstr>              Використані джерела:</vt:lpstr>
      <vt:lpstr>     Дякую за увагу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Boss</dc:creator>
  <cp:lastModifiedBy>Boss</cp:lastModifiedBy>
  <cp:revision>68</cp:revision>
  <dcterms:created xsi:type="dcterms:W3CDTF">2018-02-16T19:28:07Z</dcterms:created>
  <dcterms:modified xsi:type="dcterms:W3CDTF">2018-02-19T17:11:26Z</dcterms:modified>
</cp:coreProperties>
</file>