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9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9B2DA3"/>
    <a:srgbClr val="F8F8F8"/>
    <a:srgbClr val="000099"/>
    <a:srgbClr val="D6D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287E7-E3BF-4542-A0B2-2F2F7F0619A0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92E02-DBDD-46FE-A1A9-C3DF5684E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82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RM\Downloads\zvuk-stuk-v-dver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PRM\Documents\&#1056;&#1072;&#1073;&#1086;&#1095;&#1080;&#1081;%20&#1089;&#1090;&#1086;&#1083;\&#1060;&#1110;&#1079;&#1082;&#1091;&#1083;&#1100;&#1090;&#1093;&#1074;&#1080;&#1083;&#1080;&#1085;&#1082;&#1072;%20'&#1058;&#1086;%20&#1085;&#1077;%20&#1108;%20&#1087;&#1088;&#1086;&#1073;&#1083;&#1077;&#1084;&#1072;'.mp4" TargetMode="External"/><Relationship Id="rId1" Type="http://schemas.microsoft.com/office/2007/relationships/media" Target="file:///C:\Users\PRM\Documents\&#1056;&#1072;&#1073;&#1086;&#1095;&#1080;&#1081;%20&#1089;&#1090;&#1086;&#1083;\&#1060;&#1110;&#1079;&#1082;&#1091;&#1083;&#1100;&#1090;&#1093;&#1074;&#1080;&#1083;&#1080;&#1085;&#1082;&#1072;%20'&#1058;&#1086;%20&#1085;&#1077;%20&#1108;%20&#1087;&#1088;&#1086;&#1073;&#1083;&#1077;&#1084;&#1072;'.mp4" TargetMode="Externa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Презентація на тему «Природні Явища та механічний рух» - Слайд #4"/>
          <p:cNvPicPr>
            <a:picLocks noChangeAspect="1" noChangeArrowheads="1"/>
          </p:cNvPicPr>
          <p:nvPr/>
        </p:nvPicPr>
        <p:blipFill>
          <a:blip r:embed="rId2" cstate="print"/>
          <a:srcRect l="158" t="15217" r="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433480" y="1052736"/>
            <a:ext cx="62770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САМОПІДГОТОВКА У 5 КЛАСІ</a:t>
            </a:r>
            <a:endParaRPr lang="ru-RU" sz="4800" dirty="0" smtClean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2736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620688"/>
            <a:ext cx="799288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uk-UA" sz="2800" i="1" dirty="0" smtClean="0">
                <a:solidFill>
                  <a:srgbClr val="0000FF"/>
                </a:solidFill>
                <a:latin typeface="Arial Black" pitchFamily="34" charset="0"/>
              </a:rPr>
              <a:t>Відстань від сонця до землі</a:t>
            </a:r>
            <a:endParaRPr lang="ru-RU" sz="2800" i="1" dirty="0">
              <a:solidFill>
                <a:srgbClr val="00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7919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Arial Black" pitchFamily="34" charset="0"/>
              </a:rPr>
              <a:t>НАШІ ДОСЛІДЖЕННЯ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Рисунок 2" descr="92574376_large_64412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085.jpg"/>
          <p:cNvPicPr>
            <a:picLocks noChangeAspect="1"/>
          </p:cNvPicPr>
          <p:nvPr/>
        </p:nvPicPr>
        <p:blipFill>
          <a:blip r:embed="rId2" cstate="print"/>
          <a:srcRect l="7889" t="17850" r="7148" b="11151"/>
          <a:stretch>
            <a:fillRect/>
          </a:stretch>
        </p:blipFill>
        <p:spPr>
          <a:xfrm>
            <a:off x="3347864" y="2708920"/>
            <a:ext cx="5544616" cy="41490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395536" y="548680"/>
            <a:ext cx="7920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0000FF"/>
                </a:solidFill>
                <a:latin typeface="Arial Black" pitchFamily="34" charset="0"/>
              </a:rPr>
              <a:t>1.ДО ЯКИХ НЕБЕСНИХ ТІЛ НАЛЕЖИТЬ СОНЦЕ</a:t>
            </a:r>
            <a:r>
              <a:rPr lang="en-US" sz="2000" dirty="0" smtClean="0">
                <a:solidFill>
                  <a:srgbClr val="0000FF"/>
                </a:solidFill>
                <a:latin typeface="Arial Black" pitchFamily="34" charset="0"/>
              </a:rPr>
              <a:t>?</a:t>
            </a:r>
            <a:endParaRPr lang="ru-RU" sz="20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1412776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2. ЯКА ВІДСТАНЬ МІЖ СОНЦЕМ ТА ЗЕМЛЕЮ</a:t>
            </a:r>
            <a:r>
              <a:rPr lang="en-US" sz="2000" b="1" dirty="0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?</a:t>
            </a:r>
            <a:endParaRPr lang="ru-RU" sz="2000" b="1" dirty="0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1" y="2492896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Arial Black" pitchFamily="34" charset="0"/>
              </a:rPr>
              <a:t>3</a:t>
            </a:r>
            <a:r>
              <a:rPr lang="uk-UA" sz="2000" b="1" dirty="0" smtClean="0">
                <a:solidFill>
                  <a:srgbClr val="0000FF"/>
                </a:solidFill>
                <a:latin typeface="Arial Black" pitchFamily="34" charset="0"/>
              </a:rPr>
              <a:t>. ЧОМУ СОНЦЕ НАМ ЗДАЄТЬСЯ НАЙБІЛЬШОЮ ЗОРЕЮ</a:t>
            </a:r>
            <a:r>
              <a:rPr lang="en-US" sz="2000" b="1" dirty="0" smtClean="0">
                <a:solidFill>
                  <a:srgbClr val="0000FF"/>
                </a:solidFill>
                <a:latin typeface="Arial Black" pitchFamily="34" charset="0"/>
              </a:rPr>
              <a:t>?</a:t>
            </a:r>
            <a:endParaRPr lang="ru-RU" sz="2000" b="1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645024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00FF"/>
                </a:solidFill>
                <a:latin typeface="Arial Black" pitchFamily="34" charset="0"/>
              </a:rPr>
              <a:t>4.ПОЯСНІТЬ ЧОМУ БЕЗ СОНЦЯ НЕМОЖЛИВЕ ЖИТТЯ НА ЗЕМЛІ</a:t>
            </a:r>
            <a:r>
              <a:rPr lang="en-US" sz="2000" b="1" dirty="0" smtClean="0">
                <a:solidFill>
                  <a:srgbClr val="0000FF"/>
                </a:solidFill>
                <a:latin typeface="Arial Black" pitchFamily="34" charset="0"/>
              </a:rPr>
              <a:t>?</a:t>
            </a:r>
            <a:endParaRPr lang="ru-RU" sz="2000" b="1" dirty="0">
              <a:solidFill>
                <a:srgbClr val="00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0-02-05-c99bb79608d84374cc132ac729dc717acb0d0fd44421f92c702536c7772131ef-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116632"/>
            <a:ext cx="8988491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1191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-243408"/>
            <a:ext cx="9036496" cy="67280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87624" y="5733256"/>
            <a:ext cx="69127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ДЯКУЄМО ЗА УВАГУ</a:t>
            </a:r>
            <a:endParaRPr lang="ru-RU" sz="2800" b="1" i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 descr="C:\Users\PRM\Documents\Рабочий стол\Создать папку\РИСУНКИ\__20160214_20526365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4631"/>
            <a:ext cx="9448800" cy="731743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PDT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956594"/>
            <a:ext cx="8229600" cy="4114800"/>
          </a:xfrm>
        </p:spPr>
      </p:pic>
      <p:pic>
        <p:nvPicPr>
          <p:cNvPr id="13313" name="Picture 1" descr="C:\Users\PRM\Documents\Рабочий стол\Создать папку\РИСУНКИ\__20160214_20526365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459431"/>
            <a:ext cx="9937104" cy="7776863"/>
          </a:xfrm>
          <a:prstGeom prst="rect">
            <a:avLst/>
          </a:prstGeom>
          <a:noFill/>
        </p:spPr>
      </p:pic>
      <p:pic>
        <p:nvPicPr>
          <p:cNvPr id="6" name="Picture 1" descr="C:\Users\PRM\Documents\Рабочий стол\Создать папку\РИСУНКИ\__20160214_20526365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-307031"/>
            <a:ext cx="9144000" cy="7317431"/>
          </a:xfrm>
          <a:prstGeom prst="rect">
            <a:avLst/>
          </a:prstGeom>
          <a:noFill/>
        </p:spPr>
      </p:pic>
      <p:pic>
        <p:nvPicPr>
          <p:cNvPr id="7" name="Picture 1" descr="C:\Users\PRM\Documents\Рабочий стол\Создать папку\РИСУНКИ\__20160214_20526365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4631"/>
            <a:ext cx="9144000" cy="7317431"/>
          </a:xfrm>
          <a:prstGeom prst="rect">
            <a:avLst/>
          </a:prstGeom>
          <a:noFill/>
        </p:spPr>
      </p:pic>
      <p:pic>
        <p:nvPicPr>
          <p:cNvPr id="10" name="Рисунок 9" descr="PD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980728"/>
            <a:ext cx="8604448" cy="3312368"/>
          </a:xfrm>
          <a:prstGeom prst="rect">
            <a:avLst/>
          </a:prstGeom>
        </p:spPr>
      </p:pic>
      <p:pic>
        <p:nvPicPr>
          <p:cNvPr id="11" name="Picture 1" descr="C:\Users\PRM\Documents\Рабочий стол\Создать папку\РИСУНКИ\__20160214_20526365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154631"/>
            <a:ext cx="9612560" cy="7317431"/>
          </a:xfrm>
          <a:prstGeom prst="rect">
            <a:avLst/>
          </a:prstGeom>
          <a:noFill/>
        </p:spPr>
      </p:pic>
      <p:pic>
        <p:nvPicPr>
          <p:cNvPr id="12" name="Picture 1" descr="C:\Users\PRM\Documents\Рабочий стол\Создать папку\РИСУНКИ\__20160214_20526365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-315416"/>
            <a:ext cx="9925744" cy="7564778"/>
          </a:xfrm>
          <a:prstGeom prst="rect">
            <a:avLst/>
          </a:prstGeom>
          <a:noFill/>
        </p:spPr>
      </p:pic>
      <p:sp>
        <p:nvSpPr>
          <p:cNvPr id="15" name="5-конечная звезда 14"/>
          <p:cNvSpPr/>
          <p:nvPr/>
        </p:nvSpPr>
        <p:spPr>
          <a:xfrm>
            <a:off x="1115616" y="764704"/>
            <a:ext cx="1634480" cy="1368152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0000"/>
                </a:solidFill>
                <a:latin typeface="Arial Black" pitchFamily="34" charset="0"/>
              </a:rPr>
              <a:t>М</a:t>
            </a:r>
            <a:endParaRPr lang="ru-RU" sz="2400" b="1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3779912" y="2132856"/>
            <a:ext cx="1274440" cy="105841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Arial Black" pitchFamily="34" charset="0"/>
              </a:rPr>
              <a:t>Н</a:t>
            </a:r>
            <a:endParaRPr lang="ru-RU" sz="2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5940152" y="1052736"/>
            <a:ext cx="1202432" cy="936104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Arial Black" pitchFamily="34" charset="0"/>
              </a:rPr>
              <a:t>Р</a:t>
            </a:r>
            <a:endParaRPr lang="ru-RU" sz="2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6732240" y="2924944"/>
            <a:ext cx="1008112" cy="1008112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Arial Black" pitchFamily="34" charset="0"/>
              </a:rPr>
              <a:t>Н</a:t>
            </a:r>
            <a:endParaRPr lang="ru-RU" sz="2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>
            <a:off x="1403648" y="2996952"/>
            <a:ext cx="1274440" cy="108012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Arial Black" pitchFamily="34" charset="0"/>
              </a:rPr>
              <a:t>Н</a:t>
            </a:r>
            <a:endParaRPr lang="ru-RU" sz="2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8028384" y="1268760"/>
            <a:ext cx="1115616" cy="108012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Arial Black" pitchFamily="34" charset="0"/>
              </a:rPr>
              <a:t>А</a:t>
            </a:r>
            <a:endParaRPr lang="ru-RU" sz="2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35696" y="4293096"/>
            <a:ext cx="67687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М-</a:t>
            </a:r>
            <a:r>
              <a:rPr lang="uk-UA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МУДРИМ                                 Р-РОДИВСЯ                                                         Н-НІХТО                                        Н- НЕ </a:t>
            </a:r>
          </a:p>
          <a:p>
            <a:r>
              <a:rPr lang="uk-UA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Н-НАВЧИВСЯ                             А-А</a:t>
            </a:r>
          </a:p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1560" y="5661248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МУДРИМ НІХТО НЕ РОДИВСЯ, А НАВЧИВСЯ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J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23728" y="980728"/>
            <a:ext cx="489654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ЗНАННЯ – ЦЕ ГІСТЬ, А РОЗУМ – ЦЕ ХАЗЯЇН,</a:t>
            </a:r>
          </a:p>
          <a:p>
            <a:pPr algn="ctr"/>
            <a:r>
              <a:rPr lang="uk-UA" sz="2000" b="1" dirty="0" smtClean="0"/>
              <a:t>У ДОБРІЙ СПІЛЦІ ТРЕБА ЖИТИ ЇМ.</a:t>
            </a:r>
          </a:p>
          <a:p>
            <a:pPr algn="ctr"/>
            <a:r>
              <a:rPr lang="uk-UA" sz="2000" b="1" dirty="0" smtClean="0"/>
              <a:t>ХТО МАЄ РОЗУМ ТА БАГАТО ЗНАЄ,-</a:t>
            </a:r>
          </a:p>
          <a:p>
            <a:pPr algn="ctr"/>
            <a:r>
              <a:rPr lang="uk-UA" sz="2000" b="1" dirty="0" smtClean="0"/>
              <a:t>ТОЙ ЗАВШЕ БУДЕ СИЛЬНИМ І МІЦНИМ.</a:t>
            </a:r>
          </a:p>
          <a:p>
            <a:pPr algn="ctr"/>
            <a:r>
              <a:rPr lang="uk-UA" sz="2000" b="1" dirty="0" smtClean="0"/>
              <a:t>А СИЛА, ЩО БЕЗ РОЗУМУ – НЕДУЖА,</a:t>
            </a:r>
          </a:p>
          <a:p>
            <a:pPr algn="ctr"/>
            <a:r>
              <a:rPr lang="uk-UA" sz="2000" b="1" dirty="0" smtClean="0"/>
              <a:t>БО ВСЕ РОБИТИ БУДЕ НАВМАННЯ.</a:t>
            </a:r>
          </a:p>
          <a:p>
            <a:pPr algn="ctr"/>
            <a:r>
              <a:rPr lang="uk-UA" sz="2000" b="1" dirty="0" smtClean="0"/>
              <a:t>ТОЖ ДЛЯ ТВОРІННЯ,ДЛЯ РОБОТИ,ДРУЖЕ,</a:t>
            </a:r>
          </a:p>
          <a:p>
            <a:pPr algn="ctr"/>
            <a:r>
              <a:rPr lang="uk-UA" sz="2000" b="1" dirty="0" smtClean="0"/>
              <a:t>ВИХОВУЙ РОЗУМ І БЕРИ ЗНАННЯ.</a:t>
            </a:r>
          </a:p>
          <a:p>
            <a:pPr algn="ctr"/>
            <a:r>
              <a:rPr lang="uk-UA" dirty="0" smtClean="0"/>
              <a:t>                                     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Д.ГУЛІА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001+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8250" y="1333500"/>
            <a:ext cx="6667500" cy="4191000"/>
          </a:xfrm>
          <a:prstGeom prst="rect">
            <a:avLst/>
          </a:prstGeom>
        </p:spPr>
      </p:pic>
      <p:pic>
        <p:nvPicPr>
          <p:cNvPr id="4" name="zvuk-stuk-v-dv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431745" y="5229200"/>
            <a:ext cx="308606" cy="216024"/>
          </a:xfrm>
          <a:prstGeom prst="rect">
            <a:avLst/>
          </a:prstGeom>
        </p:spPr>
      </p:pic>
      <p:pic>
        <p:nvPicPr>
          <p:cNvPr id="5" name="zvuk-stuk-v-dv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zvuk-stuk-v-dv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79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7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7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th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17440"/>
            <a:ext cx="5399584" cy="50405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7584" y="476672"/>
            <a:ext cx="7992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1.РЕЧЕННЯ, В ЯКОМУ ПОВІДОМЛЯЄТЬСЯ ПРО ФАКТ ДІЙСНОСТІ, ЯВИЩЕ,ПОДІЮ НАЗИВАЮТЬ </a:t>
            </a:r>
            <a:r>
              <a:rPr lang="uk-UA" dirty="0" smtClean="0"/>
              <a:t>…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932040" y="76470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РОЗПОВІДНИМ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3" name="Рисунок 12" descr="1.jpg"/>
          <p:cNvPicPr>
            <a:picLocks noChangeAspect="1"/>
          </p:cNvPicPr>
          <p:nvPr/>
        </p:nvPicPr>
        <p:blipFill>
          <a:blip r:embed="rId3" cstate="print"/>
          <a:srcRect l="-45423" t="7811" r="109068" b="36317"/>
          <a:stretch>
            <a:fillRect/>
          </a:stretch>
        </p:blipFill>
        <p:spPr>
          <a:xfrm>
            <a:off x="827584" y="1412776"/>
            <a:ext cx="1584176" cy="792088"/>
          </a:xfrm>
          <a:prstGeom prst="rect">
            <a:avLst/>
          </a:prstGeom>
        </p:spPr>
      </p:pic>
      <p:pic>
        <p:nvPicPr>
          <p:cNvPr id="16" name="Рисунок 15" descr="1.jpg"/>
          <p:cNvPicPr>
            <a:picLocks noChangeAspect="1"/>
          </p:cNvPicPr>
          <p:nvPr/>
        </p:nvPicPr>
        <p:blipFill>
          <a:blip r:embed="rId3" cstate="print"/>
          <a:srcRect l="-45423" t="7811" r="109068" b="36317"/>
          <a:stretch>
            <a:fillRect/>
          </a:stretch>
        </p:blipFill>
        <p:spPr>
          <a:xfrm>
            <a:off x="539552" y="764704"/>
            <a:ext cx="1512168" cy="352839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907704" y="1124744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2.РЕЧЕННЯ, У ЯКОМУ ПРО ЩОСЬ ЗАПИТУЄТЬСЯ…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139953" y="148478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ПИТАЛЬНИМ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92080" y="2060848"/>
            <a:ext cx="3456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3.РЕЧЕННЯ, У ЯКОМУ ВИРАЖАЄТЬСЯ СПОНУКАННЯ ДО ДІЇ,НАКАЗ, ПРОХАННЯ, ПОРАДА,ВИМОГА,ПОБАЖАННЯ НАЗИВАЮТЬ….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084168" y="378904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СПОНУКАЛЬНЕ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h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80928"/>
            <a:ext cx="4716016" cy="4077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5576" y="620688"/>
            <a:ext cx="75963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СПІЛЬНА ЧАСТИНА СПОРІДНЕНИХ СЛІВ ЦЕ -…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200" y="105273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rgbClr val="FF0000"/>
                </a:solidFill>
                <a:latin typeface="Arial Black" pitchFamily="34" charset="0"/>
              </a:rPr>
              <a:t>КОРІНЬ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412776"/>
            <a:ext cx="6469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СПОРІДНЕНІ СЛОВА ЩЕ НАЗИВАЮТЬ …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1844824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FF0000"/>
                </a:solidFill>
                <a:latin typeface="Arial Black" pitchFamily="34" charset="0"/>
              </a:rPr>
              <a:t>СПІЛЬНОКОРЕНЕВИМИ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276872"/>
            <a:ext cx="8064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ЩОБ ПРАВИЛЬНО ВИДІЛИТИ КОРІНЬ ТРЕБА…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0" y="2852936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ПІДІБРАТИ СПОРІДНЕНІ СЛОВА</a:t>
            </a:r>
            <a:endParaRPr lang="ru-RU" sz="2000" b="1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6056" y="3789040"/>
            <a:ext cx="4024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КОРІНЬ ПОЗНАЧАЮТЬ…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6345909" y="4437112"/>
            <a:ext cx="2474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  <a:latin typeface="Arial Black" pitchFamily="34" charset="0"/>
              </a:rPr>
              <a:t>ДУЖКОЮ</a:t>
            </a:r>
            <a:endParaRPr lang="ru-RU" sz="2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ізкультхвилинка 'То не є проблема'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-387424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c9ce1a32eeeff2c1d74fc12dcc45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 descr="a13e908b9c476a6501547cf678ac8dc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8095"/>
            <a:ext cx="9144000" cy="6161809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43608" y="548680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rgbClr val="9B2DA3"/>
                </a:solidFill>
                <a:latin typeface="Arial Black" pitchFamily="34" charset="0"/>
              </a:rPr>
              <a:t>Сонце – найближча до нас зірка</a:t>
            </a:r>
            <a:endParaRPr lang="ru-RU" sz="2800" dirty="0">
              <a:solidFill>
                <a:srgbClr val="9B2DA3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295</TotalTime>
  <Words>199</Words>
  <Application>Microsoft Office PowerPoint</Application>
  <PresentationFormat>Экран (4:3)</PresentationFormat>
  <Paragraphs>41</Paragraphs>
  <Slides>14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ПРИРОДНЕ ЯВИЩЕ</dc:title>
  <dc:creator>PRM</dc:creator>
  <cp:lastModifiedBy>user17</cp:lastModifiedBy>
  <cp:revision>10</cp:revision>
  <dcterms:created xsi:type="dcterms:W3CDTF">2017-11-18T19:53:21Z</dcterms:created>
  <dcterms:modified xsi:type="dcterms:W3CDTF">2017-11-28T13:28:28Z</dcterms:modified>
</cp:coreProperties>
</file>