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0" r:id="rId3"/>
    <p:sldId id="277" r:id="rId4"/>
    <p:sldId id="278" r:id="rId5"/>
    <p:sldId id="256" r:id="rId6"/>
    <p:sldId id="257" r:id="rId7"/>
    <p:sldId id="279" r:id="rId8"/>
    <p:sldId id="271" r:id="rId9"/>
    <p:sldId id="273" r:id="rId10"/>
    <p:sldId id="280" r:id="rId11"/>
    <p:sldId id="274" r:id="rId12"/>
    <p:sldId id="272" r:id="rId13"/>
    <p:sldId id="281" r:id="rId14"/>
    <p:sldId id="282" r:id="rId15"/>
    <p:sldId id="275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B43"/>
    <a:srgbClr val="7B454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075CB-2A78-4535-ADE6-F92DD4EABA57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9D3C1-B961-442A-A44B-7E513A7B7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55C28-1A33-4E86-9F3B-6F88C6CEEB93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36F04-374D-4984-B2CB-F6355510F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EE235-4726-4CE1-8D26-15FF285D3FAC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B0F71-7186-48AB-8B41-C4E140B99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490EE-E1E6-4DC3-83AD-120AE144D802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F3393-B200-4766-87D9-DC9080F0C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EE537-3442-4FDA-A97B-04ACE0B2893F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926EA-3E77-4551-84BB-288533D7E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657D2-1697-4138-A5AD-11E7DB0044F3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E2C3B-CAC7-4B6B-82B5-9F00193AE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287A0-6D17-4E13-9E0D-AD907CDBF6F3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E6B03-1538-44A1-A18D-706AAAEE7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EF93-D954-4172-ADB4-39A35C2A0E0C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59F30-7D55-4E01-B25D-3DF1E786A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7402A-9699-4561-951C-D22B263EC764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FFCA7-45A1-481A-BED1-FA277397C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79512-F1F8-4F4A-B71C-DFCDE02F3602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E113-A114-4D20-8540-6D385AD02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5B6C3-CE85-464E-8EA0-3EE6BF3151E4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AD8C0-9103-4BCB-9B40-4B44C9D06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D1277E-1CB5-4871-9D6F-7102DB84D917}" type="datetimeFigureOut">
              <a:rPr lang="ru-RU"/>
              <a:pPr>
                <a:defRPr/>
              </a:pPr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FEBF6B-5BCE-4456-802C-424A605D3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www.galateatr.com/sites/default/files/themepic/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52735"/>
          </a:xfrm>
        </p:spPr>
        <p:txBody>
          <a:bodyPr/>
          <a:lstStyle/>
          <a:p>
            <a:r>
              <a:rPr lang="uk-UA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Аутотренінг </a:t>
            </a:r>
            <a:endParaRPr lang="uk-UA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371600" y="908720"/>
            <a:ext cx="6400800" cy="2664296"/>
          </a:xfrm>
          <a:noFill/>
          <a:effectLst/>
          <a:scene3d>
            <a:camera prst="obliqueTopRight"/>
            <a:lightRig rig="threePt" dir="t"/>
          </a:scene3d>
        </p:spPr>
        <p:txBody>
          <a:bodyPr/>
          <a:lstStyle/>
          <a:p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 – хороші школярі!</a:t>
            </a:r>
          </a:p>
          <a:p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 – особистості творчі!</a:t>
            </a:r>
          </a:p>
          <a:p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 – думаємо і замислюємося!</a:t>
            </a:r>
          </a:p>
          <a:p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 хочемо все знати!</a:t>
            </a:r>
          </a:p>
          <a:p>
            <a:endParaRPr lang="uk-UA" dirty="0"/>
          </a:p>
        </p:txBody>
      </p:sp>
      <p:pic>
        <p:nvPicPr>
          <p:cNvPr id="32772" name="Picture 4" descr="http://vschool-1.ru/Images/usloviya-adaptatsii-rebenka-k-shko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12976"/>
            <a:ext cx="4572000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www.phprintproductions.com/wp-content/uploads/2013/03/silver-light-blue-wave-abstract-backgrounds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http://img-fotki.yandex.ru/get/6730/16969765.1bd/0_880e8_8527ed59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933056"/>
            <a:ext cx="3131840" cy="292494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nvex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Розподільний </a:t>
            </a:r>
            <a:r>
              <a:rPr lang="uk-UA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акродиктант</a:t>
            </a:r>
            <a:endParaRPr lang="uk-U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grafamania.net/uploads/posts/2009-12/1261683100_6-school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712968" cy="1584176"/>
          </a:xfrm>
          <a:scene3d>
            <a:camera prst="perspectiveRelaxedModerately"/>
            <a:lightRig rig="threePt" dir="t"/>
          </a:scene3d>
        </p:spPr>
        <p:style>
          <a:lnRef idx="1">
            <a:schemeClr val="accent1"/>
          </a:lnRef>
          <a:fillRef idx="1003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uk-UA" sz="8800" dirty="0" err="1" smtClean="0">
                <a:solidFill>
                  <a:srgbClr val="FF0000"/>
                </a:solidFill>
              </a:rPr>
              <a:t>Фізкультхвилинка</a:t>
            </a:r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www.tvoyrebenok.ru/images/presentation/school/m/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sz="6600" b="1" dirty="0" smtClean="0">
                <a:solidFill>
                  <a:srgbClr val="FF0000"/>
                </a:solidFill>
              </a:rPr>
              <a:t>Гра </a:t>
            </a:r>
            <a:r>
              <a:rPr lang="uk-UA" sz="6600" b="1" dirty="0" err="1" smtClean="0">
                <a:solidFill>
                  <a:srgbClr val="FF0000"/>
                </a:solidFill>
              </a:rPr>
              <a:t>“Сходинки”</a:t>
            </a:r>
            <a:endParaRPr lang="uk-UA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r>
              <a:rPr lang="uk-UA" sz="4800" dirty="0" smtClean="0"/>
              <a:t>_ _ 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uk-UA" sz="4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i="1" dirty="0" err="1" smtClean="0">
                <a:latin typeface="Times New Roman" pitchFamily="18" charset="0"/>
                <a:cs typeface="Times New Roman" pitchFamily="18" charset="0"/>
              </a:rPr>
              <a:t>ння</a:t>
            </a:r>
            <a:endParaRPr lang="uk-UA" sz="4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_ _ _ _ _ </a:t>
            </a:r>
            <a:r>
              <a:rPr lang="uk-UA" sz="4800" i="1" dirty="0" err="1" smtClean="0">
                <a:latin typeface="Times New Roman" pitchFamily="18" charset="0"/>
                <a:cs typeface="Times New Roman" pitchFamily="18" charset="0"/>
              </a:rPr>
              <a:t>ння</a:t>
            </a:r>
            <a:endParaRPr lang="uk-UA" sz="4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_ _ _ _ _ _ </a:t>
            </a:r>
            <a:r>
              <a:rPr lang="uk-UA" sz="4800" i="1" dirty="0" err="1" smtClean="0">
                <a:latin typeface="Times New Roman" pitchFamily="18" charset="0"/>
                <a:cs typeface="Times New Roman" pitchFamily="18" charset="0"/>
              </a:rPr>
              <a:t>ння</a:t>
            </a:r>
            <a:endParaRPr lang="uk-UA" sz="4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_ _ _ _ _ _ _ </a:t>
            </a:r>
            <a:r>
              <a:rPr lang="uk-UA" sz="4800" i="1" dirty="0" err="1" smtClean="0">
                <a:latin typeface="Times New Roman" pitchFamily="18" charset="0"/>
                <a:cs typeface="Times New Roman" pitchFamily="18" charset="0"/>
              </a:rPr>
              <a:t>нню</a:t>
            </a:r>
            <a:endParaRPr lang="uk-UA" sz="4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_ _ _ _ _ _ _ _ _  </a:t>
            </a:r>
            <a:r>
              <a:rPr lang="uk-UA" sz="4800" i="1" dirty="0" err="1" smtClean="0">
                <a:latin typeface="Times New Roman" pitchFamily="18" charset="0"/>
                <a:cs typeface="Times New Roman" pitchFamily="18" charset="0"/>
              </a:rPr>
              <a:t>нню</a:t>
            </a:r>
            <a:endParaRPr lang="uk-UA" sz="4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previews.123rf.com/images/peshkova/peshkova1301/peshkova130100202/17414940-open-book-on-concrete-background-Stock-Photo-educ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Лінгвістична гра </a:t>
            </a:r>
            <a:endParaRPr lang="uk-UA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 algn="ctr">
              <a:buNone/>
            </a:pPr>
            <a:r>
              <a:rPr lang="uk-UA" sz="72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“Одним</a:t>
            </a:r>
            <a:r>
              <a:rPr lang="uk-UA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72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словом”</a:t>
            </a:r>
            <a:r>
              <a:rPr lang="uk-UA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uk-UA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innerShdw blurRad="63500" dist="50800" dir="108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reviews.123rf.com/images/usikova/usikova1310/usikova131000001/23161111-kids-school-yellow-background--Stock-Vector-teacher-cartoon-bor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Робота з реченням</a:t>
            </a:r>
            <a:endParaRPr lang="uk-UA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landofart.ru/wp-content/uploads/2012/08/landofart.ru-goluboy-karandash-560x448.png?9d7b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softEdge rad="317500"/>
          </a:effectLst>
        </p:spPr>
        <p:txBody>
          <a:bodyPr/>
          <a:lstStyle/>
          <a:p>
            <a:r>
              <a:rPr lang="uk-UA" sz="5400" dirty="0" smtClean="0">
                <a:solidFill>
                  <a:schemeClr val="accent2">
                    <a:lumMod val="75000"/>
                  </a:schemeClr>
                </a:solidFill>
              </a:rPr>
              <a:t>Складання </a:t>
            </a:r>
            <a:r>
              <a:rPr lang="uk-UA" sz="5400" dirty="0" err="1" smtClean="0">
                <a:solidFill>
                  <a:schemeClr val="accent2">
                    <a:lumMod val="75000"/>
                  </a:schemeClr>
                </a:solidFill>
              </a:rPr>
              <a:t>сенкану</a:t>
            </a:r>
            <a:r>
              <a:rPr lang="uk-UA" sz="5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uk-UA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uk-UA" dirty="0" smtClean="0"/>
          </a:p>
          <a:p>
            <a:pPr algn="ctr"/>
            <a:endParaRPr lang="uk-UA" dirty="0" smtClean="0"/>
          </a:p>
          <a:p>
            <a:pPr algn="ctr">
              <a:buNone/>
            </a:pPr>
            <a:r>
              <a:rPr lang="uk-UA" sz="8000" b="1" dirty="0" smtClean="0"/>
              <a:t>Прислівник </a:t>
            </a:r>
            <a:endParaRPr lang="uk-UA" sz="8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dn.free-power-point-templates.com/wp-content/uploads/2010/12/877_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332657"/>
            <a:ext cx="7560840" cy="4752527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Закінчи речення</a:t>
            </a:r>
            <a:b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 smtClean="0"/>
              <a:t> 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Для мене найскладнішим завданням сьогодні було…</a:t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2.  Я з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ясував, що треба ще попрацювати над…</a:t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3.   Я отримав за урок  оцінку високого рівня, тому…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071563" y="1071563"/>
            <a:ext cx="6929437" cy="4643437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Домашнє завдання:</a:t>
            </a:r>
            <a:br>
              <a:rPr lang="uk-UA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1. Повторити тему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“Прислівник”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, підготуватися до тематичної атестації.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2. Виконати вправу № .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3600" dirty="0" smtClean="0"/>
              <a:t>Скласти висловлювання на тему «Квіти у моєму житті», використовуючи прислівники різних способів творення.</a:t>
            </a:r>
            <a:br>
              <a:rPr lang="uk-UA" sz="3600" dirty="0" smtClean="0"/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6c7b5_71d9b453_L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23720" y="5085184"/>
            <a:ext cx="2520280" cy="17728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800" b="1" dirty="0" smtClean="0">
                <a:solidFill>
                  <a:srgbClr val="002060"/>
                </a:solidFill>
              </a:rPr>
              <a:t>Епіграф уроку </a:t>
            </a:r>
            <a:endParaRPr lang="uk-UA" sz="4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spcBef>
                <a:spcPct val="0"/>
              </a:spcBef>
              <a:buNone/>
            </a:pPr>
            <a:r>
              <a:rPr lang="uk-UA" b="1" i="1" dirty="0" smtClean="0">
                <a:solidFill>
                  <a:srgbClr val="0F243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 парость виноградної лози,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hangingPunct="0">
              <a:spcBef>
                <a:spcPct val="0"/>
              </a:spcBef>
              <a:buNone/>
            </a:pPr>
            <a:r>
              <a:rPr lang="uk-UA" b="1" i="1" dirty="0" smtClean="0">
                <a:solidFill>
                  <a:srgbClr val="0F243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Плекайте мову. Пильно й ненастанно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hangingPunct="0">
              <a:spcBef>
                <a:spcPct val="0"/>
              </a:spcBef>
              <a:buNone/>
            </a:pPr>
            <a:r>
              <a:rPr lang="uk-UA" b="1" i="1" dirty="0" smtClean="0">
                <a:solidFill>
                  <a:srgbClr val="0F243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Політь бур</a:t>
            </a:r>
            <a:r>
              <a:rPr lang="uk-UA" b="1" i="1" dirty="0" smtClean="0">
                <a:solidFill>
                  <a:srgbClr val="0F243E"/>
                </a:solidFill>
                <a:ea typeface="Calibri" pitchFamily="34" charset="0"/>
                <a:cs typeface="Times New Roman" pitchFamily="18" charset="0"/>
              </a:rPr>
              <a:t>’</a:t>
            </a:r>
            <a:r>
              <a:rPr lang="uk-UA" b="1" i="1" dirty="0" smtClean="0">
                <a:solidFill>
                  <a:srgbClr val="0F243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ян. Чистіша від сльози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hangingPunct="0">
              <a:spcBef>
                <a:spcPct val="0"/>
              </a:spcBef>
              <a:buNone/>
            </a:pPr>
            <a:r>
              <a:rPr lang="uk-UA" b="1" i="1" dirty="0" smtClean="0">
                <a:solidFill>
                  <a:srgbClr val="0F243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Вона хай буде. Вірно і слухняно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hangingPunct="0">
              <a:spcBef>
                <a:spcPct val="0"/>
              </a:spcBef>
              <a:buNone/>
            </a:pPr>
            <a:r>
              <a:rPr lang="uk-UA" b="1" i="1" dirty="0" smtClean="0">
                <a:solidFill>
                  <a:srgbClr val="0F243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Нехай вона щоразу служить вам,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marL="0" lvl="0" indent="0" algn="ctr" eaLnBrk="0" hangingPunct="0">
              <a:spcBef>
                <a:spcPct val="0"/>
              </a:spcBef>
              <a:buNone/>
            </a:pPr>
            <a:r>
              <a:rPr lang="uk-UA" b="1" i="1" dirty="0" smtClean="0">
                <a:solidFill>
                  <a:srgbClr val="0F243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 і живе своїм живим життям.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marL="0" lvl="0" indent="0" algn="r" eaLnBrk="0" hangingPunct="0">
              <a:spcBef>
                <a:spcPct val="0"/>
              </a:spcBef>
              <a:buNone/>
            </a:pPr>
            <a:r>
              <a:rPr lang="uk-UA" b="1" i="1" dirty="0" smtClean="0">
                <a:solidFill>
                  <a:srgbClr val="0F243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 Рильський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pedsovet.su/_ld/297/01938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Лінгвістична загадка</a:t>
            </a:r>
            <a:endParaRPr lang="uk-UA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freedesignfile.com/upload/2013/08/School-backgrounds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  <a:scene3d>
            <a:camera prst="perspectiveContrastingRightFacing"/>
            <a:lightRig rig="threePt" dir="t"/>
          </a:scene3d>
        </p:spPr>
        <p:txBody>
          <a:bodyPr/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Бліц-опитування</a:t>
            </a:r>
            <a:endParaRPr lang="uk-UA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75"/>
            <a:ext cx="7772400" cy="3786188"/>
          </a:xfrm>
        </p:spPr>
        <p:txBody>
          <a:bodyPr/>
          <a:lstStyle/>
          <a:p>
            <a:r>
              <a:rPr lang="ru-RU" sz="6700" b="1" u="sng" smtClean="0">
                <a:solidFill>
                  <a:srgbClr val="7B454A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u="sng" smtClean="0">
                <a:solidFill>
                  <a:srgbClr val="7B454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3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Узагальнення й систематизація вивченого про прислівник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-500063"/>
            <a:ext cx="9001125" cy="714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86875" cy="6858000"/>
          </a:xfrm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0"/>
          </a:xfrm>
        </p:spPr>
        <p:txBody>
          <a:bodyPr/>
          <a:lstStyle/>
          <a:p>
            <a:r>
              <a:rPr lang="uk-UA" sz="5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Цілепокладання</a:t>
            </a:r>
            <a:r>
              <a:rPr lang="uk-UA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Сьогодні на уроці…</a:t>
            </a:r>
            <a:endParaRPr lang="ru-RU" sz="6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vectorbackground.net/wp-content/uploads/2014/09/Hand-drawn-school-kids-vector-background-material-01-452x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>
            <a:scene3d>
              <a:camera prst="perspectiveHeroicExtremeRightFacing"/>
              <a:lightRig rig="threePt" dir="t"/>
            </a:scene3d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Вибіркова робота 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sz="4800" dirty="0" smtClean="0">
                <a:latin typeface="Arial Black" pitchFamily="34" charset="0"/>
              </a:rPr>
              <a:t>Творча робота </a:t>
            </a:r>
            <a:endParaRPr lang="uk-UA" sz="4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sz="4800" i="1" dirty="0" smtClean="0">
                <a:latin typeface="Times New Roman" pitchFamily="18" charset="0"/>
                <a:cs typeface="Times New Roman" pitchFamily="18" charset="0"/>
              </a:rPr>
              <a:t>Глибоко; </a:t>
            </a:r>
          </a:p>
          <a:p>
            <a:r>
              <a:rPr lang="uk-UA" sz="4800" i="1" dirty="0" smtClean="0">
                <a:latin typeface="Times New Roman" pitchFamily="18" charset="0"/>
                <a:cs typeface="Times New Roman" pitchFamily="18" charset="0"/>
              </a:rPr>
              <a:t>важко; </a:t>
            </a:r>
          </a:p>
          <a:p>
            <a:r>
              <a:rPr lang="uk-UA" sz="4800" i="1" dirty="0" smtClean="0">
                <a:latin typeface="Times New Roman" pitchFamily="18" charset="0"/>
                <a:cs typeface="Times New Roman" pitchFamily="18" charset="0"/>
              </a:rPr>
              <a:t>вузько; </a:t>
            </a:r>
          </a:p>
          <a:p>
            <a:r>
              <a:rPr lang="uk-UA" sz="4800" i="1" dirty="0" smtClean="0">
                <a:latin typeface="Times New Roman" pitchFamily="18" charset="0"/>
                <a:cs typeface="Times New Roman" pitchFamily="18" charset="0"/>
              </a:rPr>
              <a:t>красиво.</a:t>
            </a:r>
            <a:endParaRPr lang="uk-UA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98559436346d35e9488669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68144" y="3068960"/>
            <a:ext cx="2905497" cy="30354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piskunova.3dn.ru/bezymjannyj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uk-UA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Словотвір </a:t>
            </a:r>
            <a:endParaRPr lang="uk-UA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i="1" dirty="0" smtClean="0"/>
              <a:t>Скрізь;</a:t>
            </a:r>
            <a:endParaRPr lang="uk-UA" b="1" dirty="0" smtClean="0"/>
          </a:p>
          <a:p>
            <a:r>
              <a:rPr lang="uk-UA" b="1" i="1" dirty="0" smtClean="0"/>
              <a:t>гладенько;</a:t>
            </a:r>
            <a:endParaRPr lang="uk-UA" b="1" dirty="0" smtClean="0"/>
          </a:p>
          <a:p>
            <a:r>
              <a:rPr lang="uk-UA" b="1" i="1" dirty="0" smtClean="0"/>
              <a:t>змолоду;</a:t>
            </a:r>
            <a:endParaRPr lang="uk-UA" b="1" dirty="0" smtClean="0"/>
          </a:p>
          <a:p>
            <a:r>
              <a:rPr lang="uk-UA" b="1" i="1" dirty="0" smtClean="0"/>
              <a:t>рано;</a:t>
            </a:r>
            <a:endParaRPr lang="uk-UA" b="1" dirty="0" smtClean="0"/>
          </a:p>
          <a:p>
            <a:r>
              <a:rPr lang="uk-UA" b="1" i="1" dirty="0" smtClean="0"/>
              <a:t>взимку;</a:t>
            </a:r>
            <a:endParaRPr lang="uk-UA" b="1" dirty="0" smtClean="0"/>
          </a:p>
          <a:p>
            <a:r>
              <a:rPr lang="uk-UA" b="1" i="1" dirty="0" smtClean="0"/>
              <a:t>тяжко;</a:t>
            </a:r>
            <a:endParaRPr lang="uk-UA" b="1" dirty="0" smtClean="0"/>
          </a:p>
          <a:p>
            <a:r>
              <a:rPr lang="uk-UA" b="1" i="1" dirty="0" smtClean="0"/>
              <a:t>босоніж;</a:t>
            </a:r>
            <a:endParaRPr lang="uk-UA" b="1" dirty="0" smtClean="0"/>
          </a:p>
          <a:p>
            <a:r>
              <a:rPr lang="uk-UA" b="1" i="1" dirty="0" smtClean="0"/>
              <a:t>їздити весною.</a:t>
            </a:r>
            <a:endParaRPr lang="uk-UA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157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Аутотренінг </vt:lpstr>
      <vt:lpstr>Епіграф уроку </vt:lpstr>
      <vt:lpstr>      Лінгвістична загадка</vt:lpstr>
      <vt:lpstr>       Бліц-опитування</vt:lpstr>
      <vt:lpstr>Тема: Узагальнення й систематизація вивченого про прислівник</vt:lpstr>
      <vt:lpstr>Цілепокладання  Сьогодні на уроці…</vt:lpstr>
      <vt:lpstr>      Вибіркова робота </vt:lpstr>
      <vt:lpstr>Творча робота </vt:lpstr>
      <vt:lpstr>Словотвір </vt:lpstr>
      <vt:lpstr>     Розподільний акродиктант</vt:lpstr>
      <vt:lpstr>Фізкультхвилинка </vt:lpstr>
      <vt:lpstr>Гра “Сходинки”</vt:lpstr>
      <vt:lpstr>Лінгвістична гра </vt:lpstr>
      <vt:lpstr>      Робота з реченням</vt:lpstr>
      <vt:lpstr>Складання сенкану </vt:lpstr>
      <vt:lpstr>Закінчи речення     1.  Для мене найскладнішим завданням сьогодні було…         2.  Я з’ясував, що треба ще попрацювати над…       3.   Я отримав за урок  оцінку високого рівня, тому… </vt:lpstr>
      <vt:lpstr>Домашнє завдання: 1. Повторити тему “Прислівник”, підготуватися до тематичної атестації. 2. Виконати вправу № . 3. Скласти висловлювання на тему «Квіти у моєму житті», використовуючи прислівники різних способів творення.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Узагальнення й систематизація вивченого про прислівник</dc:title>
  <dc:creator>Лариса</dc:creator>
  <cp:lastModifiedBy>USER</cp:lastModifiedBy>
  <cp:revision>30</cp:revision>
  <dcterms:created xsi:type="dcterms:W3CDTF">2011-12-29T16:43:56Z</dcterms:created>
  <dcterms:modified xsi:type="dcterms:W3CDTF">2015-03-09T16:20:11Z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0008005c0b000000000001024140</vt:lpwstr>
  </property>
</Properties>
</file>