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3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F1E751-EF10-4DF6-83B3-0A335F0D1879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32DA81-ED5A-42AE-B1A2-339D57977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8E966D-475E-48EA-BBFD-CCA6E2DEFED6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8002D-20E0-45C9-921E-20A5D7DBA2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6DD0B7-0955-4E5A-B9D6-78DAF6AC5436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30D49-042C-4103-9E42-831990BA12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3026F-44F9-436B-A272-0DED43D56DF4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BBF1E-CE58-4A2E-994C-70BE5014A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75D4F9-723F-4FBF-A4E4-6921CFAAB21A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8D86E-B58D-409A-9C4F-CAF222B915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9129D5-9DEE-49ED-A07E-D45BEEDD9EE9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18E08-E828-4F2E-B513-3244352DCF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C1DC5-D698-4A62-8676-7F486CA9EC96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14535-0414-4DB7-84F7-140B9A7705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B7502-2ABA-4544-89BF-407321E7B1CC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57643-4855-4795-BCFE-A59BDF511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E4445-A2B6-472A-91D3-12BC3C567D47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C536-5975-4E40-B6FF-F22D4FA068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B78C2-09F5-44C7-B31E-9A30C66E3781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4BC7C-42A1-4617-8B8E-5614268AB3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F4EE-9472-479E-AA05-F30ABDD3E804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292F5-307E-42BA-B084-ED680D718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DC2B-DB34-461B-B747-5C132549ABE2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70F84-BC54-4F84-823E-A798F147C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B90DB84-1AC0-405A-93E3-AC664933DD54}" type="datetimeFigureOut">
              <a:rPr lang="ru-RU"/>
              <a:pPr>
                <a:defRPr/>
              </a:pPr>
              <a:t>17.11.2017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436C67-8B05-4A34-891C-918860B3C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658044" y="1314029"/>
            <a:ext cx="8293937" cy="1754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Тема уроку: Паралельні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24500" cmpd="dbl">
                  <a:solidFill>
                    <a:srgbClr val="C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cs typeface="+mn-cs"/>
              </a:rPr>
              <a:t>та перпендикулярні прямі.</a:t>
            </a:r>
            <a:endParaRPr lang="ru-RU" sz="5400" b="1" dirty="0">
              <a:ln w="24500" cmpd="dbl">
                <a:solidFill>
                  <a:srgbClr val="C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4339" name="Picture 4" descr="Картинки по запросу картинки з математ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4895850"/>
            <a:ext cx="28575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Картинки по запросу картинки з математик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4388" y="0"/>
            <a:ext cx="1979612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Картинки по запросу фоны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12627" y="404664"/>
            <a:ext cx="8032713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Задача. Царівна-жабка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2843213" y="4508500"/>
            <a:ext cx="30241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4787900" y="2708275"/>
            <a:ext cx="647700" cy="20891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1" name="Содержимое 15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339975" y="1484313"/>
            <a:ext cx="1368425" cy="1657350"/>
          </a:xfrm>
        </p:spPr>
      </p:pic>
      <p:cxnSp>
        <p:nvCxnSpPr>
          <p:cNvPr id="11" name="Прямая со стрелкой 10"/>
          <p:cNvCxnSpPr/>
          <p:nvPr/>
        </p:nvCxnSpPr>
        <p:spPr>
          <a:xfrm flipV="1">
            <a:off x="3276600" y="2708275"/>
            <a:ext cx="431800" cy="208915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2700338" y="3141663"/>
            <a:ext cx="3024187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4" name="Рисунок 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4581525"/>
            <a:ext cx="1368425" cy="142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5" name="TextBox 17"/>
          <p:cNvSpPr txBox="1">
            <a:spLocks noChangeArrowheads="1"/>
          </p:cNvSpPr>
          <p:nvPr/>
        </p:nvSpPr>
        <p:spPr bwMode="auto">
          <a:xfrm>
            <a:off x="2987675" y="4508500"/>
            <a:ext cx="360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0C0"/>
                </a:solidFill>
                <a:latin typeface="Calibri" pitchFamily="34" charset="0"/>
              </a:rPr>
              <a:t>1</a:t>
            </a:r>
            <a:endParaRPr lang="ru-RU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4586" name="TextBox 18"/>
          <p:cNvSpPr txBox="1">
            <a:spLocks noChangeArrowheads="1"/>
          </p:cNvSpPr>
          <p:nvPr/>
        </p:nvSpPr>
        <p:spPr bwMode="auto">
          <a:xfrm>
            <a:off x="5076825" y="4437063"/>
            <a:ext cx="358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0C0"/>
                </a:solidFill>
                <a:latin typeface="Calibri" pitchFamily="34" charset="0"/>
              </a:rPr>
              <a:t>4</a:t>
            </a:r>
            <a:endParaRPr lang="ru-RU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4587" name="TextBox 19"/>
          <p:cNvSpPr txBox="1">
            <a:spLocks noChangeArrowheads="1"/>
          </p:cNvSpPr>
          <p:nvPr/>
        </p:nvSpPr>
        <p:spPr bwMode="auto">
          <a:xfrm>
            <a:off x="5003800" y="4221163"/>
            <a:ext cx="2889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0C0"/>
                </a:solidFill>
                <a:latin typeface="Calibri" pitchFamily="34" charset="0"/>
              </a:rPr>
              <a:t>5</a:t>
            </a:r>
            <a:endParaRPr lang="ru-RU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4588" name="TextBox 20"/>
          <p:cNvSpPr txBox="1">
            <a:spLocks noChangeArrowheads="1"/>
          </p:cNvSpPr>
          <p:nvPr/>
        </p:nvSpPr>
        <p:spPr bwMode="auto">
          <a:xfrm>
            <a:off x="5292725" y="4221163"/>
            <a:ext cx="503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0C0"/>
                </a:solidFill>
                <a:latin typeface="Calibri" pitchFamily="34" charset="0"/>
              </a:rPr>
              <a:t>6</a:t>
            </a:r>
            <a:endParaRPr lang="ru-RU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4589" name="TextBox 21"/>
          <p:cNvSpPr txBox="1">
            <a:spLocks noChangeArrowheads="1"/>
          </p:cNvSpPr>
          <p:nvPr/>
        </p:nvSpPr>
        <p:spPr bwMode="auto">
          <a:xfrm>
            <a:off x="3276600" y="3141663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0C0"/>
                </a:solidFill>
                <a:latin typeface="Calibri" pitchFamily="34" charset="0"/>
              </a:rPr>
              <a:t>2</a:t>
            </a:r>
            <a:endParaRPr lang="ru-RU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4590" name="TextBox 22"/>
          <p:cNvSpPr txBox="1">
            <a:spLocks noChangeArrowheads="1"/>
          </p:cNvSpPr>
          <p:nvPr/>
        </p:nvSpPr>
        <p:spPr bwMode="auto">
          <a:xfrm>
            <a:off x="4932363" y="3068638"/>
            <a:ext cx="360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solidFill>
                  <a:srgbClr val="0070C0"/>
                </a:solidFill>
                <a:latin typeface="Calibri" pitchFamily="34" charset="0"/>
              </a:rPr>
              <a:t>3</a:t>
            </a:r>
            <a:endParaRPr lang="ru-RU" b="1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4591" name="TextBox 23"/>
          <p:cNvSpPr txBox="1">
            <a:spLocks noChangeArrowheads="1"/>
          </p:cNvSpPr>
          <p:nvPr/>
        </p:nvSpPr>
        <p:spPr bwMode="auto">
          <a:xfrm>
            <a:off x="2916238" y="3141663"/>
            <a:ext cx="215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а</a:t>
            </a:r>
            <a:endParaRPr lang="ru-RU">
              <a:latin typeface="Calibri" pitchFamily="34" charset="0"/>
            </a:endParaRPr>
          </a:p>
        </p:txBody>
      </p:sp>
      <p:sp>
        <p:nvSpPr>
          <p:cNvPr id="24592" name="TextBox 24"/>
          <p:cNvSpPr txBox="1">
            <a:spLocks noChangeArrowheads="1"/>
          </p:cNvSpPr>
          <p:nvPr/>
        </p:nvSpPr>
        <p:spPr bwMode="auto">
          <a:xfrm>
            <a:off x="2916238" y="4221163"/>
            <a:ext cx="431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b</a:t>
            </a:r>
            <a:endParaRPr lang="ru-RU">
              <a:latin typeface="Calibri" pitchFamily="34" charset="0"/>
            </a:endParaRPr>
          </a:p>
        </p:txBody>
      </p:sp>
      <p:sp>
        <p:nvSpPr>
          <p:cNvPr id="24593" name="TextBox 25"/>
          <p:cNvSpPr txBox="1">
            <a:spLocks noChangeArrowheads="1"/>
          </p:cNvSpPr>
          <p:nvPr/>
        </p:nvSpPr>
        <p:spPr bwMode="auto">
          <a:xfrm>
            <a:off x="3635375" y="2852738"/>
            <a:ext cx="431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</a:t>
            </a:r>
            <a:endParaRPr lang="ru-RU">
              <a:latin typeface="Calibri" pitchFamily="34" charset="0"/>
            </a:endParaRPr>
          </a:p>
        </p:txBody>
      </p:sp>
      <p:sp>
        <p:nvSpPr>
          <p:cNvPr id="24594" name="TextBox 26"/>
          <p:cNvSpPr txBox="1">
            <a:spLocks noChangeArrowheads="1"/>
          </p:cNvSpPr>
          <p:nvPr/>
        </p:nvSpPr>
        <p:spPr bwMode="auto">
          <a:xfrm>
            <a:off x="4859338" y="2708275"/>
            <a:ext cx="360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d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Картинки по запросу фоны презентаций математ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214938" y="2286000"/>
            <a:ext cx="2428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/>
              <a:t>Чи паралельні лінії?</a:t>
            </a:r>
            <a:endParaRPr lang="ru-RU" sz="28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071563" y="2000250"/>
            <a:ext cx="207168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800"/>
              <a:t>Чи паралельні смуги?</a:t>
            </a:r>
            <a:endParaRPr lang="ru-RU" sz="2800"/>
          </a:p>
        </p:txBody>
      </p:sp>
      <p:pic>
        <p:nvPicPr>
          <p:cNvPr id="5" name="Содержимое 4" descr="parall2.gif"/>
          <p:cNvPicPr>
            <a:picLocks noGrp="1" noChangeAspect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755650" y="1700213"/>
            <a:ext cx="2857500" cy="4695825"/>
          </a:xfrm>
        </p:spPr>
      </p:pic>
      <p:pic>
        <p:nvPicPr>
          <p:cNvPr id="6" name="Рисунок 5" descr="rope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1700213"/>
            <a:ext cx="3000375" cy="467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05430" y="332656"/>
            <a:ext cx="6713697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Не вірю своїм очам</a:t>
            </a:r>
            <a:endParaRPr lang="ru-RU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Картинки по запросу Слайд Дякую за уваг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Картинки по запросу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 </a:t>
            </a:r>
            <a:r>
              <a:rPr lang="uk-UA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Математику слід вивчати у школі ще й з тією метою, щоб набуті знання були достатні для звичайних потреб у житті».</a:t>
            </a: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</a:t>
            </a:r>
            <a:r>
              <a:rPr lang="uk-UA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 М.І.</a:t>
            </a:r>
            <a:r>
              <a:rPr lang="uk-UA" b="1" dirty="0" err="1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Лобачевський</a:t>
            </a:r>
            <a:r>
              <a:rPr lang="uk-UA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50281" y="398314"/>
            <a:ext cx="455163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Девіз уроку</a:t>
            </a:r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: </a:t>
            </a:r>
          </a:p>
        </p:txBody>
      </p:sp>
      <p:pic>
        <p:nvPicPr>
          <p:cNvPr id="15364" name="Picture 7" descr="Похожее изображ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4941888"/>
            <a:ext cx="1338263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Картинки по запросу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uk-UA" smtClean="0"/>
              <a:t>Тест-контроль </a:t>
            </a:r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uk-UA" sz="2400" b="1" smtClean="0"/>
              <a:t>1. </a:t>
            </a:r>
            <a:r>
              <a:rPr lang="uk-UA" sz="2400" b="1" smtClean="0">
                <a:latin typeface="Cambria Math" pitchFamily="18" charset="0"/>
              </a:rPr>
              <a:t>∠1 і ∠3 внутрішні різносторонні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2. ∠5 і ∠7 зовнішні різносторонні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3. ∠5 і ∠1 суміжні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4. ∠2 і ∠3 внутрішні односторонні    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5. ∠ 7 і ∠8 вертикальні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6. ∠4 і ∠6 зовнішні різносторонні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7. ∠4 і ∠3 внутрішні односторонні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8. ∠2 і ∠7 відповідні</a:t>
            </a:r>
          </a:p>
          <a:p>
            <a:pPr eaLnBrk="1" hangingPunct="1">
              <a:buFont typeface="Arial" charset="0"/>
              <a:buNone/>
            </a:pPr>
            <a:r>
              <a:rPr lang="uk-UA" sz="2400" b="1" smtClean="0">
                <a:latin typeface="Cambria Math" pitchFamily="18" charset="0"/>
              </a:rPr>
              <a:t>9. ∠6 і ∠7 зовнішні односторонні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300788" y="3357563"/>
            <a:ext cx="24479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6300788" y="3860800"/>
            <a:ext cx="244792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7235825" y="2420938"/>
            <a:ext cx="576263" cy="21605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91" name="TextBox 11"/>
          <p:cNvSpPr txBox="1">
            <a:spLocks noChangeArrowheads="1"/>
          </p:cNvSpPr>
          <p:nvPr/>
        </p:nvSpPr>
        <p:spPr bwMode="auto">
          <a:xfrm>
            <a:off x="7308850" y="3068638"/>
            <a:ext cx="503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5</a:t>
            </a:r>
            <a:endParaRPr lang="ru-RU">
              <a:latin typeface="Calibri" pitchFamily="34" charset="0"/>
            </a:endParaRPr>
          </a:p>
        </p:txBody>
      </p:sp>
      <p:sp>
        <p:nvSpPr>
          <p:cNvPr id="16392" name="TextBox 12"/>
          <p:cNvSpPr txBox="1">
            <a:spLocks noChangeArrowheads="1"/>
          </p:cNvSpPr>
          <p:nvPr/>
        </p:nvSpPr>
        <p:spPr bwMode="auto">
          <a:xfrm>
            <a:off x="7524750" y="3068638"/>
            <a:ext cx="503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6</a:t>
            </a:r>
            <a:endParaRPr lang="ru-RU">
              <a:latin typeface="Calibri" pitchFamily="34" charset="0"/>
            </a:endParaRPr>
          </a:p>
        </p:txBody>
      </p:sp>
      <p:sp>
        <p:nvSpPr>
          <p:cNvPr id="16393" name="TextBox 13"/>
          <p:cNvSpPr txBox="1">
            <a:spLocks noChangeArrowheads="1"/>
          </p:cNvSpPr>
          <p:nvPr/>
        </p:nvSpPr>
        <p:spPr bwMode="auto">
          <a:xfrm>
            <a:off x="8388350" y="2997200"/>
            <a:ext cx="50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а</a:t>
            </a:r>
            <a:endParaRPr lang="ru-RU">
              <a:latin typeface="Calibri" pitchFamily="34" charset="0"/>
            </a:endParaRPr>
          </a:p>
        </p:txBody>
      </p:sp>
      <p:sp>
        <p:nvSpPr>
          <p:cNvPr id="16394" name="TextBox 14"/>
          <p:cNvSpPr txBox="1">
            <a:spLocks noChangeArrowheads="1"/>
          </p:cNvSpPr>
          <p:nvPr/>
        </p:nvSpPr>
        <p:spPr bwMode="auto">
          <a:xfrm>
            <a:off x="8316913" y="3573463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b</a:t>
            </a:r>
            <a:endParaRPr lang="ru-RU">
              <a:latin typeface="Calibri" pitchFamily="34" charset="0"/>
            </a:endParaRPr>
          </a:p>
        </p:txBody>
      </p:sp>
      <p:sp>
        <p:nvSpPr>
          <p:cNvPr id="16395" name="TextBox 15"/>
          <p:cNvSpPr txBox="1">
            <a:spLocks noChangeArrowheads="1"/>
          </p:cNvSpPr>
          <p:nvPr/>
        </p:nvSpPr>
        <p:spPr bwMode="auto">
          <a:xfrm>
            <a:off x="7451725" y="2349500"/>
            <a:ext cx="288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</a:t>
            </a:r>
            <a:endParaRPr lang="ru-RU">
              <a:latin typeface="Calibri" pitchFamily="34" charset="0"/>
            </a:endParaRPr>
          </a:p>
        </p:txBody>
      </p:sp>
      <p:sp>
        <p:nvSpPr>
          <p:cNvPr id="16396" name="TextBox 16"/>
          <p:cNvSpPr txBox="1">
            <a:spLocks noChangeArrowheads="1"/>
          </p:cNvSpPr>
          <p:nvPr/>
        </p:nvSpPr>
        <p:spPr bwMode="auto">
          <a:xfrm>
            <a:off x="7235825" y="3284538"/>
            <a:ext cx="431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1</a:t>
            </a:r>
            <a:endParaRPr lang="ru-RU">
              <a:latin typeface="Calibri" pitchFamily="34" charset="0"/>
            </a:endParaRPr>
          </a:p>
        </p:txBody>
      </p:sp>
      <p:sp>
        <p:nvSpPr>
          <p:cNvPr id="16397" name="TextBox 17"/>
          <p:cNvSpPr txBox="1">
            <a:spLocks noChangeArrowheads="1"/>
          </p:cNvSpPr>
          <p:nvPr/>
        </p:nvSpPr>
        <p:spPr bwMode="auto">
          <a:xfrm>
            <a:off x="7524750" y="3284538"/>
            <a:ext cx="2159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2</a:t>
            </a:r>
            <a:endParaRPr lang="ru-RU">
              <a:latin typeface="Calibri" pitchFamily="34" charset="0"/>
            </a:endParaRPr>
          </a:p>
        </p:txBody>
      </p:sp>
      <p:sp>
        <p:nvSpPr>
          <p:cNvPr id="16398" name="TextBox 18"/>
          <p:cNvSpPr txBox="1">
            <a:spLocks noChangeArrowheads="1"/>
          </p:cNvSpPr>
          <p:nvPr/>
        </p:nvSpPr>
        <p:spPr bwMode="auto">
          <a:xfrm>
            <a:off x="7164388" y="3573463"/>
            <a:ext cx="4318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4</a:t>
            </a:r>
            <a:endParaRPr lang="ru-RU">
              <a:latin typeface="Calibri" pitchFamily="34" charset="0"/>
            </a:endParaRPr>
          </a:p>
        </p:txBody>
      </p:sp>
      <p:sp>
        <p:nvSpPr>
          <p:cNvPr id="16399" name="TextBox 19"/>
          <p:cNvSpPr txBox="1">
            <a:spLocks noChangeArrowheads="1"/>
          </p:cNvSpPr>
          <p:nvPr/>
        </p:nvSpPr>
        <p:spPr bwMode="auto">
          <a:xfrm>
            <a:off x="7451725" y="3573463"/>
            <a:ext cx="288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3</a:t>
            </a:r>
            <a:endParaRPr lang="ru-RU">
              <a:latin typeface="Calibri" pitchFamily="34" charset="0"/>
            </a:endParaRPr>
          </a:p>
        </p:txBody>
      </p:sp>
      <p:sp>
        <p:nvSpPr>
          <p:cNvPr id="16400" name="TextBox 20"/>
          <p:cNvSpPr txBox="1">
            <a:spLocks noChangeArrowheads="1"/>
          </p:cNvSpPr>
          <p:nvPr/>
        </p:nvSpPr>
        <p:spPr bwMode="auto">
          <a:xfrm>
            <a:off x="7092950" y="3789363"/>
            <a:ext cx="358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8</a:t>
            </a:r>
            <a:endParaRPr lang="ru-RU">
              <a:latin typeface="Calibri" pitchFamily="34" charset="0"/>
            </a:endParaRPr>
          </a:p>
        </p:txBody>
      </p:sp>
      <p:sp>
        <p:nvSpPr>
          <p:cNvPr id="16401" name="TextBox 21"/>
          <p:cNvSpPr txBox="1">
            <a:spLocks noChangeArrowheads="1"/>
          </p:cNvSpPr>
          <p:nvPr/>
        </p:nvSpPr>
        <p:spPr bwMode="auto">
          <a:xfrm>
            <a:off x="7380288" y="3789363"/>
            <a:ext cx="3603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7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4" descr="Картинки по запросу фоны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07704" y="332656"/>
            <a:ext cx="4769910" cy="1107996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66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+mn-lt"/>
                <a:cs typeface="+mn-cs"/>
              </a:rPr>
              <a:t>Відповідь</a:t>
            </a:r>
            <a:endParaRPr lang="ru-RU" sz="66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188" y="2133600"/>
          <a:ext cx="7848600" cy="1541463"/>
        </p:xfrm>
        <a:graphic>
          <a:graphicData uri="http://schemas.openxmlformats.org/drawingml/2006/table">
            <a:tbl>
              <a:tblPr/>
              <a:tblGrid>
                <a:gridCol w="871732"/>
                <a:gridCol w="871732"/>
                <a:gridCol w="871732"/>
                <a:gridCol w="871732"/>
                <a:gridCol w="871732"/>
                <a:gridCol w="872553"/>
                <a:gridCol w="872553"/>
                <a:gridCol w="872553"/>
                <a:gridCol w="872553"/>
              </a:tblGrid>
              <a:tr h="770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07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4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+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443" name="AutoShape 2" descr="Картинки по запросу фоны для презентаци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44" name="AutoShape 37" descr="Картинки по запросу картинки з математик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45" name="AutoShape 39" descr="Картинки по запросу картинки з математик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46" name="AutoShape 41" descr="Картинки по запросу картинки з математики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47" name="Picture 43" descr="201210051050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20177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27584" y="332656"/>
            <a:ext cx="7476727" cy="1080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Знайти відповідність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5" name="6-конечная звезда 4"/>
          <p:cNvSpPr/>
          <p:nvPr/>
        </p:nvSpPr>
        <p:spPr>
          <a:xfrm>
            <a:off x="611188" y="1773238"/>
            <a:ext cx="504825" cy="647700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684213" y="1916113"/>
            <a:ext cx="3587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solidFill>
                  <a:srgbClr val="FF0000"/>
                </a:solidFill>
                <a:latin typeface="Calibri" pitchFamily="34" charset="0"/>
              </a:rPr>
              <a:t>1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763713" y="2276475"/>
            <a:ext cx="1944687" cy="5048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692275" y="2708275"/>
            <a:ext cx="1943100" cy="5048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39975" y="1989138"/>
            <a:ext cx="576263" cy="12954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0" name="TextBox 13"/>
          <p:cNvSpPr txBox="1">
            <a:spLocks noChangeArrowheads="1"/>
          </p:cNvSpPr>
          <p:nvPr/>
        </p:nvSpPr>
        <p:spPr bwMode="auto">
          <a:xfrm>
            <a:off x="1835150" y="2060575"/>
            <a:ext cx="3603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Calibri" pitchFamily="34" charset="0"/>
              </a:rPr>
              <a:t>а</a:t>
            </a:r>
            <a:endParaRPr lang="ru-RU">
              <a:latin typeface="Calibri" pitchFamily="34" charset="0"/>
            </a:endParaRPr>
          </a:p>
        </p:txBody>
      </p:sp>
      <p:sp>
        <p:nvSpPr>
          <p:cNvPr id="18441" name="TextBox 14"/>
          <p:cNvSpPr txBox="1">
            <a:spLocks noChangeArrowheads="1"/>
          </p:cNvSpPr>
          <p:nvPr/>
        </p:nvSpPr>
        <p:spPr bwMode="auto">
          <a:xfrm>
            <a:off x="1763713" y="2492375"/>
            <a:ext cx="431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b</a:t>
            </a:r>
            <a:endParaRPr lang="ru-RU">
              <a:latin typeface="Calibri" pitchFamily="34" charset="0"/>
            </a:endParaRPr>
          </a:p>
        </p:txBody>
      </p:sp>
      <p:sp>
        <p:nvSpPr>
          <p:cNvPr id="18442" name="TextBox 15"/>
          <p:cNvSpPr txBox="1">
            <a:spLocks noChangeArrowheads="1"/>
          </p:cNvSpPr>
          <p:nvPr/>
        </p:nvSpPr>
        <p:spPr bwMode="auto">
          <a:xfrm>
            <a:off x="2339975" y="1916113"/>
            <a:ext cx="4318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</a:t>
            </a:r>
            <a:endParaRPr lang="ru-RU">
              <a:latin typeface="Calibri" pitchFamily="34" charset="0"/>
            </a:endParaRPr>
          </a:p>
        </p:txBody>
      </p:sp>
      <p:sp>
        <p:nvSpPr>
          <p:cNvPr id="18443" name="TextBox 16"/>
          <p:cNvSpPr txBox="1">
            <a:spLocks noChangeArrowheads="1"/>
          </p:cNvSpPr>
          <p:nvPr/>
        </p:nvSpPr>
        <p:spPr bwMode="auto">
          <a:xfrm>
            <a:off x="2555875" y="2420938"/>
            <a:ext cx="720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50°</a:t>
            </a:r>
            <a:endParaRPr lang="ru-RU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44" name="TextBox 17"/>
          <p:cNvSpPr txBox="1">
            <a:spLocks noChangeArrowheads="1"/>
          </p:cNvSpPr>
          <p:nvPr/>
        </p:nvSpPr>
        <p:spPr bwMode="auto">
          <a:xfrm>
            <a:off x="2700338" y="2708275"/>
            <a:ext cx="863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FF0000"/>
                </a:solidFill>
                <a:latin typeface="Calibri" pitchFamily="34" charset="0"/>
              </a:rPr>
              <a:t>130°</a:t>
            </a:r>
            <a:endParaRPr lang="ru-RU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9" name="6-конечная звезда 18"/>
          <p:cNvSpPr/>
          <p:nvPr/>
        </p:nvSpPr>
        <p:spPr>
          <a:xfrm>
            <a:off x="611188" y="3716338"/>
            <a:ext cx="504825" cy="649287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46" name="TextBox 20"/>
          <p:cNvSpPr txBox="1">
            <a:spLocks noChangeArrowheads="1"/>
          </p:cNvSpPr>
          <p:nvPr/>
        </p:nvSpPr>
        <p:spPr bwMode="auto">
          <a:xfrm>
            <a:off x="684213" y="3860800"/>
            <a:ext cx="2873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2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692275" y="3716338"/>
            <a:ext cx="863600" cy="11525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2411413" y="3644900"/>
            <a:ext cx="865187" cy="11525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835150" y="4365625"/>
            <a:ext cx="1728788" cy="2159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6-конечная звезда 27"/>
          <p:cNvSpPr/>
          <p:nvPr/>
        </p:nvSpPr>
        <p:spPr>
          <a:xfrm>
            <a:off x="611188" y="5300663"/>
            <a:ext cx="504825" cy="649287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51" name="TextBox 28"/>
          <p:cNvSpPr txBox="1">
            <a:spLocks noChangeArrowheads="1"/>
          </p:cNvSpPr>
          <p:nvPr/>
        </p:nvSpPr>
        <p:spPr bwMode="auto">
          <a:xfrm>
            <a:off x="684213" y="5445125"/>
            <a:ext cx="358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3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V="1">
            <a:off x="1331913" y="5300663"/>
            <a:ext cx="1368425" cy="86518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1979613" y="5589588"/>
            <a:ext cx="1439862" cy="935037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403350" y="5876925"/>
            <a:ext cx="1655763" cy="57626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5" name="TextBox 43"/>
          <p:cNvSpPr txBox="1">
            <a:spLocks noChangeArrowheads="1"/>
          </p:cNvSpPr>
          <p:nvPr/>
        </p:nvSpPr>
        <p:spPr bwMode="auto">
          <a:xfrm>
            <a:off x="1403350" y="3573463"/>
            <a:ext cx="2889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</a:t>
            </a:r>
            <a:endParaRPr lang="ru-RU">
              <a:latin typeface="Calibri" pitchFamily="34" charset="0"/>
            </a:endParaRPr>
          </a:p>
        </p:txBody>
      </p:sp>
      <p:sp>
        <p:nvSpPr>
          <p:cNvPr id="18456" name="TextBox 44"/>
          <p:cNvSpPr txBox="1">
            <a:spLocks noChangeArrowheads="1"/>
          </p:cNvSpPr>
          <p:nvPr/>
        </p:nvSpPr>
        <p:spPr bwMode="auto">
          <a:xfrm>
            <a:off x="2195513" y="3573463"/>
            <a:ext cx="3603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b</a:t>
            </a:r>
            <a:endParaRPr lang="ru-RU">
              <a:latin typeface="Calibri" pitchFamily="34" charset="0"/>
            </a:endParaRPr>
          </a:p>
        </p:txBody>
      </p:sp>
      <p:sp>
        <p:nvSpPr>
          <p:cNvPr id="18457" name="TextBox 45"/>
          <p:cNvSpPr txBox="1">
            <a:spLocks noChangeArrowheads="1"/>
          </p:cNvSpPr>
          <p:nvPr/>
        </p:nvSpPr>
        <p:spPr bwMode="auto">
          <a:xfrm>
            <a:off x="3348038" y="4292600"/>
            <a:ext cx="360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</a:t>
            </a:r>
            <a:endParaRPr lang="ru-RU">
              <a:latin typeface="Calibri" pitchFamily="34" charset="0"/>
            </a:endParaRPr>
          </a:p>
        </p:txBody>
      </p:sp>
      <p:sp>
        <p:nvSpPr>
          <p:cNvPr id="18458" name="TextBox 46"/>
          <p:cNvSpPr txBox="1">
            <a:spLocks noChangeArrowheads="1"/>
          </p:cNvSpPr>
          <p:nvPr/>
        </p:nvSpPr>
        <p:spPr bwMode="auto">
          <a:xfrm>
            <a:off x="1763713" y="4076700"/>
            <a:ext cx="504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45°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59" name="TextBox 47"/>
          <p:cNvSpPr txBox="1">
            <a:spLocks noChangeArrowheads="1"/>
          </p:cNvSpPr>
          <p:nvPr/>
        </p:nvSpPr>
        <p:spPr bwMode="auto">
          <a:xfrm>
            <a:off x="2555875" y="4221163"/>
            <a:ext cx="503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45°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60" name="TextBox 48"/>
          <p:cNvSpPr txBox="1">
            <a:spLocks noChangeArrowheads="1"/>
          </p:cNvSpPr>
          <p:nvPr/>
        </p:nvSpPr>
        <p:spPr bwMode="auto">
          <a:xfrm>
            <a:off x="1476375" y="5949950"/>
            <a:ext cx="792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150°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61" name="TextBox 49"/>
          <p:cNvSpPr txBox="1">
            <a:spLocks noChangeArrowheads="1"/>
          </p:cNvSpPr>
          <p:nvPr/>
        </p:nvSpPr>
        <p:spPr bwMode="auto">
          <a:xfrm>
            <a:off x="2124075" y="5876925"/>
            <a:ext cx="7191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Calibri" pitchFamily="34" charset="0"/>
              </a:rPr>
              <a:t>150°</a:t>
            </a:r>
            <a:endParaRPr lang="ru-RU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62" name="TextBox 50"/>
          <p:cNvSpPr txBox="1">
            <a:spLocks noChangeArrowheads="1"/>
          </p:cNvSpPr>
          <p:nvPr/>
        </p:nvSpPr>
        <p:spPr bwMode="auto">
          <a:xfrm>
            <a:off x="3132138" y="5373688"/>
            <a:ext cx="3603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</a:t>
            </a:r>
            <a:endParaRPr lang="ru-RU">
              <a:latin typeface="Calibri" pitchFamily="34" charset="0"/>
            </a:endParaRPr>
          </a:p>
        </p:txBody>
      </p:sp>
      <p:sp>
        <p:nvSpPr>
          <p:cNvPr id="18463" name="TextBox 51"/>
          <p:cNvSpPr txBox="1">
            <a:spLocks noChangeArrowheads="1"/>
          </p:cNvSpPr>
          <p:nvPr/>
        </p:nvSpPr>
        <p:spPr bwMode="auto">
          <a:xfrm>
            <a:off x="2339975" y="5084763"/>
            <a:ext cx="5032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b</a:t>
            </a:r>
            <a:endParaRPr lang="ru-RU">
              <a:latin typeface="Calibri" pitchFamily="34" charset="0"/>
            </a:endParaRPr>
          </a:p>
        </p:txBody>
      </p:sp>
      <p:sp>
        <p:nvSpPr>
          <p:cNvPr id="18464" name="TextBox 52"/>
          <p:cNvSpPr txBox="1">
            <a:spLocks noChangeArrowheads="1"/>
          </p:cNvSpPr>
          <p:nvPr/>
        </p:nvSpPr>
        <p:spPr bwMode="auto">
          <a:xfrm>
            <a:off x="2916238" y="6092825"/>
            <a:ext cx="5032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</a:t>
            </a:r>
            <a:endParaRPr lang="ru-RU">
              <a:latin typeface="Calibri" pitchFamily="34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5292725" y="1989138"/>
            <a:ext cx="3095625" cy="9350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66" name="TextBox 54"/>
          <p:cNvSpPr txBox="1">
            <a:spLocks noChangeArrowheads="1"/>
          </p:cNvSpPr>
          <p:nvPr/>
        </p:nvSpPr>
        <p:spPr bwMode="auto">
          <a:xfrm>
            <a:off x="5508625" y="2133600"/>
            <a:ext cx="27352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║b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, так як внутрішні різносторонні кути рівні</a:t>
            </a:r>
            <a:endParaRPr lang="ru-RU">
              <a:latin typeface="Calibri" pitchFamily="3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5292725" y="3644900"/>
            <a:ext cx="3095625" cy="93662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68" name="TextBox 56"/>
          <p:cNvSpPr txBox="1">
            <a:spLocks noChangeArrowheads="1"/>
          </p:cNvSpPr>
          <p:nvPr/>
        </p:nvSpPr>
        <p:spPr bwMode="auto">
          <a:xfrm>
            <a:off x="5580063" y="3789363"/>
            <a:ext cx="2592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║b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, так як відповідні кути рівні</a:t>
            </a:r>
            <a:endParaRPr lang="ru-RU">
              <a:latin typeface="Calibri" pitchFamily="34" charset="0"/>
            </a:endParaRP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292725" y="5373688"/>
            <a:ext cx="3095625" cy="9350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70" name="TextBox 58"/>
          <p:cNvSpPr txBox="1">
            <a:spLocks noChangeArrowheads="1"/>
          </p:cNvSpPr>
          <p:nvPr/>
        </p:nvSpPr>
        <p:spPr bwMode="auto">
          <a:xfrm>
            <a:off x="5508625" y="5373688"/>
            <a:ext cx="28082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a</a:t>
            </a:r>
            <a:r>
              <a:rPr lang="en-US">
                <a:latin typeface="Times New Roman" pitchFamily="18" charset="0"/>
                <a:cs typeface="Times New Roman" pitchFamily="18" charset="0"/>
              </a:rPr>
              <a:t>║b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, так як сума внутрішніх односторонніх кутів дорівнює 180°</a:t>
            </a:r>
            <a:endParaRPr lang="ru-RU">
              <a:latin typeface="Calibri" pitchFamily="34" charset="0"/>
            </a:endParaRPr>
          </a:p>
        </p:txBody>
      </p:sp>
      <p:sp>
        <p:nvSpPr>
          <p:cNvPr id="18471" name="TextBox 59"/>
          <p:cNvSpPr txBox="1">
            <a:spLocks noChangeArrowheads="1"/>
          </p:cNvSpPr>
          <p:nvPr/>
        </p:nvSpPr>
        <p:spPr bwMode="auto">
          <a:xfrm>
            <a:off x="4716463" y="2060575"/>
            <a:ext cx="431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5400">
                <a:solidFill>
                  <a:srgbClr val="FF0000"/>
                </a:solidFill>
                <a:latin typeface="Calibri" pitchFamily="34" charset="0"/>
              </a:rPr>
              <a:t>А</a:t>
            </a:r>
            <a:endParaRPr lang="ru-RU" sz="5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72" name="TextBox 60"/>
          <p:cNvSpPr txBox="1">
            <a:spLocks noChangeArrowheads="1"/>
          </p:cNvSpPr>
          <p:nvPr/>
        </p:nvSpPr>
        <p:spPr bwMode="auto">
          <a:xfrm>
            <a:off x="4787900" y="3716338"/>
            <a:ext cx="3603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>
                <a:solidFill>
                  <a:srgbClr val="FF0000"/>
                </a:solidFill>
                <a:latin typeface="Calibri" pitchFamily="34" charset="0"/>
              </a:rPr>
              <a:t>Б</a:t>
            </a:r>
            <a:endParaRPr lang="ru-RU" sz="48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8473" name="TextBox 61"/>
          <p:cNvSpPr txBox="1">
            <a:spLocks noChangeArrowheads="1"/>
          </p:cNvSpPr>
          <p:nvPr/>
        </p:nvSpPr>
        <p:spPr bwMode="auto">
          <a:xfrm>
            <a:off x="4787900" y="5373688"/>
            <a:ext cx="3603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800">
                <a:solidFill>
                  <a:srgbClr val="FF0000"/>
                </a:solidFill>
                <a:latin typeface="Calibri" pitchFamily="34" charset="0"/>
              </a:rPr>
              <a:t>В</a:t>
            </a:r>
            <a:endParaRPr lang="ru-RU" sz="48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Картинки по запросу фоны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60338"/>
            <a:ext cx="9144000" cy="701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691680" y="260648"/>
            <a:ext cx="6048672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Відповідь</a:t>
            </a:r>
            <a:endParaRPr lang="ru-RU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  <a:cs typeface="+mn-cs"/>
            </a:endParaRPr>
          </a:p>
        </p:txBody>
      </p:sp>
      <p:sp>
        <p:nvSpPr>
          <p:cNvPr id="23555" name="Text Box 36"/>
          <p:cNvSpPr txBox="1">
            <a:spLocks noChangeArrowheads="1"/>
          </p:cNvSpPr>
          <p:nvPr/>
        </p:nvSpPr>
        <p:spPr bwMode="auto">
          <a:xfrm>
            <a:off x="1692275" y="1700213"/>
            <a:ext cx="6264275" cy="448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>
                <a:solidFill>
                  <a:srgbClr val="FF0000"/>
                </a:solidFill>
                <a:latin typeface="Times New Roman" pitchFamily="18" charset="0"/>
              </a:rPr>
              <a:t>1 – В;</a:t>
            </a:r>
          </a:p>
          <a:p>
            <a:pPr>
              <a:spcBef>
                <a:spcPct val="50000"/>
              </a:spcBef>
            </a:pPr>
            <a:r>
              <a:rPr lang="ru-RU" sz="7200">
                <a:solidFill>
                  <a:srgbClr val="FF0000"/>
                </a:solidFill>
                <a:latin typeface="Times New Roman" pitchFamily="18" charset="0"/>
              </a:rPr>
              <a:t>2 – Б;</a:t>
            </a:r>
          </a:p>
          <a:p>
            <a:pPr>
              <a:spcBef>
                <a:spcPct val="50000"/>
              </a:spcBef>
            </a:pPr>
            <a:r>
              <a:rPr lang="ru-RU" sz="7200">
                <a:solidFill>
                  <a:srgbClr val="FF0000"/>
                </a:solidFill>
                <a:latin typeface="Times New Roman" pitchFamily="18" charset="0"/>
              </a:rPr>
              <a:t>3 – А.</a:t>
            </a:r>
          </a:p>
        </p:txBody>
      </p:sp>
      <p:pic>
        <p:nvPicPr>
          <p:cNvPr id="23556" name="Picture 37" descr="2012100510503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15888"/>
            <a:ext cx="2012950" cy="1462087"/>
          </a:xfrm>
          <a:prstGeom prst="rect">
            <a:avLst/>
          </a:prstGeom>
          <a:solidFill>
            <a:srgbClr val="FF99CC">
              <a:alpha val="0"/>
            </a:srgb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Содержимое 16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51050" y="4076700"/>
            <a:ext cx="1152525" cy="1368425"/>
          </a:xfrm>
        </p:spPr>
      </p:pic>
      <p:sp>
        <p:nvSpPr>
          <p:cNvPr id="4" name="Прямоугольник 3"/>
          <p:cNvSpPr/>
          <p:nvPr/>
        </p:nvSpPr>
        <p:spPr>
          <a:xfrm>
            <a:off x="2771800" y="260648"/>
            <a:ext cx="3528531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Задача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4572000" y="2636838"/>
            <a:ext cx="792163" cy="25209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2843213" y="2492375"/>
            <a:ext cx="144462" cy="165735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6" name="Рисунок 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4221163"/>
            <a:ext cx="108108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916238" y="3213100"/>
            <a:ext cx="3671887" cy="19446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8" name="Рисунок 1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68538" y="1916113"/>
            <a:ext cx="100806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2843213" y="4149725"/>
            <a:ext cx="4105275" cy="1428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0" name="TextBox 19"/>
          <p:cNvSpPr txBox="1">
            <a:spLocks noChangeArrowheads="1"/>
          </p:cNvSpPr>
          <p:nvPr/>
        </p:nvSpPr>
        <p:spPr bwMode="auto">
          <a:xfrm>
            <a:off x="2843213" y="3213100"/>
            <a:ext cx="433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2</a:t>
            </a:r>
          </a:p>
        </p:txBody>
      </p:sp>
      <p:sp>
        <p:nvSpPr>
          <p:cNvPr id="20491" name="TextBox 20"/>
          <p:cNvSpPr txBox="1">
            <a:spLocks noChangeArrowheads="1"/>
          </p:cNvSpPr>
          <p:nvPr/>
        </p:nvSpPr>
        <p:spPr bwMode="auto">
          <a:xfrm>
            <a:off x="2843213" y="3860800"/>
            <a:ext cx="4333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20492" name="TextBox 21"/>
          <p:cNvSpPr txBox="1">
            <a:spLocks noChangeArrowheads="1"/>
          </p:cNvSpPr>
          <p:nvPr/>
        </p:nvSpPr>
        <p:spPr bwMode="auto">
          <a:xfrm>
            <a:off x="4284663" y="3933825"/>
            <a:ext cx="3587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20493" name="TextBox 22"/>
          <p:cNvSpPr txBox="1">
            <a:spLocks noChangeArrowheads="1"/>
          </p:cNvSpPr>
          <p:nvPr/>
        </p:nvSpPr>
        <p:spPr bwMode="auto">
          <a:xfrm>
            <a:off x="2555875" y="3500438"/>
            <a:ext cx="287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а</a:t>
            </a:r>
          </a:p>
        </p:txBody>
      </p:sp>
      <p:sp>
        <p:nvSpPr>
          <p:cNvPr id="20494" name="TextBox 23"/>
          <p:cNvSpPr txBox="1">
            <a:spLocks noChangeArrowheads="1"/>
          </p:cNvSpPr>
          <p:nvPr/>
        </p:nvSpPr>
        <p:spPr bwMode="auto">
          <a:xfrm>
            <a:off x="3779838" y="3357563"/>
            <a:ext cx="3603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d</a:t>
            </a:r>
            <a:endParaRPr lang="ru-RU">
              <a:latin typeface="Calibri" pitchFamily="34" charset="0"/>
            </a:endParaRPr>
          </a:p>
        </p:txBody>
      </p:sp>
      <p:sp>
        <p:nvSpPr>
          <p:cNvPr id="20495" name="TextBox 24"/>
          <p:cNvSpPr txBox="1">
            <a:spLocks noChangeArrowheads="1"/>
          </p:cNvSpPr>
          <p:nvPr/>
        </p:nvSpPr>
        <p:spPr bwMode="auto">
          <a:xfrm>
            <a:off x="5651500" y="3933825"/>
            <a:ext cx="360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b</a:t>
            </a:r>
            <a:endParaRPr lang="ru-RU">
              <a:latin typeface="Calibri" pitchFamily="34" charset="0"/>
            </a:endParaRPr>
          </a:p>
        </p:txBody>
      </p:sp>
      <p:sp>
        <p:nvSpPr>
          <p:cNvPr id="20496" name="TextBox 25"/>
          <p:cNvSpPr txBox="1">
            <a:spLocks noChangeArrowheads="1"/>
          </p:cNvSpPr>
          <p:nvPr/>
        </p:nvSpPr>
        <p:spPr bwMode="auto">
          <a:xfrm>
            <a:off x="5148263" y="2997200"/>
            <a:ext cx="3603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c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C:\Users\Юля\Desktop\Resize-of-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700213"/>
            <a:ext cx="9144000" cy="5157787"/>
          </a:xfrm>
        </p:spPr>
      </p:pic>
      <p:sp>
        <p:nvSpPr>
          <p:cNvPr id="5" name="Прямоугольник 4"/>
          <p:cNvSpPr/>
          <p:nvPr/>
        </p:nvSpPr>
        <p:spPr>
          <a:xfrm>
            <a:off x="2771800" y="332656"/>
            <a:ext cx="298350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7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n-lt"/>
                <a:cs typeface="+mn-cs"/>
              </a:rPr>
              <a:t>Задача</a:t>
            </a:r>
            <a:endParaRPr lang="ru-RU" sz="72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5" name="Picture 10" descr="Картинки по запросу фоны презентаци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6600" b="1" dirty="0" smtClean="0">
                <a:ln w="31550" cmpd="sng">
                  <a:solidFill>
                    <a:srgbClr val="FF0066"/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Відповідь</a:t>
            </a:r>
            <a:endParaRPr lang="ru-RU" sz="6600" dirty="0">
              <a:ln w="31550" cmpd="sng">
                <a:solidFill>
                  <a:srgbClr val="FF0066"/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numCol="2"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</a:t>
            </a:r>
            <a:r>
              <a:rPr lang="uk-UA" sz="3600" dirty="0" smtClean="0"/>
              <a:t>АА</a:t>
            </a:r>
            <a:r>
              <a:rPr lang="ru-RU" sz="3600" baseline="-25000" dirty="0" smtClean="0"/>
              <a:t>1     </a:t>
            </a:r>
            <a:r>
              <a:rPr lang="uk-UA" sz="3600" dirty="0" smtClean="0"/>
              <a:t>АD;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dirty="0" smtClean="0"/>
              <a:t> </a:t>
            </a:r>
            <a:r>
              <a:rPr lang="uk-UA" sz="3600" dirty="0" smtClean="0"/>
              <a:t>А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D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    А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В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 В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С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    А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В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; 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                    СD</a:t>
            </a:r>
            <a:r>
              <a:rPr lang="uk-UA" sz="3600" dirty="0" smtClean="0">
                <a:latin typeface="Times New Roman"/>
                <a:cs typeface="Times New Roman"/>
              </a:rPr>
              <a:t>║</a:t>
            </a:r>
            <a:r>
              <a:rPr lang="uk-UA" sz="3600" dirty="0" smtClean="0"/>
              <a:t>С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D</a:t>
            </a:r>
            <a:r>
              <a:rPr lang="ru-RU" sz="3600" baseline="-25000" dirty="0" smtClean="0"/>
              <a:t>1</a:t>
            </a:r>
            <a:r>
              <a:rPr lang="uk-UA" sz="3600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uk-UA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 </a:t>
            </a:r>
            <a:r>
              <a:rPr lang="en-US" sz="3600" dirty="0" smtClean="0"/>
              <a:t>DC</a:t>
            </a:r>
            <a:r>
              <a:rPr lang="ru-RU" sz="3600" dirty="0" smtClean="0">
                <a:latin typeface="Times New Roman"/>
                <a:cs typeface="Times New Roman"/>
              </a:rPr>
              <a:t>║</a:t>
            </a:r>
            <a:r>
              <a:rPr lang="en-US" sz="3600" dirty="0" smtClean="0"/>
              <a:t>AB</a:t>
            </a:r>
            <a:r>
              <a:rPr lang="ru-RU" sz="3600" dirty="0" smtClean="0"/>
              <a:t>;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dirty="0" smtClean="0"/>
              <a:t> </a:t>
            </a:r>
            <a:r>
              <a:rPr lang="en-US" sz="3600" dirty="0" smtClean="0"/>
              <a:t>D</a:t>
            </a:r>
            <a:r>
              <a:rPr lang="ru-RU" sz="3600" baseline="-25000" dirty="0" smtClean="0"/>
              <a:t>1</a:t>
            </a:r>
            <a:r>
              <a:rPr lang="en-US" sz="3600" dirty="0" smtClean="0"/>
              <a:t>D</a:t>
            </a:r>
            <a:r>
              <a:rPr lang="ru-RU" sz="3600" baseline="-25000" dirty="0" smtClean="0"/>
              <a:t>1</a:t>
            </a:r>
            <a:r>
              <a:rPr lang="ru-RU" sz="3600" dirty="0" smtClean="0"/>
              <a:t>    </a:t>
            </a:r>
            <a:r>
              <a:rPr lang="en-US" sz="3600" dirty="0" smtClean="0"/>
              <a:t>A</a:t>
            </a:r>
            <a:r>
              <a:rPr lang="ru-RU" sz="3600" baseline="-25000" dirty="0" smtClean="0"/>
              <a:t>1</a:t>
            </a:r>
            <a:r>
              <a:rPr lang="en-US" sz="3600" dirty="0" smtClean="0"/>
              <a:t>D</a:t>
            </a:r>
            <a:r>
              <a:rPr lang="ru-RU" sz="3600" baseline="-25000" dirty="0" smtClean="0"/>
              <a:t>1</a:t>
            </a:r>
            <a:r>
              <a:rPr lang="ru-RU" sz="3600" dirty="0" smtClean="0"/>
              <a:t>;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dirty="0" smtClean="0"/>
              <a:t> </a:t>
            </a:r>
            <a:r>
              <a:rPr lang="en-US" sz="3600" dirty="0" smtClean="0"/>
              <a:t>C</a:t>
            </a:r>
            <a:r>
              <a:rPr lang="ru-RU" sz="3600" baseline="-25000" dirty="0" smtClean="0"/>
              <a:t>1</a:t>
            </a:r>
            <a:r>
              <a:rPr lang="en-US" sz="3600" dirty="0" smtClean="0"/>
              <a:t>D</a:t>
            </a:r>
            <a:r>
              <a:rPr lang="ru-RU" sz="3600" baseline="-25000" dirty="0" smtClean="0"/>
              <a:t>1</a:t>
            </a:r>
            <a:r>
              <a:rPr lang="ru-RU" sz="3600" dirty="0" smtClean="0">
                <a:latin typeface="Times New Roman"/>
                <a:cs typeface="Times New Roman"/>
              </a:rPr>
              <a:t>║</a:t>
            </a:r>
            <a:r>
              <a:rPr lang="en-US" sz="3600" dirty="0" smtClean="0"/>
              <a:t>A</a:t>
            </a:r>
            <a:r>
              <a:rPr lang="ru-RU" sz="3600" baseline="-25000" dirty="0" smtClean="0"/>
              <a:t>1</a:t>
            </a:r>
            <a:r>
              <a:rPr lang="en-US" sz="3600" dirty="0" smtClean="0"/>
              <a:t>B</a:t>
            </a:r>
            <a:r>
              <a:rPr lang="ru-RU" sz="3600" dirty="0" smtClean="0"/>
              <a:t>;</a:t>
            </a:r>
            <a:r>
              <a:rPr lang="ru-RU" sz="3600" b="1" dirty="0" smtClean="0"/>
              <a:t> </a:t>
            </a:r>
            <a:endParaRPr lang="ru-RU" sz="3600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1547813" y="2420938"/>
          <a:ext cx="363537" cy="395287"/>
        </p:xfrm>
        <a:graphic>
          <a:graphicData uri="http://schemas.openxmlformats.org/presentationml/2006/ole">
            <p:oleObj spid="_x0000_s19458" name="Формула" r:id="rId4" imgW="152280" imgH="164880" progId="Equation.3">
              <p:embed/>
            </p:oleObj>
          </a:graphicData>
        </a:graphic>
      </p:graphicFrame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1258888" y="1773238"/>
          <a:ext cx="360362" cy="388937"/>
        </p:xfrm>
        <a:graphic>
          <a:graphicData uri="http://schemas.openxmlformats.org/presentationml/2006/ole">
            <p:oleObj spid="_x0000_s19459" name="Формула" r:id="rId5" imgW="152280" imgH="164880" progId="Equation.3">
              <p:embed/>
            </p:oleObj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1476375" y="2997200"/>
          <a:ext cx="360363" cy="390525"/>
        </p:xfrm>
        <a:graphic>
          <a:graphicData uri="http://schemas.openxmlformats.org/presentationml/2006/ole">
            <p:oleObj spid="_x0000_s19462" name="Формула" r:id="rId6" imgW="152280" imgH="164880" progId="Equation.3">
              <p:embed/>
            </p:oleObj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5508625" y="2420938"/>
          <a:ext cx="360363" cy="390525"/>
        </p:xfrm>
        <a:graphic>
          <a:graphicData uri="http://schemas.openxmlformats.org/presentationml/2006/ole">
            <p:oleObj spid="_x0000_s19464" name="Формула" r:id="rId7" imgW="152280" imgH="164880" progId="Equation.3">
              <p:embed/>
            </p:oleObj>
          </a:graphicData>
        </a:graphic>
      </p:graphicFrame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147</Words>
  <Application>Microsoft Office PowerPoint</Application>
  <PresentationFormat>Экран (4:3)</PresentationFormat>
  <Paragraphs>85</Paragraphs>
  <Slides>12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 Math</vt:lpstr>
      <vt:lpstr>Times New Roman</vt:lpstr>
      <vt:lpstr>Тема Office</vt:lpstr>
      <vt:lpstr>Формула</vt:lpstr>
      <vt:lpstr>Слайд 1</vt:lpstr>
      <vt:lpstr>Слайд 2</vt:lpstr>
      <vt:lpstr>Тест-контроль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Юля</dc:creator>
  <cp:lastModifiedBy>1</cp:lastModifiedBy>
  <cp:revision>21</cp:revision>
  <dcterms:created xsi:type="dcterms:W3CDTF">2017-11-15T15:13:44Z</dcterms:created>
  <dcterms:modified xsi:type="dcterms:W3CDTF">2017-11-17T10:55:50Z</dcterms:modified>
</cp:coreProperties>
</file>