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2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5C6D-A0CF-4D3D-A192-1242E1084216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7A7-F104-4D1E-9D0F-2239594DE0C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5C6D-A0CF-4D3D-A192-1242E1084216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7A7-F104-4D1E-9D0F-2239594DE0C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5C6D-A0CF-4D3D-A192-1242E1084216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7A7-F104-4D1E-9D0F-2239594DE0C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5C6D-A0CF-4D3D-A192-1242E1084216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7A7-F104-4D1E-9D0F-2239594DE0C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5C6D-A0CF-4D3D-A192-1242E1084216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7A7-F104-4D1E-9D0F-2239594DE0C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5C6D-A0CF-4D3D-A192-1242E1084216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7A7-F104-4D1E-9D0F-2239594DE0C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5C6D-A0CF-4D3D-A192-1242E1084216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7A7-F104-4D1E-9D0F-2239594DE0C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5C6D-A0CF-4D3D-A192-1242E1084216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7A7-F104-4D1E-9D0F-2239594DE0C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5C6D-A0CF-4D3D-A192-1242E1084216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7A7-F104-4D1E-9D0F-2239594DE0C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5C6D-A0CF-4D3D-A192-1242E1084216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727A7-F104-4D1E-9D0F-2239594DE0C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35C6D-A0CF-4D3D-A192-1242E1084216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88727A7-F104-4D1E-9D0F-2239594DE0CB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2935C6D-A0CF-4D3D-A192-1242E1084216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88727A7-F104-4D1E-9D0F-2239594DE0CB}" type="slidenum">
              <a:rPr lang="uk-UA" smtClean="0"/>
              <a:pPr/>
              <a:t>‹№›</a:t>
            </a:fld>
            <a:endParaRPr lang="uk-UA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0"/>
            <a:ext cx="7772400" cy="1470025"/>
          </a:xfrm>
        </p:spPr>
        <p:txBody>
          <a:bodyPr/>
          <a:lstStyle/>
          <a:p>
            <a:r>
              <a:rPr lang="uk-UA" dirty="0" smtClean="0"/>
              <a:t>Літературне читання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060848"/>
            <a:ext cx="9144000" cy="4392488"/>
          </a:xfrm>
        </p:spPr>
        <p:txBody>
          <a:bodyPr>
            <a:normAutofit fontScale="40000" lnSpcReduction="20000"/>
          </a:bodyPr>
          <a:lstStyle/>
          <a:p>
            <a:pPr algn="ctr"/>
            <a:r>
              <a:rPr lang="uk-UA" sz="16000" dirty="0" smtClean="0">
                <a:solidFill>
                  <a:schemeClr val="tx1"/>
                </a:solidFill>
              </a:rPr>
              <a:t>Марк Твен </a:t>
            </a:r>
            <a:endParaRPr lang="en-US" sz="16000" dirty="0" smtClean="0">
              <a:solidFill>
                <a:schemeClr val="tx1"/>
              </a:solidFill>
            </a:endParaRPr>
          </a:p>
          <a:p>
            <a:pPr algn="ctr"/>
            <a:r>
              <a:rPr lang="uk-UA" sz="16000" dirty="0" smtClean="0"/>
              <a:t>Пригоди Тома Сойєра </a:t>
            </a:r>
            <a:endParaRPr lang="uk-UA" sz="16000" dirty="0" smtClean="0">
              <a:solidFill>
                <a:schemeClr val="tx1"/>
              </a:solidFill>
            </a:endParaRPr>
          </a:p>
          <a:p>
            <a:pPr algn="ctr"/>
            <a:r>
              <a:rPr lang="en-US" sz="13500" i="1" dirty="0" smtClean="0">
                <a:solidFill>
                  <a:schemeClr val="tx1"/>
                </a:solidFill>
              </a:rPr>
              <a:t>(</a:t>
            </a:r>
            <a:r>
              <a:rPr lang="uk-UA" sz="13500" i="1" dirty="0" smtClean="0">
                <a:solidFill>
                  <a:schemeClr val="tx1"/>
                </a:solidFill>
              </a:rPr>
              <a:t>Уривок </a:t>
            </a:r>
            <a:r>
              <a:rPr lang="uk-UA" sz="13500" i="1" dirty="0" smtClean="0"/>
              <a:t>і</a:t>
            </a:r>
            <a:r>
              <a:rPr lang="uk-UA" sz="13500" i="1" dirty="0" smtClean="0">
                <a:solidFill>
                  <a:schemeClr val="tx1"/>
                </a:solidFill>
              </a:rPr>
              <a:t>з повісті) </a:t>
            </a:r>
          </a:p>
          <a:p>
            <a:pPr algn="ctr"/>
            <a:r>
              <a:rPr lang="uk-UA" sz="16000" dirty="0" smtClean="0">
                <a:solidFill>
                  <a:schemeClr val="tx1"/>
                </a:solidFill>
              </a:rPr>
              <a:t>Чудовий маляр </a:t>
            </a:r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8229600" cy="1143000"/>
          </a:xfrm>
        </p:spPr>
        <p:txBody>
          <a:bodyPr/>
          <a:lstStyle/>
          <a:p>
            <a:r>
              <a:rPr lang="uk-UA" b="1" i="1" dirty="0"/>
              <a:t> Тлумачний словник: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84784"/>
            <a:ext cx="8435280" cy="5040560"/>
          </a:xfrm>
        </p:spPr>
        <p:txBody>
          <a:bodyPr>
            <a:normAutofit fontScale="70000" lnSpcReduction="20000"/>
          </a:bodyPr>
          <a:lstStyle/>
          <a:p>
            <a:r>
              <a:rPr lang="uk-UA" sz="4600" b="1" dirty="0" smtClean="0">
                <a:latin typeface="Times New Roman" pitchFamily="18" charset="0"/>
                <a:cs typeface="Times New Roman" pitchFamily="18" charset="0"/>
              </a:rPr>
              <a:t>   ярд</a:t>
            </a:r>
            <a:r>
              <a:rPr lang="uk-UA" sz="4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- одиниця довжини в </a:t>
            </a:r>
            <a:r>
              <a:rPr lang="uk-UA" sz="4600" dirty="0" smtClean="0">
                <a:latin typeface="Times New Roman" pitchFamily="18" charset="0"/>
                <a:cs typeface="Times New Roman" pitchFamily="18" charset="0"/>
              </a:rPr>
              <a:t>англійській 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системі мір,  дорівнює приблизно  91 см.;</a:t>
            </a:r>
          </a:p>
          <a:p>
            <a:r>
              <a:rPr lang="uk-UA" sz="4600" b="1" dirty="0">
                <a:latin typeface="Times New Roman" pitchFamily="18" charset="0"/>
                <a:cs typeface="Times New Roman" pitchFamily="18" charset="0"/>
              </a:rPr>
              <a:t>   фут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 - одиниця довжини в </a:t>
            </a:r>
            <a:r>
              <a:rPr lang="uk-UA" sz="4600" dirty="0" smtClean="0">
                <a:latin typeface="Times New Roman" pitchFamily="18" charset="0"/>
                <a:cs typeface="Times New Roman" pitchFamily="18" charset="0"/>
              </a:rPr>
              <a:t>англійській системі 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мір, дорівнює приблизно  30 см.;</a:t>
            </a:r>
          </a:p>
          <a:p>
            <a:r>
              <a:rPr lang="uk-UA" sz="4600" b="1" dirty="0">
                <a:latin typeface="Times New Roman" pitchFamily="18" charset="0"/>
                <a:cs typeface="Times New Roman" pitchFamily="18" charset="0"/>
              </a:rPr>
              <a:t>   Міссурі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 - річка в Північній Америці, притока Міссісіпі;</a:t>
            </a:r>
          </a:p>
          <a:p>
            <a:r>
              <a:rPr lang="uk-UA" sz="4600" b="1" dirty="0">
                <a:latin typeface="Times New Roman" pitchFamily="18" charset="0"/>
                <a:cs typeface="Times New Roman" pitchFamily="18" charset="0"/>
              </a:rPr>
              <a:t>   пантофлі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 - кімнатні туфлі зазвичай без підборів;</a:t>
            </a:r>
          </a:p>
          <a:p>
            <a:r>
              <a:rPr lang="uk-UA" sz="4600" b="1" dirty="0">
                <a:latin typeface="Times New Roman" pitchFamily="18" charset="0"/>
                <a:cs typeface="Times New Roman" pitchFamily="18" charset="0"/>
              </a:rPr>
              <a:t>   місіс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 - ввічлива назва жінки в англійців </a:t>
            </a:r>
            <a:endParaRPr lang="uk-UA" sz="4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600" dirty="0" smtClean="0">
                <a:latin typeface="Times New Roman" pitchFamily="18" charset="0"/>
                <a:cs typeface="Times New Roman" pitchFamily="18" charset="0"/>
              </a:rPr>
              <a:t>   і 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американців;</a:t>
            </a:r>
          </a:p>
          <a:p>
            <a:r>
              <a:rPr lang="uk-UA" sz="4600" b="1" dirty="0">
                <a:latin typeface="Times New Roman" pitchFamily="18" charset="0"/>
                <a:cs typeface="Times New Roman" pitchFamily="18" charset="0"/>
              </a:rPr>
              <a:t>   масса</a:t>
            </a: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 - звернення до юного пана.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фізкульхвилинка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21"/>
            <a:ext cx="9144000" cy="6857379"/>
          </a:xfrm>
        </p:spPr>
      </p:pic>
    </p:spTree>
    <p:extLst>
      <p:ext uri="{BB962C8B-B14F-4D97-AF65-F5344CB8AC3E}">
        <p14:creationId xmlns:p14="http://schemas.microsoft.com/office/powerpoint/2010/main" val="108002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8229600" cy="1143000"/>
          </a:xfrm>
        </p:spPr>
        <p:txBody>
          <a:bodyPr/>
          <a:lstStyle/>
          <a:p>
            <a:r>
              <a:rPr lang="uk-UA" b="1" i="1" dirty="0"/>
              <a:t>Запитання і завдання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00808"/>
            <a:ext cx="8686800" cy="496855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3200" b="1" dirty="0"/>
              <a:t>- </a:t>
            </a:r>
            <a:r>
              <a:rPr lang="uk-UA" sz="3200" b="1" dirty="0" smtClean="0"/>
              <a:t>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Що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відбувається у творі?</a:t>
            </a:r>
          </a:p>
          <a:p>
            <a:pPr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-  Чому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Том залучив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хлопців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до роботи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-  (</a:t>
            </a:r>
            <a:r>
              <a:rPr lang="uk-UA" sz="3200" b="1" dirty="0">
                <a:solidFill>
                  <a:srgbClr val="00823B"/>
                </a:solidFill>
                <a:latin typeface="Times New Roman" pitchFamily="18" charset="0"/>
                <a:cs typeface="Times New Roman" pitchFamily="18" charset="0"/>
              </a:rPr>
              <a:t>Знайдіть підтвердження в тексті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-  Як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він це зробив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-  (</a:t>
            </a:r>
            <a:r>
              <a:rPr lang="uk-UA" sz="3200" b="1" dirty="0">
                <a:solidFill>
                  <a:srgbClr val="00823B"/>
                </a:solidFill>
                <a:latin typeface="Times New Roman" pitchFamily="18" charset="0"/>
                <a:cs typeface="Times New Roman" pitchFamily="18" charset="0"/>
              </a:rPr>
              <a:t>Знайдіть підтвердження в тексті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Чому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вони погодились працювати?</a:t>
            </a:r>
          </a:p>
          <a:p>
            <a:pPr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-  Чи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була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поведінка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Тома чесною по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відношенню  до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хлопців?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Чому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ви так вважаєте?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/>
              <a:t>Обговорення у загальному к</a:t>
            </a:r>
            <a:r>
              <a:rPr lang="uk-UA" b="1" dirty="0"/>
              <a:t>олі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935480"/>
            <a:ext cx="8964488" cy="458986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- Хто з героїв твору сподобався вам найбільше і чому?</a:t>
            </a:r>
          </a:p>
          <a:p>
            <a:pPr>
              <a:buNone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- Як ви поступили б у цій ситуації, якби ви були: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 а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) Томом, </a:t>
            </a:r>
          </a:p>
          <a:p>
            <a:pPr>
              <a:buNone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) кимось з його приятелів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Чому твір "Пригоди Тома Сойєра" можна вважати гумористичним? 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800" b="1" i="1" dirty="0" smtClean="0">
                <a:solidFill>
                  <a:srgbClr val="00823B"/>
                </a:solidFill>
                <a:latin typeface="Times New Roman" pitchFamily="18" charset="0"/>
                <a:cs typeface="Times New Roman" pitchFamily="18" charset="0"/>
              </a:rPr>
              <a:t>Наведіть </a:t>
            </a:r>
            <a:r>
              <a:rPr lang="uk-UA" sz="2800" b="1" i="1" dirty="0">
                <a:solidFill>
                  <a:srgbClr val="00823B"/>
                </a:solidFill>
                <a:latin typeface="Times New Roman" pitchFamily="18" charset="0"/>
                <a:cs typeface="Times New Roman" pitchFamily="18" charset="0"/>
              </a:rPr>
              <a:t>приклади того, що здалося вам </a:t>
            </a:r>
            <a:r>
              <a:rPr lang="uk-UA" sz="2800" b="1" i="1" dirty="0" smtClean="0">
                <a:solidFill>
                  <a:srgbClr val="00823B"/>
                </a:solidFill>
                <a:latin typeface="Times New Roman" pitchFamily="18" charset="0"/>
                <a:cs typeface="Times New Roman" pitchFamily="18" charset="0"/>
              </a:rPr>
              <a:t>смішним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- Чи важливий гумор у житті людей взагалі?</a:t>
            </a:r>
          </a:p>
          <a:p>
            <a:pPr>
              <a:buNone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- А для кожного з вас особисто? Чому ви так вважаєте?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548680"/>
            <a:ext cx="8229600" cy="1143000"/>
          </a:xfrm>
        </p:spPr>
        <p:txBody>
          <a:bodyPr/>
          <a:lstStyle/>
          <a:p>
            <a:r>
              <a:rPr lang="uk-UA" b="1" i="1" dirty="0"/>
              <a:t>Сенквейн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7338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   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- першому рядку – Том Сойєр;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другому рядку - два прикметники, що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описують ваше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уявлення про головного героя;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третьому рядку - три дієслова, які показують що робить наш головний герой;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четвертому рядку - фразу з чотирьох слів, що передає ваше ставлення до вчинків головного героя;</a:t>
            </a:r>
          </a:p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п'ятому рядку - одне слово, що передає ваші почуття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4000" b="1" dirty="0" smtClean="0"/>
              <a:t>   “ </a:t>
            </a:r>
            <a:r>
              <a:rPr lang="uk-UA" sz="4000" b="1" dirty="0" smtClean="0">
                <a:solidFill>
                  <a:srgbClr val="00823B"/>
                </a:solidFill>
              </a:rPr>
              <a:t>Гумор </a:t>
            </a:r>
            <a:r>
              <a:rPr lang="uk-UA" sz="4000" b="1" dirty="0"/>
              <a:t>- розуміння комічного, вміння бачити та показувати смішне;</a:t>
            </a:r>
          </a:p>
          <a:p>
            <a:pPr>
              <a:buNone/>
            </a:pPr>
            <a:r>
              <a:rPr lang="uk-UA" sz="4000" b="1" dirty="0"/>
              <a:t> </a:t>
            </a:r>
            <a:r>
              <a:rPr lang="uk-UA" sz="4000" b="1" dirty="0" smtClean="0"/>
              <a:t>    в </a:t>
            </a:r>
            <a:r>
              <a:rPr lang="uk-UA" sz="4000" b="1" dirty="0"/>
              <a:t>мистецтві: відображення чого-небудь у смішному, комічному вигляді."  </a:t>
            </a:r>
            <a:endParaRPr lang="uk-UA" sz="4000" b="1" dirty="0" smtClean="0"/>
          </a:p>
          <a:p>
            <a:pPr>
              <a:buNone/>
            </a:pPr>
            <a:r>
              <a:rPr lang="uk-UA" sz="4000" i="1" dirty="0" smtClean="0"/>
              <a:t>            (</a:t>
            </a:r>
            <a:r>
              <a:rPr lang="uk-UA" sz="4000" i="1" dirty="0"/>
              <a:t>За тлумачним словником</a:t>
            </a:r>
            <a:r>
              <a:rPr lang="uk-UA" sz="4000" i="1" dirty="0" smtClean="0"/>
              <a:t>)</a:t>
            </a:r>
            <a:endParaRPr lang="uk-UA" sz="4000" i="1" dirty="0"/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uk-UA" sz="4000" b="1" dirty="0" smtClean="0"/>
              <a:t>- Розповісти </a:t>
            </a:r>
            <a:r>
              <a:rPr lang="uk-UA" sz="4000" b="1" dirty="0"/>
              <a:t>короткі відомості про життя Марка </a:t>
            </a:r>
            <a:r>
              <a:rPr lang="uk-UA" sz="4000" b="1" dirty="0" smtClean="0"/>
              <a:t>Твена;</a:t>
            </a:r>
          </a:p>
          <a:p>
            <a:pPr>
              <a:buFontTx/>
              <a:buChar char="-"/>
            </a:pPr>
            <a:endParaRPr lang="uk-UA" sz="4000" b="1" dirty="0"/>
          </a:p>
          <a:p>
            <a:pPr>
              <a:buNone/>
            </a:pPr>
            <a:r>
              <a:rPr lang="uk-UA" sz="4000" b="1" dirty="0" smtClean="0"/>
              <a:t>- висловити </a:t>
            </a:r>
            <a:r>
              <a:rPr lang="uk-UA" sz="4000" b="1" dirty="0"/>
              <a:t>власне ставлення до вчинків героя твору Тома Сойєра.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2340"/>
            <a:ext cx="8568952" cy="6595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157192"/>
            <a:ext cx="8229600" cy="1143000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chemeClr val="tx1"/>
                </a:solidFill>
              </a:rPr>
              <a:t>  Його </a:t>
            </a:r>
            <a:r>
              <a:rPr lang="uk-UA" sz="3200" b="1" dirty="0">
                <a:solidFill>
                  <a:schemeClr val="tx1"/>
                </a:solidFill>
              </a:rPr>
              <a:t>книжки досі друкуються в усьому світі, </a:t>
            </a:r>
            <a:r>
              <a:rPr lang="uk-UA" sz="3200" b="1" dirty="0" smtClean="0">
                <a:solidFill>
                  <a:schemeClr val="tx1"/>
                </a:solidFill>
              </a:rPr>
              <a:t/>
            </a:r>
            <a:br>
              <a:rPr lang="uk-UA" sz="3200" b="1" dirty="0" smtClean="0">
                <a:solidFill>
                  <a:schemeClr val="tx1"/>
                </a:solidFill>
              </a:rPr>
            </a:br>
            <a:r>
              <a:rPr lang="uk-UA" sz="3200" b="1" dirty="0" smtClean="0">
                <a:solidFill>
                  <a:schemeClr val="tx1"/>
                </a:solidFill>
              </a:rPr>
              <a:t>а </a:t>
            </a:r>
            <a:r>
              <a:rPr lang="uk-UA" sz="3200" b="1" dirty="0">
                <a:solidFill>
                  <a:schemeClr val="tx1"/>
                </a:solidFill>
              </a:rPr>
              <a:t>створені ним образи стають героями численних фільмів і </a:t>
            </a:r>
            <a:r>
              <a:rPr lang="uk-UA" sz="3200" b="1" dirty="0" smtClean="0">
                <a:solidFill>
                  <a:schemeClr val="tx1"/>
                </a:solidFill>
              </a:rPr>
              <a:t>мультфільмів…</a:t>
            </a:r>
            <a:endParaRPr lang="uk-UA" sz="3200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88640"/>
            <a:ext cx="636914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00808"/>
            <a:ext cx="8964488" cy="43891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6000" dirty="0">
                <a:latin typeface="Times New Roman" pitchFamily="18" charset="0"/>
                <a:cs typeface="Times New Roman" pitchFamily="18" charset="0"/>
              </a:rPr>
              <a:t>"Той, хто не читає гарних книжок, не має переваги над людиною, яка зовсім не вміє </a:t>
            </a:r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читати."</a:t>
            </a:r>
            <a:endParaRPr lang="uk-UA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363272" cy="47338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6600" dirty="0">
                <a:latin typeface="Times New Roman" pitchFamily="18" charset="0"/>
                <a:cs typeface="Times New Roman" pitchFamily="18" charset="0"/>
              </a:rPr>
              <a:t>"Доброта - це те, </a:t>
            </a: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що </a:t>
            </a:r>
            <a:r>
              <a:rPr lang="uk-UA" sz="6600" dirty="0">
                <a:latin typeface="Times New Roman" pitchFamily="18" charset="0"/>
                <a:cs typeface="Times New Roman" pitchFamily="18" charset="0"/>
              </a:rPr>
              <a:t>може почути глухий </a:t>
            </a:r>
            <a:endParaRPr lang="uk-UA" sz="6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uk-UA" sz="6600" dirty="0">
                <a:latin typeface="Times New Roman" pitchFamily="18" charset="0"/>
                <a:cs typeface="Times New Roman" pitchFamily="18" charset="0"/>
              </a:rPr>
              <a:t>побачити </a:t>
            </a: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сліпий."</a:t>
            </a:r>
            <a:endParaRPr lang="uk-UA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7200" dirty="0">
                <a:latin typeface="Times New Roman" pitchFamily="18" charset="0"/>
                <a:cs typeface="Times New Roman" pitchFamily="18" charset="0"/>
              </a:rPr>
              <a:t>"Людство має одну, найміцнішу зброю, </a:t>
            </a:r>
            <a:endParaRPr lang="uk-UA" sz="7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uk-UA" sz="7200" dirty="0">
                <a:latin typeface="Times New Roman" pitchFamily="18" charset="0"/>
                <a:cs typeface="Times New Roman" pitchFamily="18" charset="0"/>
              </a:rPr>
              <a:t>це </a:t>
            </a:r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сміх."</a:t>
            </a:r>
            <a:endParaRPr lang="uk-UA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24744"/>
            <a:ext cx="8229600" cy="1143000"/>
          </a:xfrm>
        </p:spPr>
        <p:txBody>
          <a:bodyPr>
            <a:noAutofit/>
          </a:bodyPr>
          <a:lstStyle/>
          <a:p>
            <a:r>
              <a:rPr lang="uk-UA" b="1" i="1" dirty="0" smtClean="0"/>
              <a:t>Припущення </a:t>
            </a:r>
            <a:r>
              <a:rPr lang="uk-UA" b="1" i="1" dirty="0"/>
              <a:t>на основі запропонованих </a:t>
            </a:r>
            <a:r>
              <a:rPr lang="uk-UA" b="1" i="1" dirty="0" smtClean="0"/>
              <a:t>слів:</a:t>
            </a:r>
            <a:endParaRPr lang="uk-UA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468880"/>
            <a:ext cx="8229600" cy="438912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5400" b="1" dirty="0" smtClean="0"/>
              <a:t> 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Дерев'яний  паркан</a:t>
            </a:r>
            <a:r>
              <a:rPr lang="uk-UA" sz="4800" b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uk-UA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чудовий  маляр</a:t>
            </a:r>
            <a:r>
              <a:rPr lang="uk-UA" sz="4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Том</a:t>
            </a:r>
            <a:r>
              <a:rPr lang="uk-UA" sz="4800" b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uk-UA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фарбувати</a:t>
            </a:r>
            <a:r>
              <a:rPr lang="uk-UA" sz="4800" b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uk-UA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хлопці</a:t>
            </a:r>
            <a:r>
              <a:rPr lang="uk-UA" sz="4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556</TotalTime>
  <Words>431</Words>
  <Application>Microsoft Office PowerPoint</Application>
  <PresentationFormat>Екран (4:3)</PresentationFormat>
  <Paragraphs>53</Paragraphs>
  <Slides>14</Slides>
  <Notes>0</Notes>
  <HiddenSlides>0</HiddenSlides>
  <MMClips>1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14</vt:i4>
      </vt:variant>
    </vt:vector>
  </HeadingPairs>
  <TitlesOfParts>
    <vt:vector size="19" baseType="lpstr">
      <vt:lpstr>Calibri</vt:lpstr>
      <vt:lpstr>Constantia</vt:lpstr>
      <vt:lpstr>Times New Roman</vt:lpstr>
      <vt:lpstr>Wingdings 2</vt:lpstr>
      <vt:lpstr>Поток</vt:lpstr>
      <vt:lpstr>Літературне читання</vt:lpstr>
      <vt:lpstr>Презентація PowerPoint</vt:lpstr>
      <vt:lpstr>Презентація PowerPoint</vt:lpstr>
      <vt:lpstr>Презентація PowerPoint</vt:lpstr>
      <vt:lpstr>  Його книжки досі друкуються в усьому світі,  а створені ним образи стають героями численних фільмів і мультфільмів…</vt:lpstr>
      <vt:lpstr>Презентація PowerPoint</vt:lpstr>
      <vt:lpstr>Презентація PowerPoint</vt:lpstr>
      <vt:lpstr>Презентація PowerPoint</vt:lpstr>
      <vt:lpstr>Припущення на основі запропонованих слів:</vt:lpstr>
      <vt:lpstr> Тлумачний словник:</vt:lpstr>
      <vt:lpstr>Презентація PowerPoint</vt:lpstr>
      <vt:lpstr>Запитання і завдання</vt:lpstr>
      <vt:lpstr>Обговорення у загальному колі</vt:lpstr>
      <vt:lpstr>Сенквейн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Літературне читання</dc:title>
  <dc:creator>hp</dc:creator>
  <cp:lastModifiedBy>Alla</cp:lastModifiedBy>
  <cp:revision>34</cp:revision>
  <dcterms:created xsi:type="dcterms:W3CDTF">2018-01-14T12:07:15Z</dcterms:created>
  <dcterms:modified xsi:type="dcterms:W3CDTF">2018-02-20T09:21:16Z</dcterms:modified>
</cp:coreProperties>
</file>