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85" r:id="rId4"/>
    <p:sldId id="283" r:id="rId5"/>
    <p:sldId id="282" r:id="rId6"/>
    <p:sldId id="288" r:id="rId7"/>
    <p:sldId id="289" r:id="rId8"/>
    <p:sldId id="290" r:id="rId9"/>
    <p:sldId id="291" r:id="rId10"/>
    <p:sldId id="292" r:id="rId11"/>
    <p:sldId id="272" r:id="rId12"/>
    <p:sldId id="264" r:id="rId13"/>
    <p:sldId id="279" r:id="rId14"/>
    <p:sldId id="265" r:id="rId15"/>
    <p:sldId id="280" r:id="rId16"/>
    <p:sldId id="278" r:id="rId17"/>
    <p:sldId id="262" r:id="rId18"/>
    <p:sldId id="286" r:id="rId19"/>
    <p:sldId id="284" r:id="rId20"/>
    <p:sldId id="271" r:id="rId21"/>
    <p:sldId id="26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86" y="6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45432" y="1124744"/>
            <a:ext cx="7198568" cy="3195786"/>
          </a:xfrm>
        </p:spPr>
        <p:txBody>
          <a:bodyPr>
            <a:noAutofit/>
          </a:bodyPr>
          <a:lstStyle/>
          <a:p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br>
              <a:rPr lang="uk-UA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Будова слова.</a:t>
            </a:r>
            <a:br>
              <a:rPr lang="uk-UA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       Закінчення слова</a:t>
            </a:r>
            <a:br>
              <a:rPr lang="uk-UA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Українська мова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3 клас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5085184"/>
            <a:ext cx="7920880" cy="1440160"/>
          </a:xfrm>
        </p:spPr>
        <p:txBody>
          <a:bodyPr>
            <a:normAutofit/>
          </a:bodyPr>
          <a:lstStyle/>
          <a:p>
            <a:r>
              <a:rPr lang="uk-UA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Презентацію підготувала </a:t>
            </a:r>
          </a:p>
          <a:p>
            <a:r>
              <a:rPr lang="uk-UA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початкових класів </a:t>
            </a:r>
          </a:p>
          <a:p>
            <a:r>
              <a:rPr lang="uk-UA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Павлоградської загальноосвітньої школи І-ІІІ ступенів № 17</a:t>
            </a:r>
          </a:p>
          <a:p>
            <a:r>
              <a:rPr lang="uk-UA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Іваненко Тамара Григорівна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D:\Галина\Матеріали до презентацій\Фони, шаблони, теми\let+foni+2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634" y="-24500"/>
            <a:ext cx="9154634" cy="6882500"/>
          </a:xfrm>
          <a:prstGeom prst="rect">
            <a:avLst/>
          </a:prstGeom>
          <a:noFill/>
        </p:spPr>
      </p:pic>
      <p:pic>
        <p:nvPicPr>
          <p:cNvPr id="18" name="Picture 7" descr="D:\Галина\Матеріали до презентацій\кліпарти на прозорому фоні\Жива природа\Рослини\Квіти\Ромашки\0_a1ccb_14b6962e_S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71835" y="5733256"/>
            <a:ext cx="1172165" cy="936104"/>
          </a:xfrm>
          <a:prstGeom prst="rect">
            <a:avLst/>
          </a:prstGeom>
          <a:noFill/>
        </p:spPr>
      </p:pic>
      <p:pic>
        <p:nvPicPr>
          <p:cNvPr id="3075" name="Picture 3" descr="C:\Users\Best\Desktop\0_a000e_205fa16b_S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1224136" cy="850095"/>
          </a:xfrm>
          <a:prstGeom prst="rect">
            <a:avLst/>
          </a:prstGeom>
          <a:noFill/>
        </p:spPr>
      </p:pic>
      <p:pic>
        <p:nvPicPr>
          <p:cNvPr id="16" name="Picture 2" descr="D:\Галина\Матеріали до презентацій\кліпарти на прозорому фоні\Жива природа\Сонечко-комашка\0_a6139_53e59d9c_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187624" y="1988840"/>
            <a:ext cx="1881209" cy="1584176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2987824" y="980728"/>
            <a:ext cx="59046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0000FF"/>
                </a:solidFill>
              </a:rPr>
              <a:t>Закінчення, як і прийменники, служать для </a:t>
            </a:r>
            <a:r>
              <a:rPr lang="uk-UA" sz="3200" b="1" dirty="0" err="1" smtClean="0">
                <a:solidFill>
                  <a:srgbClr val="0000FF"/>
                </a:solidFill>
              </a:rPr>
              <a:t>зв</a:t>
            </a:r>
            <a:r>
              <a:rPr lang="en-US" sz="3200" b="1" dirty="0" smtClean="0">
                <a:solidFill>
                  <a:srgbClr val="0000FF"/>
                </a:solidFill>
              </a:rPr>
              <a:t>’</a:t>
            </a:r>
            <a:r>
              <a:rPr lang="uk-UA" sz="3200" b="1" dirty="0" err="1" smtClean="0">
                <a:solidFill>
                  <a:srgbClr val="0000FF"/>
                </a:solidFill>
              </a:rPr>
              <a:t>язку</a:t>
            </a:r>
            <a:r>
              <a:rPr lang="uk-UA" sz="3200" b="1" dirty="0" smtClean="0">
                <a:solidFill>
                  <a:srgbClr val="0000FF"/>
                </a:solidFill>
              </a:rPr>
              <a:t> слів у реченні.</a:t>
            </a:r>
          </a:p>
          <a:p>
            <a:r>
              <a:rPr lang="uk-UA" sz="3200" b="1" dirty="0" smtClean="0">
                <a:solidFill>
                  <a:srgbClr val="0000FF"/>
                </a:solidFill>
              </a:rPr>
              <a:t>За допомогою закінчень утворюються різні форми того самого слова.</a:t>
            </a:r>
            <a:endParaRPr lang="ru-RU" sz="32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2977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4544" y="35735"/>
            <a:ext cx="10206521" cy="76548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720" y="716967"/>
            <a:ext cx="5413948" cy="55086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11760" y="6453829"/>
            <a:ext cx="51710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/>
              <a:t>Виконай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завдання</a:t>
            </a:r>
            <a:r>
              <a:rPr lang="ru-RU" sz="2800" b="1" dirty="0" smtClean="0"/>
              <a:t> у </a:t>
            </a:r>
            <a:r>
              <a:rPr lang="ru-RU" sz="2800" b="1" dirty="0" err="1" smtClean="0"/>
              <a:t>підручнику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49010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uk-UA" sz="5400" b="1" dirty="0" err="1" smtClean="0"/>
              <a:t>Фізкультхвилинка</a:t>
            </a:r>
            <a:endParaRPr lang="ru-RU" sz="5400" b="1" dirty="0"/>
          </a:p>
        </p:txBody>
      </p:sp>
      <p:pic>
        <p:nvPicPr>
          <p:cNvPr id="4" name="Кап-кап - дитячі пісеньки - Наталія Май - З любов'ю до дітей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124744"/>
            <a:ext cx="9534035" cy="536336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96552" y="0"/>
            <a:ext cx="9286241" cy="69646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5621" y="692696"/>
            <a:ext cx="8664378" cy="5419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92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Гра «Додай закінчення»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Читаю (що?) книг…</a:t>
            </a:r>
            <a:endParaRPr lang="ru-RU" dirty="0" smtClean="0"/>
          </a:p>
          <a:p>
            <a:r>
              <a:rPr lang="uk-UA" dirty="0" smtClean="0"/>
              <a:t>Майбутнє (яке?) </a:t>
            </a:r>
            <a:r>
              <a:rPr lang="uk-UA" dirty="0" err="1" smtClean="0"/>
              <a:t>далек</a:t>
            </a:r>
            <a:r>
              <a:rPr lang="uk-UA" dirty="0" smtClean="0"/>
              <a:t>…</a:t>
            </a:r>
            <a:endParaRPr lang="ru-RU" dirty="0" smtClean="0"/>
          </a:p>
          <a:p>
            <a:r>
              <a:rPr lang="uk-UA" dirty="0" smtClean="0"/>
              <a:t>Шанувати (кого?) </a:t>
            </a:r>
            <a:r>
              <a:rPr lang="uk-UA" dirty="0" err="1" smtClean="0"/>
              <a:t>неньк</a:t>
            </a:r>
            <a:r>
              <a:rPr lang="uk-UA" dirty="0" smtClean="0"/>
              <a:t>…</a:t>
            </a:r>
            <a:endParaRPr lang="ru-RU" dirty="0" smtClean="0"/>
          </a:p>
          <a:p>
            <a:r>
              <a:rPr lang="uk-UA" dirty="0" smtClean="0"/>
              <a:t>Бути (яким?) </a:t>
            </a:r>
            <a:r>
              <a:rPr lang="uk-UA" dirty="0" err="1" smtClean="0"/>
              <a:t>чесн</a:t>
            </a:r>
            <a:r>
              <a:rPr lang="uk-UA" dirty="0" smtClean="0"/>
              <a:t>…</a:t>
            </a:r>
            <a:endParaRPr lang="ru-RU" dirty="0" smtClean="0"/>
          </a:p>
          <a:p>
            <a:r>
              <a:rPr lang="uk-UA" dirty="0" smtClean="0"/>
              <a:t>Ростуть (де?) у Карпат…</a:t>
            </a:r>
            <a:endParaRPr lang="ru-RU" dirty="0" smtClean="0"/>
          </a:p>
          <a:p>
            <a:r>
              <a:rPr lang="uk-UA" dirty="0" smtClean="0"/>
              <a:t>Сидить (на чому?) на троянд…</a:t>
            </a:r>
            <a:endParaRPr lang="ru-RU" dirty="0" smtClean="0"/>
          </a:p>
          <a:p>
            <a:r>
              <a:rPr lang="uk-UA" dirty="0" smtClean="0"/>
              <a:t>Отримати(що?) похвал…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724" y="-222299"/>
            <a:ext cx="9306591" cy="697994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3648" y="620688"/>
            <a:ext cx="6696744" cy="369332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 err="1"/>
              <a:t>Чи</a:t>
            </a:r>
            <a:r>
              <a:rPr lang="ru-RU" dirty="0"/>
              <a:t> правильно </a:t>
            </a:r>
            <a:r>
              <a:rPr lang="ru-RU" dirty="0" err="1"/>
              <a:t>Незнайко</a:t>
            </a:r>
            <a:r>
              <a:rPr lang="ru-RU" dirty="0"/>
              <a:t> </a:t>
            </a:r>
            <a:r>
              <a:rPr lang="ru-RU" dirty="0" err="1"/>
              <a:t>визначив</a:t>
            </a:r>
            <a:r>
              <a:rPr lang="ru-RU" dirty="0"/>
              <a:t> </a:t>
            </a:r>
            <a:r>
              <a:rPr lang="ru-RU" dirty="0" err="1"/>
              <a:t>закінчення</a:t>
            </a:r>
            <a:r>
              <a:rPr lang="ru-RU" dirty="0"/>
              <a:t> у </a:t>
            </a:r>
            <a:r>
              <a:rPr lang="ru-RU" dirty="0" smtClean="0"/>
              <a:t>слов</a:t>
            </a:r>
            <a:r>
              <a:rPr lang="uk-UA" dirty="0" smtClean="0"/>
              <a:t>і</a:t>
            </a:r>
            <a:r>
              <a:rPr lang="ru-RU" dirty="0" smtClean="0"/>
              <a:t> ?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9830" y="1124745"/>
            <a:ext cx="5020402" cy="373080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645133" y="5155530"/>
            <a:ext cx="1294859" cy="1210616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419872" y="4994436"/>
            <a:ext cx="248177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9600" b="1" dirty="0" smtClean="0"/>
              <a:t>Діти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426792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1" y="-27384"/>
            <a:ext cx="9180511" cy="68853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760840"/>
            <a:ext cx="8491690" cy="530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69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484784"/>
            <a:ext cx="8229600" cy="1143000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Орфографічний бій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763688" y="2204864"/>
            <a:ext cx="5832648" cy="3024336"/>
          </a:xfrm>
        </p:spPr>
        <p:txBody>
          <a:bodyPr>
            <a:normAutofit/>
          </a:bodyPr>
          <a:lstStyle/>
          <a:p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Я смакував свіжим </a:t>
            </a:r>
            <a:r>
              <a:rPr lang="uk-UA" sz="3600" i="1" u="sng" dirty="0" smtClean="0">
                <a:latin typeface="Times New Roman" pitchFamily="18" charset="0"/>
                <a:cs typeface="Times New Roman" pitchFamily="18" charset="0"/>
              </a:rPr>
              <a:t>хліб.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Марійка милувалася пшеничними </a:t>
            </a:r>
            <a:r>
              <a:rPr lang="uk-UA" sz="3600" i="1" u="sng" dirty="0" smtClean="0">
                <a:latin typeface="Times New Roman" pitchFamily="18" charset="0"/>
                <a:cs typeface="Times New Roman" pitchFamily="18" charset="0"/>
              </a:rPr>
              <a:t>колоски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25987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9547" y="1340768"/>
            <a:ext cx="85072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</a:rPr>
              <a:t>І ряд</a:t>
            </a:r>
          </a:p>
          <a:p>
            <a:r>
              <a:rPr lang="ru-RU" sz="3600" b="1" dirty="0" err="1" smtClean="0">
                <a:solidFill>
                  <a:srgbClr val="C00000"/>
                </a:solidFill>
              </a:rPr>
              <a:t>Чарівний</a:t>
            </a:r>
            <a:r>
              <a:rPr lang="ru-RU" sz="3600" b="1" dirty="0">
                <a:solidFill>
                  <a:srgbClr val="C00000"/>
                </a:solidFill>
              </a:rPr>
              <a:t>, </a:t>
            </a:r>
            <a:r>
              <a:rPr lang="ru-RU" sz="3600" b="1" dirty="0" err="1" smtClean="0">
                <a:solidFill>
                  <a:srgbClr val="C00000"/>
                </a:solidFill>
              </a:rPr>
              <a:t>до,осінь</a:t>
            </a:r>
            <a:r>
              <a:rPr lang="ru-RU" sz="3600" b="1" dirty="0" smtClean="0">
                <a:solidFill>
                  <a:srgbClr val="C00000"/>
                </a:solidFill>
              </a:rPr>
              <a:t>, </a:t>
            </a:r>
            <a:r>
              <a:rPr lang="ru-RU" sz="3600" b="1" dirty="0" err="1" smtClean="0">
                <a:solidFill>
                  <a:srgbClr val="C00000"/>
                </a:solidFill>
              </a:rPr>
              <a:t>наший,міста,завітала</a:t>
            </a:r>
            <a:r>
              <a:rPr lang="ru-RU" sz="3600" b="1" dirty="0" smtClean="0">
                <a:solidFill>
                  <a:srgbClr val="C00000"/>
                </a:solidFill>
              </a:rPr>
              <a:t>. </a:t>
            </a:r>
            <a:endParaRPr lang="ru-RU" sz="3600" b="1" dirty="0">
              <a:solidFill>
                <a:srgbClr val="C000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ІІ ряд</a:t>
            </a:r>
          </a:p>
          <a:p>
            <a:r>
              <a:rPr lang="ru-RU" sz="3600" b="1" dirty="0" err="1" smtClean="0">
                <a:solidFill>
                  <a:srgbClr val="0070C0"/>
                </a:solidFill>
              </a:rPr>
              <a:t>На,подвір'ї,струнка,берізку,шкільний</a:t>
            </a:r>
            <a:r>
              <a:rPr lang="ru-RU" sz="3600" b="1" dirty="0" smtClean="0">
                <a:solidFill>
                  <a:srgbClr val="0070C0"/>
                </a:solidFill>
              </a:rPr>
              <a:t>,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росте.</a:t>
            </a:r>
          </a:p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ІІІ ряд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600" b="1" dirty="0" err="1" smtClean="0">
                <a:solidFill>
                  <a:schemeClr val="accent3">
                    <a:lumMod val="50000"/>
                  </a:schemeClr>
                </a:solidFill>
              </a:rPr>
              <a:t>Діти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на, </a:t>
            </a:r>
            <a:r>
              <a:rPr lang="ru-RU" sz="3600" b="1" dirty="0" err="1">
                <a:solidFill>
                  <a:schemeClr val="accent3">
                    <a:lumMod val="50000"/>
                  </a:schemeClr>
                </a:solidFill>
              </a:rPr>
              <a:t>екскурсія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 до, </a:t>
            </a:r>
            <a:r>
              <a:rPr lang="ru-RU" sz="3600" b="1" dirty="0" err="1">
                <a:solidFill>
                  <a:schemeClr val="accent3">
                    <a:lumMod val="50000"/>
                  </a:schemeClr>
                </a:solidFill>
              </a:rPr>
              <a:t>осіннього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3600" b="1" dirty="0" err="1" smtClean="0">
                <a:solidFill>
                  <a:schemeClr val="accent3">
                    <a:lumMod val="50000"/>
                  </a:schemeClr>
                </a:solidFill>
              </a:rPr>
              <a:t>ліс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, ходили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,. </a:t>
            </a:r>
          </a:p>
        </p:txBody>
      </p:sp>
    </p:spTree>
    <p:extLst>
      <p:ext uri="{BB962C8B-B14F-4D97-AF65-F5344CB8AC3E}">
        <p14:creationId xmlns:p14="http://schemas.microsoft.com/office/powerpoint/2010/main" val="135945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80528" y="-171400"/>
            <a:ext cx="9675919" cy="72569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82" y="476672"/>
            <a:ext cx="9281536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18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кінчення слова Закінчення як засіб зв’язку слів у реченні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20688"/>
            <a:ext cx="914400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83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96" y="-30128"/>
            <a:ext cx="8991336" cy="69492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03418" y="481574"/>
            <a:ext cx="43486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/>
              <a:t>Спиши</a:t>
            </a:r>
            <a:r>
              <a:rPr lang="uk-UA" sz="2000" b="1" dirty="0" smtClean="0"/>
              <a:t> </a:t>
            </a:r>
            <a:r>
              <a:rPr lang="uk-UA" sz="2000" b="1" dirty="0" err="1" smtClean="0"/>
              <a:t>речення,розкриваючи</a:t>
            </a:r>
            <a:r>
              <a:rPr lang="uk-UA" sz="2000" b="1" dirty="0" smtClean="0"/>
              <a:t> дужки.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1268760"/>
            <a:ext cx="77768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/>
              <a:t>Сонце</a:t>
            </a:r>
            <a:r>
              <a:rPr lang="ru-RU" sz="4000" b="1" dirty="0"/>
              <a:t> сходить (гора). </a:t>
            </a:r>
            <a:endParaRPr lang="ru-RU" sz="4000" b="1" dirty="0" smtClean="0"/>
          </a:p>
          <a:p>
            <a:pPr algn="ctr"/>
            <a:r>
              <a:rPr lang="ru-RU" sz="4000" b="1" dirty="0" err="1" smtClean="0"/>
              <a:t>Вантажівки</a:t>
            </a:r>
            <a:r>
              <a:rPr lang="ru-RU" sz="4000" b="1" dirty="0" smtClean="0"/>
              <a:t> </a:t>
            </a:r>
            <a:r>
              <a:rPr lang="ru-RU" sz="4000" b="1" dirty="0" err="1"/>
              <a:t>поспішають</a:t>
            </a:r>
            <a:r>
              <a:rPr lang="ru-RU" sz="4000" b="1" dirty="0"/>
              <a:t> (поле</a:t>
            </a:r>
            <a:r>
              <a:rPr lang="ru-RU" sz="4000" b="1" dirty="0" smtClean="0"/>
              <a:t>).</a:t>
            </a:r>
          </a:p>
          <a:p>
            <a:pPr algn="ctr"/>
            <a:r>
              <a:rPr lang="ru-RU" sz="4000" b="1" dirty="0" smtClean="0"/>
              <a:t> </a:t>
            </a:r>
            <a:r>
              <a:rPr lang="ru-RU" sz="4000" b="1" dirty="0"/>
              <a:t>Там </a:t>
            </a:r>
            <a:r>
              <a:rPr lang="ru-RU" sz="4000" b="1" dirty="0" err="1"/>
              <a:t>працює</a:t>
            </a:r>
            <a:r>
              <a:rPr lang="ru-RU" sz="4000" b="1" dirty="0"/>
              <a:t> комбайн</a:t>
            </a:r>
            <a:r>
              <a:rPr lang="ru-RU" sz="4000" b="1" dirty="0" smtClean="0"/>
              <a:t>.</a:t>
            </a:r>
          </a:p>
          <a:p>
            <a:pPr algn="ctr"/>
            <a:r>
              <a:rPr lang="ru-RU" sz="4000" b="1" dirty="0" smtClean="0"/>
              <a:t> </a:t>
            </a:r>
            <a:r>
              <a:rPr lang="ru-RU" sz="4000" b="1" dirty="0" err="1"/>
              <a:t>Він</a:t>
            </a:r>
            <a:r>
              <a:rPr lang="ru-RU" sz="4000" b="1" dirty="0"/>
              <a:t>  зерно </a:t>
            </a:r>
            <a:r>
              <a:rPr lang="ru-RU" sz="4000" b="1" dirty="0" err="1"/>
              <a:t>завантажує</a:t>
            </a:r>
            <a:r>
              <a:rPr lang="ru-RU" sz="4000" b="1" dirty="0"/>
              <a:t>  (кузов</a:t>
            </a:r>
            <a:r>
              <a:rPr lang="ru-RU" sz="4000" b="1" dirty="0" smtClean="0"/>
              <a:t>).</a:t>
            </a:r>
          </a:p>
          <a:p>
            <a:pPr algn="ctr"/>
            <a:r>
              <a:rPr lang="ru-RU" sz="4000" b="1" dirty="0" smtClean="0"/>
              <a:t> </a:t>
            </a:r>
            <a:r>
              <a:rPr lang="ru-RU" sz="4000" b="1" dirty="0" err="1"/>
              <a:t>Радіють</a:t>
            </a:r>
            <a:r>
              <a:rPr lang="ru-RU" sz="4000" b="1" dirty="0"/>
              <a:t> люди (</a:t>
            </a:r>
            <a:r>
              <a:rPr lang="ru-RU" sz="4000" b="1" dirty="0" err="1"/>
              <a:t>врожай</a:t>
            </a:r>
            <a:r>
              <a:rPr lang="ru-RU" sz="4000" b="1" dirty="0"/>
              <a:t>). </a:t>
            </a:r>
            <a:endParaRPr lang="ru-RU" sz="4000" b="1" dirty="0" smtClean="0"/>
          </a:p>
          <a:p>
            <a:pPr algn="ctr"/>
            <a:r>
              <a:rPr lang="ru-RU" sz="4000" b="1" dirty="0" smtClean="0"/>
              <a:t>Буде </a:t>
            </a:r>
            <a:r>
              <a:rPr lang="ru-RU" sz="4000" b="1" dirty="0"/>
              <a:t>(</a:t>
            </a:r>
            <a:r>
              <a:rPr lang="ru-RU" sz="4000" b="1" dirty="0" err="1"/>
              <a:t>стіл</a:t>
            </a:r>
            <a:r>
              <a:rPr lang="ru-RU" sz="4000" b="1" dirty="0"/>
              <a:t>) </a:t>
            </a:r>
            <a:r>
              <a:rPr lang="ru-RU" sz="4000" b="1" dirty="0" err="1"/>
              <a:t>свіжий</a:t>
            </a:r>
            <a:r>
              <a:rPr lang="ru-RU" sz="4000" b="1" dirty="0"/>
              <a:t> </a:t>
            </a:r>
            <a:r>
              <a:rPr lang="ru-RU" sz="4000" b="1" dirty="0" err="1"/>
              <a:t>хліб</a:t>
            </a:r>
            <a:r>
              <a:rPr lang="ru-RU" sz="40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607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45432" y="1124744"/>
            <a:ext cx="7198568" cy="3195786"/>
          </a:xfrm>
        </p:spPr>
        <p:txBody>
          <a:bodyPr>
            <a:noAutofit/>
          </a:bodyPr>
          <a:lstStyle/>
          <a:p>
            <a:r>
              <a:rPr lang="uk-UA" sz="9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9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Молодці!</a:t>
            </a:r>
            <a:r>
              <a:rPr lang="uk-UA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5085184"/>
            <a:ext cx="7920880" cy="1440160"/>
          </a:xfrm>
        </p:spPr>
        <p:txBody>
          <a:bodyPr>
            <a:normAutofit/>
          </a:bodyPr>
          <a:lstStyle/>
          <a:p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256" y="0"/>
            <a:ext cx="9205531" cy="690414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83568" y="476672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692696"/>
            <a:ext cx="8126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err="1"/>
              <a:t>Добрий</a:t>
            </a:r>
            <a:r>
              <a:rPr lang="ru-RU" sz="4400" b="1" dirty="0"/>
              <a:t> день </a:t>
            </a:r>
            <a:r>
              <a:rPr lang="ru-RU" sz="4400" b="1" dirty="0" err="1"/>
              <a:t>друзі</a:t>
            </a:r>
            <a:r>
              <a:rPr lang="ru-RU" sz="4400" b="1" dirty="0"/>
              <a:t>.</a:t>
            </a:r>
          </a:p>
          <a:p>
            <a:r>
              <a:rPr lang="ru-RU" sz="4400" b="1" dirty="0" err="1"/>
              <a:t>Писати</a:t>
            </a:r>
            <a:r>
              <a:rPr lang="ru-RU" sz="4400" b="1" dirty="0"/>
              <a:t> </a:t>
            </a:r>
            <a:r>
              <a:rPr lang="ru-RU" sz="4400" b="1" dirty="0" err="1"/>
              <a:t>ви</a:t>
            </a:r>
            <a:r>
              <a:rPr lang="ru-RU" sz="4400" b="1" dirty="0"/>
              <a:t> </a:t>
            </a:r>
            <a:r>
              <a:rPr lang="ru-RU" sz="4400" b="1" dirty="0" err="1"/>
              <a:t>учні</a:t>
            </a:r>
            <a:r>
              <a:rPr lang="ru-RU" sz="4400" b="1" dirty="0"/>
              <a:t> </a:t>
            </a:r>
            <a:r>
              <a:rPr lang="ru-RU" sz="4400" b="1" dirty="0" err="1"/>
              <a:t>третій</a:t>
            </a:r>
            <a:r>
              <a:rPr lang="ru-RU" sz="4400" b="1" dirty="0"/>
              <a:t> </a:t>
            </a:r>
            <a:r>
              <a:rPr lang="ru-RU" sz="4400" b="1" dirty="0" err="1"/>
              <a:t>клас</a:t>
            </a:r>
            <a:r>
              <a:rPr lang="ru-RU" sz="4400" b="1" dirty="0"/>
              <a:t>.</a:t>
            </a:r>
          </a:p>
          <a:p>
            <a:r>
              <a:rPr lang="ru-RU" sz="4400" b="1" dirty="0"/>
              <a:t>Ми </a:t>
            </a:r>
            <a:r>
              <a:rPr lang="ru-RU" sz="4400" b="1" dirty="0" err="1"/>
              <a:t>хотіти</a:t>
            </a:r>
            <a:r>
              <a:rPr lang="ru-RU" sz="4400" b="1" dirty="0"/>
              <a:t> з </a:t>
            </a:r>
            <a:r>
              <a:rPr lang="ru-RU" sz="4400" b="1" dirty="0" err="1"/>
              <a:t>ви</a:t>
            </a:r>
            <a:r>
              <a:rPr lang="ru-RU" sz="4400" b="1" dirty="0"/>
              <a:t> </a:t>
            </a:r>
            <a:r>
              <a:rPr lang="ru-RU" sz="4400" b="1" dirty="0" err="1"/>
              <a:t>переписуватися</a:t>
            </a:r>
            <a:r>
              <a:rPr lang="ru-RU" sz="4400" b="1" dirty="0"/>
              <a:t>.</a:t>
            </a:r>
          </a:p>
          <a:p>
            <a:r>
              <a:rPr lang="ru-RU" sz="4400" b="1" dirty="0" err="1"/>
              <a:t>Хотіти</a:t>
            </a:r>
            <a:r>
              <a:rPr lang="ru-RU" sz="4400" b="1" dirty="0"/>
              <a:t> </a:t>
            </a:r>
            <a:r>
              <a:rPr lang="ru-RU" sz="4400" b="1" dirty="0" err="1"/>
              <a:t>дізнатися</a:t>
            </a:r>
            <a:r>
              <a:rPr lang="ru-RU" sz="4400" b="1" dirty="0"/>
              <a:t> про </a:t>
            </a:r>
            <a:r>
              <a:rPr lang="ru-RU" sz="4400" b="1" dirty="0" err="1" smtClean="0"/>
              <a:t>ви</a:t>
            </a:r>
            <a:r>
              <a:rPr lang="ru-RU" sz="4400" b="1" dirty="0" smtClean="0"/>
              <a:t>,</a:t>
            </a:r>
          </a:p>
          <a:p>
            <a:r>
              <a:rPr lang="ru-RU" sz="4400" b="1" dirty="0" smtClean="0"/>
              <a:t>про </a:t>
            </a:r>
            <a:r>
              <a:rPr lang="ru-RU" sz="4400" b="1" dirty="0" err="1"/>
              <a:t>ви</a:t>
            </a:r>
            <a:r>
              <a:rPr lang="ru-RU" sz="4400" b="1" dirty="0"/>
              <a:t> </a:t>
            </a:r>
            <a:r>
              <a:rPr lang="ru-RU" sz="4400" b="1" dirty="0" err="1"/>
              <a:t>клас</a:t>
            </a:r>
            <a:r>
              <a:rPr lang="ru-RU" sz="4400" b="1" dirty="0"/>
              <a:t>, </a:t>
            </a:r>
            <a:r>
              <a:rPr lang="ru-RU" sz="4400" b="1" dirty="0" err="1"/>
              <a:t>ви</a:t>
            </a:r>
            <a:r>
              <a:rPr lang="ru-RU" sz="4400" b="1" dirty="0"/>
              <a:t> школа.</a:t>
            </a:r>
          </a:p>
          <a:p>
            <a:r>
              <a:rPr lang="ru-RU" sz="4400" b="1" dirty="0"/>
              <a:t>Бути радий </a:t>
            </a:r>
            <a:r>
              <a:rPr lang="ru-RU" sz="4400" b="1" dirty="0" err="1"/>
              <a:t>отримати</a:t>
            </a:r>
            <a:r>
              <a:rPr lang="ru-RU" sz="4400" b="1" dirty="0"/>
              <a:t> лист.</a:t>
            </a:r>
          </a:p>
        </p:txBody>
      </p:sp>
    </p:spTree>
    <p:extLst>
      <p:ext uri="{BB962C8B-B14F-4D97-AF65-F5344CB8AC3E}">
        <p14:creationId xmlns:p14="http://schemas.microsoft.com/office/powerpoint/2010/main" val="324043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12724" y="-159544"/>
            <a:ext cx="9356724" cy="70175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3648" y="404664"/>
            <a:ext cx="9001398" cy="568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30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72111" y="0"/>
            <a:ext cx="9488222" cy="711616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60369" y="911101"/>
            <a:ext cx="1368152" cy="1296144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9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88024" y="2783189"/>
            <a:ext cx="1728192" cy="1005851"/>
          </a:xfrm>
          <a:prstGeom prst="rect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44387" y="4317380"/>
            <a:ext cx="1008112" cy="1008112"/>
          </a:xfrm>
          <a:prstGeom prst="rect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411760" y="850582"/>
            <a:ext cx="42484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/>
              <a:t>Мед</a:t>
            </a:r>
          </a:p>
          <a:p>
            <a:r>
              <a:rPr lang="uk-UA" sz="9600" b="1" dirty="0" smtClean="0"/>
              <a:t>Медом</a:t>
            </a:r>
          </a:p>
          <a:p>
            <a:r>
              <a:rPr lang="uk-UA" sz="9600" b="1" dirty="0" smtClean="0"/>
              <a:t>меду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20971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D:\Галина\Матеріали до презентацій\Фони, шаблони, теми\let+foni+2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4634" cy="6882500"/>
          </a:xfrm>
          <a:prstGeom prst="rect">
            <a:avLst/>
          </a:prstGeom>
          <a:noFill/>
        </p:spPr>
      </p:pic>
      <p:pic>
        <p:nvPicPr>
          <p:cNvPr id="1026" name="Picture 2" descr="D:\Галина\Матеріали до презентацій\кліпарти на прозорому фоні\Жива природа\Сонечко-комашка\0_a6139_53e59d9c_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1520" y="3501008"/>
            <a:ext cx="2897158" cy="248168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71600" y="1484784"/>
            <a:ext cx="7416824" cy="1440160"/>
          </a:xfrm>
          <a:prstGeom prst="rect">
            <a:avLst/>
          </a:prstGeom>
          <a:noFill/>
        </p:spPr>
        <p:txBody>
          <a:bodyPr wrap="none" rtlCol="0">
            <a:prstTxWarp prst="textCanDown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“</a:t>
            </a:r>
            <a:r>
              <a:rPr lang="uk-UA" b="1" cap="all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 гостях  у </a:t>
            </a:r>
            <a:r>
              <a:rPr lang="uk-UA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сонечка ”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4543" y="-243408"/>
            <a:ext cx="9501210" cy="712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47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D:\Галина\Матеріали до презентацій\Фони, шаблони, теми\let+foni+2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634" y="-24500"/>
            <a:ext cx="9154634" cy="68825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2485160" y="1970582"/>
            <a:ext cx="3024336" cy="288032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err="1" smtClean="0">
                <a:solidFill>
                  <a:srgbClr val="C00000"/>
                </a:solidFill>
              </a:rPr>
              <a:t>Школ-</a:t>
            </a:r>
            <a:r>
              <a:rPr lang="uk-UA" sz="4800" b="1" dirty="0" smtClean="0">
                <a:solidFill>
                  <a:srgbClr val="C00000"/>
                </a:solidFill>
              </a:rPr>
              <a:t> </a:t>
            </a:r>
            <a:endParaRPr lang="ru-RU" sz="4800" b="1" dirty="0">
              <a:solidFill>
                <a:srgbClr val="C00000"/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 rot="1730166">
            <a:off x="1032850" y="233919"/>
            <a:ext cx="5954109" cy="6395334"/>
            <a:chOff x="922147" y="476672"/>
            <a:chExt cx="5954109" cy="6395334"/>
          </a:xfrm>
        </p:grpSpPr>
        <p:sp>
          <p:nvSpPr>
            <p:cNvPr id="4" name="Овал 3"/>
            <p:cNvSpPr/>
            <p:nvPr/>
          </p:nvSpPr>
          <p:spPr>
            <a:xfrm rot="9009834">
              <a:off x="922147" y="4060560"/>
              <a:ext cx="1584176" cy="1584176"/>
            </a:xfrm>
            <a:prstGeom prst="ellipse">
              <a:avLst/>
            </a:prstGeom>
            <a:solidFill>
              <a:srgbClr val="FCA2E2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5400" b="1" dirty="0" smtClean="0">
                  <a:solidFill>
                    <a:srgbClr val="C00000"/>
                  </a:solidFill>
                </a:rPr>
                <a:t>у</a:t>
              </a:r>
              <a:endParaRPr lang="ru-RU" sz="54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 rot="12429834">
              <a:off x="974458" y="1704077"/>
              <a:ext cx="1584176" cy="1584176"/>
            </a:xfrm>
            <a:prstGeom prst="ellipse">
              <a:avLst/>
            </a:prstGeom>
            <a:solidFill>
              <a:srgbClr val="FCA2E2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5400" b="1" dirty="0" smtClean="0">
                  <a:solidFill>
                    <a:srgbClr val="C00000"/>
                  </a:solidFill>
                </a:rPr>
                <a:t>і</a:t>
              </a:r>
              <a:endParaRPr lang="ru-RU" sz="5400" b="1" dirty="0">
                <a:solidFill>
                  <a:srgbClr val="C00000"/>
                </a:solidFill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 rot="5400000">
              <a:off x="3131840" y="476672"/>
              <a:ext cx="1584176" cy="1584176"/>
            </a:xfrm>
            <a:prstGeom prst="ellipse">
              <a:avLst/>
            </a:prstGeom>
            <a:solidFill>
              <a:srgbClr val="FCA2E2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5400" b="1" dirty="0" smtClean="0">
                  <a:solidFill>
                    <a:srgbClr val="C00000"/>
                  </a:solidFill>
                </a:rPr>
                <a:t>и</a:t>
              </a:r>
              <a:endParaRPr lang="ru-RU" sz="5400" b="1" dirty="0">
                <a:solidFill>
                  <a:srgbClr val="C00000"/>
                </a:solidFill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 rot="5529834">
              <a:off x="3071073" y="5287830"/>
              <a:ext cx="1584176" cy="1584176"/>
            </a:xfrm>
            <a:prstGeom prst="ellipse">
              <a:avLst/>
            </a:prstGeom>
            <a:solidFill>
              <a:srgbClr val="FCA2E2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5400" b="1" dirty="0" err="1" smtClean="0">
                  <a:solidFill>
                    <a:srgbClr val="C00000"/>
                  </a:solidFill>
                </a:rPr>
                <a:t>ою</a:t>
              </a:r>
              <a:endParaRPr lang="ru-RU" sz="5400" b="1" dirty="0">
                <a:solidFill>
                  <a:srgbClr val="C00000"/>
                </a:solidFill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 rot="1749834">
              <a:off x="5232609" y="4036610"/>
              <a:ext cx="1584176" cy="1584176"/>
            </a:xfrm>
            <a:prstGeom prst="ellipse">
              <a:avLst/>
            </a:prstGeom>
            <a:solidFill>
              <a:srgbClr val="FCA2E2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5400" b="1" dirty="0" smtClean="0">
                  <a:solidFill>
                    <a:srgbClr val="C00000"/>
                  </a:solidFill>
                </a:rPr>
                <a:t>о</a:t>
              </a:r>
              <a:endParaRPr lang="ru-RU" sz="5400" b="1" dirty="0">
                <a:solidFill>
                  <a:srgbClr val="C00000"/>
                </a:solidFill>
              </a:endParaRPr>
            </a:p>
          </p:txBody>
        </p:sp>
        <p:sp>
          <p:nvSpPr>
            <p:cNvPr id="13" name="Овал 12"/>
            <p:cNvSpPr/>
            <p:nvPr/>
          </p:nvSpPr>
          <p:spPr>
            <a:xfrm rot="19869834">
              <a:off x="5292080" y="1700808"/>
              <a:ext cx="1584176" cy="1584176"/>
            </a:xfrm>
            <a:prstGeom prst="ellipse">
              <a:avLst/>
            </a:prstGeom>
            <a:solidFill>
              <a:srgbClr val="FCA2E2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5400" b="1" dirty="0" smtClean="0">
                  <a:solidFill>
                    <a:srgbClr val="C00000"/>
                  </a:solidFill>
                </a:rPr>
                <a:t>а</a:t>
              </a:r>
              <a:endParaRPr lang="ru-RU" sz="5400" b="1" dirty="0">
                <a:solidFill>
                  <a:srgbClr val="C00000"/>
                </a:solidFill>
              </a:endParaRPr>
            </a:p>
          </p:txBody>
        </p:sp>
      </p:grpSp>
      <p:pic>
        <p:nvPicPr>
          <p:cNvPr id="18" name="Picture 7" descr="D:\Галина\Матеріали до презентацій\кліпарти на прозорому фоні\Жива природа\Рослини\Квіти\Ромашки\0_a1ccb_14b6962e_S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71835" y="5733256"/>
            <a:ext cx="1172165" cy="936104"/>
          </a:xfrm>
          <a:prstGeom prst="rect">
            <a:avLst/>
          </a:prstGeom>
          <a:noFill/>
        </p:spPr>
      </p:pic>
      <p:pic>
        <p:nvPicPr>
          <p:cNvPr id="3075" name="Picture 3" descr="C:\Users\Best\Desktop\0_a000e_205fa16b_S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5877272"/>
            <a:ext cx="1224136" cy="850095"/>
          </a:xfrm>
          <a:prstGeom prst="rect">
            <a:avLst/>
          </a:prstGeom>
          <a:noFill/>
        </p:spPr>
      </p:pic>
      <p:pic>
        <p:nvPicPr>
          <p:cNvPr id="14" name="Picture 2" descr="D:\Галина\Матеріали до презентацій\кліпарти на прозорому фоні\Жива природа\Сонечко-комашка\0_a6139_53e59d9c_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68344" y="1844824"/>
            <a:ext cx="1247275" cy="1152128"/>
          </a:xfrm>
          <a:prstGeom prst="rect">
            <a:avLst/>
          </a:prstGeom>
          <a:noFill/>
        </p:spPr>
      </p:pic>
      <p:sp>
        <p:nvSpPr>
          <p:cNvPr id="19" name="Ромб 18"/>
          <p:cNvSpPr/>
          <p:nvPr/>
        </p:nvSpPr>
        <p:spPr>
          <a:xfrm>
            <a:off x="7460245" y="2733558"/>
            <a:ext cx="1224136" cy="1604526"/>
          </a:xfrm>
          <a:prstGeom prst="diamond">
            <a:avLst/>
          </a:prstGeom>
          <a:solidFill>
            <a:srgbClr val="F51756">
              <a:alpha val="81000"/>
            </a:srgb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600" b="1" dirty="0" smtClean="0">
                <a:solidFill>
                  <a:schemeClr val="bg1"/>
                </a:solidFill>
              </a:rPr>
              <a:t>?</a:t>
            </a:r>
            <a:endParaRPr lang="ru-RU" sz="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6549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D:\Галина\Матеріали до презентацій\Фони, шаблони, теми\let+foni+2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634" y="-24500"/>
            <a:ext cx="9154634" cy="68825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2485160" y="1970582"/>
            <a:ext cx="3024336" cy="288032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err="1" smtClean="0">
                <a:solidFill>
                  <a:srgbClr val="C00000"/>
                </a:solidFill>
              </a:rPr>
              <a:t>Дерев-</a:t>
            </a:r>
            <a:r>
              <a:rPr lang="uk-UA" sz="4800" b="1" dirty="0" smtClean="0">
                <a:solidFill>
                  <a:srgbClr val="C00000"/>
                </a:solidFill>
              </a:rPr>
              <a:t> </a:t>
            </a:r>
            <a:endParaRPr lang="ru-RU" sz="4800" b="1" dirty="0">
              <a:solidFill>
                <a:srgbClr val="C00000"/>
              </a:solidFill>
            </a:endParaRPr>
          </a:p>
        </p:txBody>
      </p:sp>
      <p:grpSp>
        <p:nvGrpSpPr>
          <p:cNvPr id="2" name="Группа 16"/>
          <p:cNvGrpSpPr/>
          <p:nvPr/>
        </p:nvGrpSpPr>
        <p:grpSpPr>
          <a:xfrm rot="1730166">
            <a:off x="1020718" y="273149"/>
            <a:ext cx="6118836" cy="6403290"/>
            <a:chOff x="922147" y="476671"/>
            <a:chExt cx="6118836" cy="6403290"/>
          </a:xfrm>
        </p:grpSpPr>
        <p:sp>
          <p:nvSpPr>
            <p:cNvPr id="4" name="Овал 3"/>
            <p:cNvSpPr/>
            <p:nvPr/>
          </p:nvSpPr>
          <p:spPr>
            <a:xfrm rot="9009834">
              <a:off x="922147" y="4060560"/>
              <a:ext cx="1584176" cy="1584176"/>
            </a:xfrm>
            <a:prstGeom prst="ellipse">
              <a:avLst/>
            </a:prstGeom>
            <a:solidFill>
              <a:srgbClr val="ADBCFD"/>
            </a:solidFill>
            <a:ln>
              <a:solidFill>
                <a:srgbClr val="8B31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5400" b="1" dirty="0" smtClean="0">
                  <a:solidFill>
                    <a:srgbClr val="C00000"/>
                  </a:solidFill>
                </a:rPr>
                <a:t>ом</a:t>
              </a:r>
              <a:endParaRPr lang="ru-RU" sz="54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 rot="12429834">
              <a:off x="974458" y="1704077"/>
              <a:ext cx="1584176" cy="1584176"/>
            </a:xfrm>
            <a:prstGeom prst="ellipse">
              <a:avLst/>
            </a:prstGeom>
            <a:solidFill>
              <a:srgbClr val="ADBCFD"/>
            </a:solidFill>
            <a:ln>
              <a:solidFill>
                <a:srgbClr val="8B31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5400" b="1" dirty="0" smtClean="0">
                  <a:solidFill>
                    <a:srgbClr val="C00000"/>
                  </a:solidFill>
                </a:rPr>
                <a:t>у</a:t>
              </a:r>
              <a:endParaRPr lang="ru-RU" sz="5400" b="1" dirty="0">
                <a:solidFill>
                  <a:srgbClr val="C00000"/>
                </a:solidFill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 rot="16329834">
              <a:off x="3131840" y="476671"/>
              <a:ext cx="1584176" cy="1584176"/>
            </a:xfrm>
            <a:prstGeom prst="ellipse">
              <a:avLst/>
            </a:prstGeom>
            <a:solidFill>
              <a:srgbClr val="ADBCFD"/>
            </a:solidFill>
            <a:ln>
              <a:solidFill>
                <a:srgbClr val="8B31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5400" b="1" dirty="0" smtClean="0">
                  <a:solidFill>
                    <a:srgbClr val="C00000"/>
                  </a:solidFill>
                </a:rPr>
                <a:t>а</a:t>
              </a:r>
              <a:endParaRPr lang="ru-RU" sz="5400" b="1" dirty="0">
                <a:solidFill>
                  <a:srgbClr val="C00000"/>
                </a:solidFill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 rot="5649834">
              <a:off x="2990490" y="5295785"/>
              <a:ext cx="1584176" cy="1584176"/>
            </a:xfrm>
            <a:prstGeom prst="ellipse">
              <a:avLst/>
            </a:prstGeom>
            <a:solidFill>
              <a:srgbClr val="ADBCFD"/>
            </a:solidFill>
            <a:ln>
              <a:solidFill>
                <a:srgbClr val="8B31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5400" b="1" dirty="0" smtClean="0">
                  <a:solidFill>
                    <a:srgbClr val="C00000"/>
                  </a:solidFill>
                </a:rPr>
                <a:t>і</a:t>
              </a:r>
              <a:endParaRPr lang="ru-RU" sz="5400" b="1" dirty="0">
                <a:solidFill>
                  <a:srgbClr val="C00000"/>
                </a:solidFill>
              </a:endParaRPr>
            </a:p>
          </p:txBody>
        </p:sp>
        <p:sp>
          <p:nvSpPr>
            <p:cNvPr id="12" name="Выноска-облако 11"/>
            <p:cNvSpPr/>
            <p:nvPr/>
          </p:nvSpPr>
          <p:spPr>
            <a:xfrm rot="1749834">
              <a:off x="5158385" y="4321925"/>
              <a:ext cx="1882598" cy="1357185"/>
            </a:xfrm>
            <a:prstGeom prst="cloudCallout">
              <a:avLst>
                <a:gd name="adj1" fmla="val -74773"/>
                <a:gd name="adj2" fmla="val 75793"/>
              </a:avLst>
            </a:prstGeom>
            <a:solidFill>
              <a:srgbClr val="ACE5FE"/>
            </a:solidFill>
            <a:ln>
              <a:solidFill>
                <a:srgbClr val="8B31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b="1" dirty="0">
                <a:solidFill>
                  <a:srgbClr val="C00000"/>
                </a:solidFill>
              </a:endParaRPr>
            </a:p>
          </p:txBody>
        </p:sp>
        <p:sp>
          <p:nvSpPr>
            <p:cNvPr id="13" name="Овал 12"/>
            <p:cNvSpPr/>
            <p:nvPr/>
          </p:nvSpPr>
          <p:spPr>
            <a:xfrm rot="19869834">
              <a:off x="5292080" y="1700808"/>
              <a:ext cx="1584176" cy="1584176"/>
            </a:xfrm>
            <a:prstGeom prst="ellipse">
              <a:avLst/>
            </a:prstGeom>
            <a:solidFill>
              <a:srgbClr val="ADBCFD"/>
            </a:solidFill>
            <a:ln>
              <a:solidFill>
                <a:srgbClr val="8B31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5400" b="1" dirty="0" smtClean="0">
                  <a:solidFill>
                    <a:srgbClr val="C00000"/>
                  </a:solidFill>
                </a:rPr>
                <a:t>о</a:t>
              </a:r>
              <a:endParaRPr lang="ru-RU" sz="5400" b="1" dirty="0">
                <a:solidFill>
                  <a:srgbClr val="C00000"/>
                </a:solidFill>
              </a:endParaRPr>
            </a:p>
          </p:txBody>
        </p:sp>
      </p:grpSp>
      <p:pic>
        <p:nvPicPr>
          <p:cNvPr id="18" name="Picture 7" descr="D:\Галина\Матеріали до презентацій\кліпарти на прозорому фоні\Жива природа\Рослини\Квіти\Ромашки\0_a1ccb_14b6962e_S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71835" y="5733256"/>
            <a:ext cx="1172165" cy="936104"/>
          </a:xfrm>
          <a:prstGeom prst="rect">
            <a:avLst/>
          </a:prstGeom>
          <a:noFill/>
        </p:spPr>
      </p:pic>
      <p:pic>
        <p:nvPicPr>
          <p:cNvPr id="3075" name="Picture 3" descr="C:\Users\Best\Desktop\0_a000e_205fa16b_S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5877272"/>
            <a:ext cx="1224136" cy="850095"/>
          </a:xfrm>
          <a:prstGeom prst="rect">
            <a:avLst/>
          </a:prstGeom>
          <a:noFill/>
        </p:spPr>
      </p:pic>
      <p:pic>
        <p:nvPicPr>
          <p:cNvPr id="15" name="Picture 2" descr="D:\Галина\Матеріали до презентацій\кліпарти на прозорому фоні\Жива природа\Сонечко-комашка\0_a6139_53e59d9c_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68344" y="1844824"/>
            <a:ext cx="1247275" cy="1152128"/>
          </a:xfrm>
          <a:prstGeom prst="rect">
            <a:avLst/>
          </a:prstGeom>
          <a:noFill/>
        </p:spPr>
      </p:pic>
      <p:sp>
        <p:nvSpPr>
          <p:cNvPr id="14" name="Ромб 13"/>
          <p:cNvSpPr/>
          <p:nvPr/>
        </p:nvSpPr>
        <p:spPr>
          <a:xfrm>
            <a:off x="7460245" y="2733558"/>
            <a:ext cx="1224136" cy="1604526"/>
          </a:xfrm>
          <a:prstGeom prst="diamond">
            <a:avLst/>
          </a:prstGeom>
          <a:solidFill>
            <a:srgbClr val="F51756">
              <a:alpha val="81000"/>
            </a:srgb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600" b="1" dirty="0" smtClean="0">
                <a:solidFill>
                  <a:schemeClr val="bg1"/>
                </a:solidFill>
              </a:rPr>
              <a:t>?</a:t>
            </a:r>
            <a:endParaRPr lang="ru-RU" sz="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24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D:\Галина\Матеріали до презентацій\Фони, шаблони, теми\let+foni+2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634" y="-24500"/>
            <a:ext cx="9154634" cy="68825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2485160" y="1970582"/>
            <a:ext cx="3024336" cy="288032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C00000"/>
                </a:solidFill>
              </a:rPr>
              <a:t>Петрик </a:t>
            </a:r>
            <a:endParaRPr lang="ru-RU" sz="4800" b="1" dirty="0">
              <a:solidFill>
                <a:srgbClr val="C00000"/>
              </a:solidFill>
            </a:endParaRPr>
          </a:p>
        </p:txBody>
      </p:sp>
      <p:grpSp>
        <p:nvGrpSpPr>
          <p:cNvPr id="2" name="Группа 16"/>
          <p:cNvGrpSpPr/>
          <p:nvPr/>
        </p:nvGrpSpPr>
        <p:grpSpPr>
          <a:xfrm rot="1730166">
            <a:off x="1020718" y="273149"/>
            <a:ext cx="6118836" cy="6403290"/>
            <a:chOff x="922147" y="476671"/>
            <a:chExt cx="6118836" cy="6403290"/>
          </a:xfrm>
        </p:grpSpPr>
        <p:sp>
          <p:nvSpPr>
            <p:cNvPr id="4" name="Овал 3"/>
            <p:cNvSpPr/>
            <p:nvPr/>
          </p:nvSpPr>
          <p:spPr>
            <a:xfrm rot="9009834">
              <a:off x="922147" y="4060560"/>
              <a:ext cx="1584176" cy="1584176"/>
            </a:xfrm>
            <a:prstGeom prst="ellipse">
              <a:avLst/>
            </a:prstGeom>
            <a:solidFill>
              <a:srgbClr val="86F2ED"/>
            </a:solidFill>
            <a:ln>
              <a:solidFill>
                <a:srgbClr val="438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5400" b="1" dirty="0" smtClean="0">
                  <a:solidFill>
                    <a:srgbClr val="C00000"/>
                  </a:solidFill>
                </a:rPr>
                <a:t>ом</a:t>
              </a:r>
              <a:endParaRPr lang="ru-RU" sz="54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 rot="12429834">
              <a:off x="974458" y="1704077"/>
              <a:ext cx="1584176" cy="1584176"/>
            </a:xfrm>
            <a:prstGeom prst="ellipse">
              <a:avLst/>
            </a:prstGeom>
            <a:solidFill>
              <a:srgbClr val="86F2ED"/>
            </a:solidFill>
            <a:ln>
              <a:solidFill>
                <a:srgbClr val="438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5400" b="1" dirty="0" smtClean="0">
                  <a:solidFill>
                    <a:srgbClr val="C00000"/>
                  </a:solidFill>
                </a:rPr>
                <a:t>у</a:t>
              </a:r>
              <a:endParaRPr lang="ru-RU" sz="5400" b="1" dirty="0">
                <a:solidFill>
                  <a:srgbClr val="C00000"/>
                </a:solidFill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 rot="16329834">
              <a:off x="3131840" y="476671"/>
              <a:ext cx="1584176" cy="1584176"/>
            </a:xfrm>
            <a:prstGeom prst="ellipse">
              <a:avLst/>
            </a:prstGeom>
            <a:solidFill>
              <a:srgbClr val="86F2ED"/>
            </a:solidFill>
            <a:ln>
              <a:solidFill>
                <a:srgbClr val="438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5400" b="1" dirty="0" smtClean="0">
                  <a:solidFill>
                    <a:srgbClr val="C00000"/>
                  </a:solidFill>
                </a:rPr>
                <a:t>а</a:t>
              </a:r>
              <a:endParaRPr lang="ru-RU" sz="5400" b="1" dirty="0">
                <a:solidFill>
                  <a:srgbClr val="C00000"/>
                </a:solidFill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 rot="5649834">
              <a:off x="2990490" y="5295785"/>
              <a:ext cx="1584176" cy="1584176"/>
            </a:xfrm>
            <a:prstGeom prst="ellipse">
              <a:avLst/>
            </a:prstGeom>
            <a:solidFill>
              <a:srgbClr val="86F2ED"/>
            </a:solidFill>
            <a:ln>
              <a:solidFill>
                <a:srgbClr val="438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5400" b="1" dirty="0" err="1" smtClean="0">
                  <a:solidFill>
                    <a:srgbClr val="C00000"/>
                  </a:solidFill>
                </a:rPr>
                <a:t>ові</a:t>
              </a:r>
              <a:endParaRPr lang="ru-RU" sz="5400" b="1" dirty="0">
                <a:solidFill>
                  <a:srgbClr val="C00000"/>
                </a:solidFill>
              </a:endParaRPr>
            </a:p>
          </p:txBody>
        </p:sp>
        <p:sp>
          <p:nvSpPr>
            <p:cNvPr id="12" name="Выноска-облако 11"/>
            <p:cNvSpPr/>
            <p:nvPr/>
          </p:nvSpPr>
          <p:spPr>
            <a:xfrm rot="1749834">
              <a:off x="5158385" y="4321925"/>
              <a:ext cx="1882598" cy="1357185"/>
            </a:xfrm>
            <a:prstGeom prst="cloudCallout">
              <a:avLst>
                <a:gd name="adj1" fmla="val -74773"/>
                <a:gd name="adj2" fmla="val 75793"/>
              </a:avLst>
            </a:prstGeom>
            <a:solidFill>
              <a:srgbClr val="ACE5FE">
                <a:alpha val="72000"/>
              </a:srgbClr>
            </a:solidFill>
            <a:ln>
              <a:solidFill>
                <a:srgbClr val="438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b="1" dirty="0">
                <a:solidFill>
                  <a:srgbClr val="C00000"/>
                </a:solidFill>
              </a:endParaRPr>
            </a:p>
          </p:txBody>
        </p:sp>
        <p:sp>
          <p:nvSpPr>
            <p:cNvPr id="13" name="Овал 12"/>
            <p:cNvSpPr/>
            <p:nvPr/>
          </p:nvSpPr>
          <p:spPr>
            <a:xfrm rot="19869834">
              <a:off x="5292080" y="1700808"/>
              <a:ext cx="1584176" cy="1584176"/>
            </a:xfrm>
            <a:prstGeom prst="ellipse">
              <a:avLst/>
            </a:prstGeom>
            <a:solidFill>
              <a:schemeClr val="bg1">
                <a:alpha val="2000"/>
              </a:schemeClr>
            </a:solidFill>
            <a:ln>
              <a:solidFill>
                <a:srgbClr val="438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b="1" dirty="0">
                <a:solidFill>
                  <a:srgbClr val="C00000"/>
                </a:solidFill>
              </a:endParaRPr>
            </a:p>
          </p:txBody>
        </p:sp>
      </p:grpSp>
      <p:pic>
        <p:nvPicPr>
          <p:cNvPr id="18" name="Picture 7" descr="D:\Галина\Матеріали до презентацій\кліпарти на прозорому фоні\Жива природа\Рослини\Квіти\Ромашки\0_a1ccb_14b6962e_S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71835" y="5733256"/>
            <a:ext cx="1172165" cy="936104"/>
          </a:xfrm>
          <a:prstGeom prst="rect">
            <a:avLst/>
          </a:prstGeom>
          <a:noFill/>
        </p:spPr>
      </p:pic>
      <p:pic>
        <p:nvPicPr>
          <p:cNvPr id="3075" name="Picture 3" descr="C:\Users\Best\Desktop\0_a000e_205fa16b_S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5877272"/>
            <a:ext cx="1224136" cy="850095"/>
          </a:xfrm>
          <a:prstGeom prst="rect">
            <a:avLst/>
          </a:prstGeom>
          <a:noFill/>
        </p:spPr>
      </p:pic>
      <p:pic>
        <p:nvPicPr>
          <p:cNvPr id="15" name="Picture 2" descr="D:\Галина\Матеріали до презентацій\кліпарти на прозорому фоні\Жива природа\Сонечко-комашка\0_a6139_53e59d9c_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68344" y="1844824"/>
            <a:ext cx="1247275" cy="1152128"/>
          </a:xfrm>
          <a:prstGeom prst="rect">
            <a:avLst/>
          </a:prstGeom>
          <a:noFill/>
        </p:spPr>
      </p:pic>
      <p:sp>
        <p:nvSpPr>
          <p:cNvPr id="14" name="Ромб 13"/>
          <p:cNvSpPr/>
          <p:nvPr/>
        </p:nvSpPr>
        <p:spPr>
          <a:xfrm>
            <a:off x="7460245" y="2733558"/>
            <a:ext cx="1224136" cy="1604526"/>
          </a:xfrm>
          <a:prstGeom prst="diamond">
            <a:avLst/>
          </a:prstGeom>
          <a:solidFill>
            <a:srgbClr val="F51756">
              <a:alpha val="81000"/>
            </a:srgb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600" b="1" dirty="0" smtClean="0">
                <a:solidFill>
                  <a:schemeClr val="bg1"/>
                </a:solidFill>
              </a:rPr>
              <a:t>?</a:t>
            </a:r>
            <a:endParaRPr lang="ru-RU" sz="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7480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375</TotalTime>
  <Words>251</Words>
  <Application>Microsoft Office PowerPoint</Application>
  <PresentationFormat>Экран (4:3)</PresentationFormat>
  <Paragraphs>70</Paragraphs>
  <Slides>21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Times New Roman</vt:lpstr>
      <vt:lpstr>Тема Office</vt:lpstr>
      <vt:lpstr>           Будова слова.        Закінчення слова  Українська мова 3 клас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Фізкультхвилинка</vt:lpstr>
      <vt:lpstr>Презентация PowerPoint</vt:lpstr>
      <vt:lpstr>Гра «Додай закінчення»</vt:lpstr>
      <vt:lpstr>Презентация PowerPoint</vt:lpstr>
      <vt:lpstr>Презентация PowerPoint</vt:lpstr>
      <vt:lpstr>Орфографічний бій</vt:lpstr>
      <vt:lpstr>Презентация PowerPoint</vt:lpstr>
      <vt:lpstr>Презентация PowerPoint</vt:lpstr>
      <vt:lpstr>Презентация PowerPoint</vt:lpstr>
      <vt:lpstr>  Молодці!  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Будова слова.        Закінчення слова Украї</dc:title>
  <dc:creator>User</dc:creator>
  <cp:lastModifiedBy>Moyo</cp:lastModifiedBy>
  <cp:revision>47</cp:revision>
  <dcterms:modified xsi:type="dcterms:W3CDTF">2017-11-23T14:58:08Z</dcterms:modified>
</cp:coreProperties>
</file>