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8" r:id="rId4"/>
    <p:sldId id="272" r:id="rId5"/>
    <p:sldId id="275" r:id="rId6"/>
    <p:sldId id="278" r:id="rId7"/>
    <p:sldId id="281" r:id="rId8"/>
    <p:sldId id="261" r:id="rId9"/>
    <p:sldId id="264" r:id="rId10"/>
    <p:sldId id="265" r:id="rId11"/>
    <p:sldId id="286" r:id="rId12"/>
    <p:sldId id="289" r:id="rId13"/>
    <p:sldId id="292" r:id="rId14"/>
    <p:sldId id="294" r:id="rId15"/>
    <p:sldId id="29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478BA-8C19-4617-98A2-CB31BA44BB89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8A6ED-19AC-4909-9EAF-DEDCCFBF59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9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A6ED-19AC-4909-9EAF-DEDCCFBF597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32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59D21-9CD5-4BA9-8AAA-EBFE3C449370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13591-5109-4BED-8749-78360D6E0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873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59D21-9CD5-4BA9-8AAA-EBFE3C449370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13591-5109-4BED-8749-78360D6E0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73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59D21-9CD5-4BA9-8AAA-EBFE3C449370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13591-5109-4BED-8749-78360D6E0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317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59D21-9CD5-4BA9-8AAA-EBFE3C449370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13591-5109-4BED-8749-78360D6E0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045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59D21-9CD5-4BA9-8AAA-EBFE3C449370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13591-5109-4BED-8749-78360D6E0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119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59D21-9CD5-4BA9-8AAA-EBFE3C449370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13591-5109-4BED-8749-78360D6E0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56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59D21-9CD5-4BA9-8AAA-EBFE3C449370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13591-5109-4BED-8749-78360D6E0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170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59D21-9CD5-4BA9-8AAA-EBFE3C449370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13591-5109-4BED-8749-78360D6E0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966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59D21-9CD5-4BA9-8AAA-EBFE3C449370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13591-5109-4BED-8749-78360D6E0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472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59D21-9CD5-4BA9-8AAA-EBFE3C449370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13591-5109-4BED-8749-78360D6E0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821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59D21-9CD5-4BA9-8AAA-EBFE3C449370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13591-5109-4BED-8749-78360D6E0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146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59D21-9CD5-4BA9-8AAA-EBFE3C449370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13591-5109-4BED-8749-78360D6E0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440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476672"/>
            <a:ext cx="5540152" cy="5616624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  <a:latin typeface="Gabriola" panose="04040605051002020D02" pitchFamily="82" charset="0"/>
              </a:rPr>
              <a:t>УПЧ. </a:t>
            </a:r>
            <a:r>
              <a:rPr lang="ru-RU" sz="8000" b="1" dirty="0" err="1" smtClean="0">
                <a:solidFill>
                  <a:srgbClr val="C00000"/>
                </a:solidFill>
                <a:latin typeface="Gabriola" panose="04040605051002020D02" pitchFamily="82" charset="0"/>
              </a:rPr>
              <a:t>Поез</a:t>
            </a:r>
            <a:r>
              <a:rPr lang="uk-UA" sz="8000" b="1" dirty="0" err="1" smtClean="0">
                <a:solidFill>
                  <a:srgbClr val="C00000"/>
                </a:solidFill>
                <a:latin typeface="Gabriola" panose="04040605051002020D02" pitchFamily="82" charset="0"/>
              </a:rPr>
              <a:t>ії</a:t>
            </a:r>
            <a:r>
              <a:rPr lang="uk-UA" sz="8000" b="1" dirty="0" smtClean="0">
                <a:solidFill>
                  <a:srgbClr val="C00000"/>
                </a:solidFill>
                <a:latin typeface="Gabriola" panose="04040605051002020D02" pitchFamily="82" charset="0"/>
              </a:rPr>
              <a:t> Олесі </a:t>
            </a:r>
            <a:r>
              <a:rPr lang="uk-UA" sz="8000" b="1" dirty="0" err="1" smtClean="0">
                <a:solidFill>
                  <a:srgbClr val="C00000"/>
                </a:solidFill>
                <a:latin typeface="Gabriola" panose="04040605051002020D02" pitchFamily="82" charset="0"/>
              </a:rPr>
              <a:t>Мамчич</a:t>
            </a:r>
            <a:r>
              <a:rPr lang="uk-UA" sz="8000" b="1" dirty="0" smtClean="0">
                <a:solidFill>
                  <a:srgbClr val="C00000"/>
                </a:solidFill>
                <a:latin typeface="Gabriola" panose="04040605051002020D02" pitchFamily="82" charset="0"/>
              </a:rPr>
              <a:t>, Мар’яни Савки, Оксани Забужко</a:t>
            </a:r>
            <a:endParaRPr lang="ru-RU" sz="8000" b="1" dirty="0">
              <a:solidFill>
                <a:srgbClr val="C00000"/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095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  <a:solidFill>
            <a:srgbClr val="00B0F0"/>
          </a:solidFill>
        </p:spPr>
        <p:txBody>
          <a:bodyPr/>
          <a:lstStyle/>
          <a:p>
            <a:r>
              <a:rPr lang="ru-RU" b="0" i="0" dirty="0" smtClean="0">
                <a:solidFill>
                  <a:srgbClr val="FFFF00"/>
                </a:solidFill>
                <a:effectLst/>
                <a:latin typeface="Monotype Corsiva" panose="03010101010201010101" pitchFamily="66" charset="0"/>
              </a:rPr>
              <a:t>Автор </a:t>
            </a:r>
            <a:r>
              <a:rPr lang="ru-RU" b="0" i="0" dirty="0" err="1" smtClean="0">
                <a:solidFill>
                  <a:srgbClr val="FFFF00"/>
                </a:solidFill>
                <a:effectLst/>
                <a:latin typeface="Monotype Corsiva" panose="03010101010201010101" pitchFamily="66" charset="0"/>
              </a:rPr>
              <a:t>кількох</a:t>
            </a:r>
            <a:r>
              <a:rPr lang="ru-RU" b="0" i="0" dirty="0" smtClean="0">
                <a:solidFill>
                  <a:srgbClr val="FFFF00"/>
                </a:solidFill>
                <a:effectLst/>
                <a:latin typeface="Monotype Corsiva" panose="03010101010201010101" pitchFamily="66" charset="0"/>
              </a:rPr>
              <a:t> </a:t>
            </a:r>
            <a:r>
              <a:rPr lang="ru-RU" b="0" i="0" dirty="0" err="1" smtClean="0">
                <a:solidFill>
                  <a:srgbClr val="FFFF00"/>
                </a:solidFill>
                <a:effectLst/>
                <a:latin typeface="Monotype Corsiva" panose="03010101010201010101" pitchFamily="66" charset="0"/>
              </a:rPr>
              <a:t>книжок</a:t>
            </a:r>
            <a:r>
              <a:rPr lang="ru-RU" b="0" i="0" dirty="0" smtClean="0">
                <a:solidFill>
                  <a:srgbClr val="FFFF00"/>
                </a:solidFill>
                <a:effectLst/>
                <a:latin typeface="Monotype Corsiva" panose="03010101010201010101" pitchFamily="66" charset="0"/>
              </a:rPr>
              <a:t> для </a:t>
            </a:r>
            <a:r>
              <a:rPr lang="ru-RU" b="0" i="0" dirty="0" err="1" smtClean="0">
                <a:solidFill>
                  <a:srgbClr val="FFFF00"/>
                </a:solidFill>
                <a:effectLst/>
                <a:latin typeface="Monotype Corsiva" panose="03010101010201010101" pitchFamily="66" charset="0"/>
              </a:rPr>
              <a:t>дітей</a:t>
            </a:r>
            <a:endParaRPr lang="ru-RU" dirty="0">
              <a:solidFill>
                <a:srgbClr val="FFFF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3456384" cy="2664296"/>
          </a:xfrm>
          <a:solidFill>
            <a:srgbClr val="FFC000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b="0" i="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i="0" dirty="0" err="1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000" b="1" i="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є в </a:t>
            </a:r>
            <a:r>
              <a:rPr lang="ru-RU" sz="2000" b="1" i="0" dirty="0" err="1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бабуїна</a:t>
            </a:r>
            <a:r>
              <a:rPr lang="ru-RU" sz="2000" b="1" i="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бабуся?» (2003), книжка-картонка «</a:t>
            </a:r>
            <a:r>
              <a:rPr lang="ru-RU" sz="2000" b="1" i="0" dirty="0" err="1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Лапи</a:t>
            </a:r>
            <a:r>
              <a:rPr lang="ru-RU" sz="2000" b="1" i="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b="1" i="0" dirty="0" err="1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хвости</a:t>
            </a:r>
            <a:r>
              <a:rPr lang="ru-RU" sz="2000" b="1" i="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(2005), «Казка про Старого Лева» (2011), «</a:t>
            </a:r>
            <a:r>
              <a:rPr lang="ru-RU" sz="2000" b="1" i="0" dirty="0" err="1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Босоніжки</a:t>
            </a:r>
            <a:r>
              <a:rPr lang="ru-RU" sz="2000" b="1" i="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000" b="1" i="0" dirty="0" err="1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стоніжки</a:t>
            </a:r>
            <a:r>
              <a:rPr lang="ru-RU" sz="2000" b="1" i="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(2015), книжка-картонка «На </a:t>
            </a:r>
            <a:r>
              <a:rPr lang="ru-RU" sz="2000" b="1" i="0" dirty="0" err="1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болоті</a:t>
            </a:r>
            <a:r>
              <a:rPr lang="ru-RU" sz="2000" b="1" i="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(2015), «</a:t>
            </a:r>
            <a:r>
              <a:rPr lang="ru-RU" sz="2000" b="1" i="0" dirty="0" err="1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Тихі</a:t>
            </a:r>
            <a:r>
              <a:rPr lang="ru-RU" sz="2000" b="1" i="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0" dirty="0" err="1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віршики</a:t>
            </a:r>
            <a:r>
              <a:rPr lang="ru-RU" sz="2000" b="1" i="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 зиму» (2015).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lifeimg.pravda.com/images/doc/2/8/28ea0-babujin-babus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6115"/>
            <a:ext cx="2246695" cy="2844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erudyt.com.ua/media/catalog/product/cache/1/image/9df78eab33525d08d6e5fb8d27136e95/1/0/10041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959385"/>
            <a:ext cx="2874799" cy="265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chitarium.com/9308-thickbox_default/%D0%BA%D0%B0%D0%B7%D0%BA%D0%B0-%D0%BF%D1%80%D0%BE-%D1%81%D1%82%D0%B0%D1%80%D0%BE%D0%B3%D0%BE-%D0%BB%D0%B5%D0%B2%D0%B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0" r="13131"/>
          <a:stretch/>
        </p:blipFill>
        <p:spPr bwMode="auto">
          <a:xfrm>
            <a:off x="2254020" y="3808836"/>
            <a:ext cx="2237013" cy="3023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img.yakaboo.ua/media/catalog/product/cache/1/image/234c7c011ba026e66d29567e1be1d1f7/i/m/img649_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881" y="3848552"/>
            <a:ext cx="2280532" cy="287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m.inpleno.com.ua/images/000061419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413" y="4077071"/>
            <a:ext cx="2324437" cy="2327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vsiknygy.com.ua/upload/iblock/890/890b3785562bb05dfb4990937d917e1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170" y="993252"/>
            <a:ext cx="2554009" cy="283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668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927" y="116632"/>
            <a:ext cx="8229600" cy="172819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Навесні</a:t>
            </a:r>
            <a:r>
              <a:rPr lang="ru-RU" b="1" dirty="0" smtClean="0">
                <a:solidFill>
                  <a:srgbClr val="FF0000"/>
                </a:solidFill>
              </a:rPr>
              <a:t> 2017 року </a:t>
            </a:r>
            <a:r>
              <a:rPr lang="ru-RU" b="1" dirty="0" err="1" smtClean="0">
                <a:solidFill>
                  <a:srgbClr val="FF0000"/>
                </a:solidFill>
              </a:rPr>
              <a:t>світ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побачила</a:t>
            </a:r>
            <a:r>
              <a:rPr lang="ru-RU" b="1" dirty="0" smtClean="0">
                <a:solidFill>
                  <a:srgbClr val="FF0000"/>
                </a:solidFill>
              </a:rPr>
              <a:t> книжка «12 </a:t>
            </a:r>
            <a:r>
              <a:rPr lang="ru-RU" b="1" dirty="0" err="1" smtClean="0">
                <a:solidFill>
                  <a:srgbClr val="FF0000"/>
                </a:solidFill>
              </a:rPr>
              <a:t>неймовірних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жінок</a:t>
            </a:r>
            <a:r>
              <a:rPr lang="ru-RU" b="1" dirty="0" smtClean="0">
                <a:solidFill>
                  <a:srgbClr val="FF0000"/>
                </a:solidFill>
              </a:rPr>
              <a:t> про </a:t>
            </a:r>
            <a:r>
              <a:rPr lang="ru-RU" b="1" dirty="0" err="1" smtClean="0">
                <a:solidFill>
                  <a:srgbClr val="FF0000"/>
                </a:solidFill>
              </a:rPr>
              <a:t>цінності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які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творять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людину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218" name="Picture 2" descr="https://starylev.com.ua/files/article/12_zinok_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455" y="2132856"/>
            <a:ext cx="6912768" cy="436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504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4941168"/>
            <a:ext cx="7211144" cy="1656183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Monotype Corsiva" panose="03010101010201010101" pitchFamily="66" charset="0"/>
              </a:rPr>
              <a:t>У </a:t>
            </a:r>
            <a:r>
              <a:rPr lang="ru-RU" dirty="0" err="1" smtClean="0">
                <a:latin typeface="Monotype Corsiva" panose="03010101010201010101" pitchFamily="66" charset="0"/>
              </a:rPr>
              <a:t>дизайні</a:t>
            </a:r>
            <a:r>
              <a:rPr lang="ru-RU" dirty="0" smtClean="0">
                <a:latin typeface="Monotype Corsiva" panose="03010101010201010101" pitchFamily="66" charset="0"/>
              </a:rPr>
              <a:t> </a:t>
            </a:r>
            <a:r>
              <a:rPr lang="ru-RU" dirty="0" err="1" smtClean="0">
                <a:latin typeface="Monotype Corsiva" panose="03010101010201010101" pitchFamily="66" charset="0"/>
              </a:rPr>
              <a:t>обкладинки</a:t>
            </a:r>
            <a:r>
              <a:rPr lang="ru-RU" dirty="0" smtClean="0">
                <a:latin typeface="Monotype Corsiva" panose="03010101010201010101" pitchFamily="66" charset="0"/>
              </a:rPr>
              <a:t> </a:t>
            </a:r>
            <a:r>
              <a:rPr lang="ru-RU" dirty="0" err="1" smtClean="0">
                <a:latin typeface="Monotype Corsiva" panose="03010101010201010101" pitchFamily="66" charset="0"/>
              </a:rPr>
              <a:t>використана</a:t>
            </a:r>
            <a:r>
              <a:rPr lang="ru-RU" dirty="0" smtClean="0">
                <a:latin typeface="Monotype Corsiva" panose="03010101010201010101" pitchFamily="66" charset="0"/>
              </a:rPr>
              <a:t> картина </a:t>
            </a:r>
            <a:r>
              <a:rPr lang="ru-RU" dirty="0" err="1" smtClean="0">
                <a:latin typeface="Monotype Corsiva" panose="03010101010201010101" pitchFamily="66" charset="0"/>
              </a:rPr>
              <a:t>львівського</a:t>
            </a:r>
            <a:r>
              <a:rPr lang="ru-RU" dirty="0" smtClean="0">
                <a:latin typeface="Monotype Corsiva" panose="03010101010201010101" pitchFamily="66" charset="0"/>
              </a:rPr>
              <a:t> художника Леся Панчишина, </a:t>
            </a:r>
            <a:r>
              <a:rPr lang="ru-RU" dirty="0" err="1" smtClean="0">
                <a:latin typeface="Monotype Corsiva" panose="03010101010201010101" pitchFamily="66" charset="0"/>
              </a:rPr>
              <a:t>намальована</a:t>
            </a:r>
            <a:r>
              <a:rPr lang="ru-RU" dirty="0" smtClean="0">
                <a:latin typeface="Monotype Corsiva" panose="03010101010201010101" pitchFamily="66" charset="0"/>
              </a:rPr>
              <a:t> на </a:t>
            </a:r>
            <a:r>
              <a:rPr lang="ru-RU" dirty="0" err="1" smtClean="0">
                <a:latin typeface="Monotype Corsiva" panose="03010101010201010101" pitchFamily="66" charset="0"/>
              </a:rPr>
              <a:t>одній</a:t>
            </a:r>
            <a:r>
              <a:rPr lang="ru-RU" dirty="0" smtClean="0">
                <a:latin typeface="Monotype Corsiva" panose="03010101010201010101" pitchFamily="66" charset="0"/>
              </a:rPr>
              <a:t> </a:t>
            </a:r>
            <a:r>
              <a:rPr lang="ru-RU" dirty="0" err="1" smtClean="0">
                <a:latin typeface="Monotype Corsiva" panose="03010101010201010101" pitchFamily="66" charset="0"/>
              </a:rPr>
              <a:t>із</a:t>
            </a:r>
            <a:r>
              <a:rPr lang="ru-RU" dirty="0" smtClean="0">
                <a:latin typeface="Monotype Corsiva" panose="03010101010201010101" pitchFamily="66" charset="0"/>
              </a:rPr>
              <a:t> </a:t>
            </a:r>
            <a:r>
              <a:rPr lang="ru-RU" dirty="0" err="1" smtClean="0">
                <a:latin typeface="Monotype Corsiva" panose="03010101010201010101" pitchFamily="66" charset="0"/>
              </a:rPr>
              <a:t>львівських</a:t>
            </a:r>
            <a:r>
              <a:rPr lang="ru-RU" dirty="0" smtClean="0">
                <a:latin typeface="Monotype Corsiva" panose="03010101010201010101" pitchFamily="66" charset="0"/>
              </a:rPr>
              <a:t> </a:t>
            </a:r>
            <a:r>
              <a:rPr lang="ru-RU" dirty="0" err="1" smtClean="0">
                <a:latin typeface="Monotype Corsiva" panose="03010101010201010101" pitchFamily="66" charset="0"/>
              </a:rPr>
              <a:t>стін</a:t>
            </a:r>
            <a:r>
              <a:rPr lang="ru-RU" dirty="0" smtClean="0">
                <a:latin typeface="Monotype Corsiva" panose="03010101010201010101" pitchFamily="66" charset="0"/>
              </a:rPr>
              <a:t>.</a:t>
            </a:r>
            <a:endParaRPr lang="ru-RU" dirty="0">
              <a:latin typeface="Monotype Corsiva" panose="03010101010201010101" pitchFamily="66" charset="0"/>
            </a:endParaRPr>
          </a:p>
        </p:txBody>
      </p:sp>
      <p:pic>
        <p:nvPicPr>
          <p:cNvPr id="11268" name="Picture 4" descr="https://img.tsn.ua/cached/1514291191/tsn-e3716eb1c55ff650a9da4a193f7b6ebf/thumbs/608xX/42/a0/3d6e89d4adde54a9289d91fe80fea04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404" y="120823"/>
            <a:ext cx="6127932" cy="457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874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5328592" cy="1642194"/>
          </a:xfrm>
        </p:spPr>
        <p:txBody>
          <a:bodyPr>
            <a:noAutofit/>
          </a:bodyPr>
          <a:lstStyle/>
          <a:p>
            <a:r>
              <a:rPr lang="uk-UA" sz="3600" b="1" u="sng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Оксана Стефанівна Забужко </a:t>
            </a:r>
            <a:r>
              <a:rPr lang="uk-UA" sz="3600" b="1" u="sng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(19 вересня 1960 р.)</a:t>
            </a:r>
            <a:endParaRPr lang="ru-RU" sz="3600" b="1" u="sng" dirty="0">
              <a:solidFill>
                <a:srgbClr val="C0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://ukropnews.com/image/22/atikls1055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420888"/>
            <a:ext cx="5904656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887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Творча діяльність</a:t>
            </a:r>
            <a:endParaRPr lang="ru-RU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3314" name="Picture 2" descr="https://j.livelib.ru/boocover/1000727324/200/d12c/Oksana_Zabuzhko__Travnevij_ini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512" y="747502"/>
            <a:ext cx="2930488" cy="3897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31" y="692696"/>
            <a:ext cx="2657516" cy="350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http://store2.obreey.com/img/pictures/2/193/1935357/b600x800.a0acc581bfd9cb3d8335c740914b1ef4113e4dbc60c8412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19346"/>
            <a:ext cx="3011016" cy="416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84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06811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latin typeface="Monotype Corsiva" panose="03010101010201010101" pitchFamily="66" charset="0"/>
              </a:rPr>
              <a:t>27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січня</a:t>
            </a:r>
            <a:r>
              <a:rPr lang="ru-RU" sz="2200" b="1" dirty="0" smtClean="0">
                <a:latin typeface="Monotype Corsiva" panose="03010101010201010101" pitchFamily="66" charset="0"/>
              </a:rPr>
              <a:t>, у День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пам’яті</a:t>
            </a:r>
            <a:r>
              <a:rPr lang="ru-RU" sz="2200" b="1" dirty="0" smtClean="0">
                <a:latin typeface="Monotype Corsiva" panose="03010101010201010101" pitchFamily="66" charset="0"/>
              </a:rPr>
              <a:t> жертв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Голокосту</a:t>
            </a:r>
            <a:r>
              <a:rPr lang="ru-RU" sz="2200" b="1" dirty="0" smtClean="0">
                <a:latin typeface="Monotype Corsiva" panose="03010101010201010101" pitchFamily="66" charset="0"/>
              </a:rPr>
              <a:t>, в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Римі</a:t>
            </a:r>
            <a:r>
              <a:rPr lang="ru-RU" sz="2200" b="1" dirty="0" smtClean="0">
                <a:latin typeface="Monotype Corsiva" panose="03010101010201010101" pitchFamily="66" charset="0"/>
              </a:rPr>
              <a:t>, у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соборі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святої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Софії</a:t>
            </a:r>
            <a:r>
              <a:rPr lang="ru-RU" sz="2200" b="1" dirty="0" smtClean="0">
                <a:latin typeface="Monotype Corsiva" panose="03010101010201010101" pitchFamily="66" charset="0"/>
              </a:rPr>
              <a:t>,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відбулася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церемонія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вручення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Відзнаки</a:t>
            </a:r>
            <a:r>
              <a:rPr lang="ru-RU" sz="2200" b="1" dirty="0" smtClean="0">
                <a:latin typeface="Monotype Corsiva" panose="03010101010201010101" pitchFamily="66" charset="0"/>
              </a:rPr>
              <a:t> священномученика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Омеляна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Ковча</a:t>
            </a:r>
            <a:r>
              <a:rPr lang="ru-RU" sz="2200" b="1" dirty="0" smtClean="0">
                <a:latin typeface="Monotype Corsiva" panose="03010101010201010101" pitchFamily="66" charset="0"/>
              </a:rPr>
              <a:t> – греко-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католицького</a:t>
            </a:r>
            <a:r>
              <a:rPr lang="ru-RU" sz="2200" b="1" dirty="0" smtClean="0">
                <a:latin typeface="Monotype Corsiva" panose="03010101010201010101" pitchFamily="66" charset="0"/>
              </a:rPr>
              <a:t> священника,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послідовника</a:t>
            </a:r>
            <a:r>
              <a:rPr lang="ru-RU" sz="2200" b="1" dirty="0" smtClean="0">
                <a:latin typeface="Monotype Corsiva" panose="03010101010201010101" pitchFamily="66" charset="0"/>
              </a:rPr>
              <a:t> митрополита Андрея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Шептицького</a:t>
            </a:r>
            <a:r>
              <a:rPr lang="ru-RU" sz="2200" b="1" dirty="0" smtClean="0">
                <a:latin typeface="Monotype Corsiva" panose="03010101010201010101" pitchFamily="66" charset="0"/>
              </a:rPr>
              <a:t>,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який</a:t>
            </a:r>
            <a:r>
              <a:rPr lang="ru-RU" sz="2200" b="1" dirty="0" smtClean="0">
                <a:latin typeface="Monotype Corsiva" panose="03010101010201010101" pitchFamily="66" charset="0"/>
              </a:rPr>
              <a:t> у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часи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Другої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світової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рятував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євреїв</a:t>
            </a:r>
            <a:r>
              <a:rPr lang="ru-RU" sz="2200" b="1" dirty="0" smtClean="0">
                <a:latin typeface="Monotype Corsiva" panose="03010101010201010101" pitchFamily="66" charset="0"/>
              </a:rPr>
              <a:t>, за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що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був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ув’язнений</a:t>
            </a:r>
            <a:r>
              <a:rPr lang="ru-RU" sz="2200" b="1" dirty="0" smtClean="0">
                <a:latin typeface="Monotype Corsiva" panose="03010101010201010101" pitchFamily="66" charset="0"/>
              </a:rPr>
              <a:t> і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загинув</a:t>
            </a:r>
            <a:r>
              <a:rPr lang="ru-RU" sz="2200" b="1" dirty="0" smtClean="0">
                <a:latin typeface="Monotype Corsiva" panose="03010101010201010101" pitchFamily="66" charset="0"/>
              </a:rPr>
              <a:t> у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концтаборі</a:t>
            </a:r>
            <a:r>
              <a:rPr lang="ru-RU" sz="2200" b="1" dirty="0" smtClean="0">
                <a:latin typeface="Monotype Corsiva" panose="03010101010201010101" pitchFamily="66" charset="0"/>
              </a:rPr>
              <a:t> Майданек. 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Нагороду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булао</a:t>
            </a:r>
            <a:r>
              <a:rPr lang="ru-RU" sz="2200" b="1" dirty="0" smtClean="0">
                <a:latin typeface="Monotype Corsiva" panose="03010101010201010101" pitchFamily="66" charset="0"/>
              </a:rPr>
              <a:t> вручена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українським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жінкам</a:t>
            </a:r>
            <a:r>
              <a:rPr lang="ru-RU" sz="2200" b="1" dirty="0" smtClean="0">
                <a:latin typeface="Monotype Corsiva" panose="03010101010201010101" pitchFamily="66" charset="0"/>
              </a:rPr>
              <a:t>: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письменниці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Оксані</a:t>
            </a:r>
            <a:r>
              <a:rPr lang="ru-RU" sz="2200" b="1" dirty="0" smtClean="0">
                <a:latin typeface="Monotype Corsiva" panose="03010101010201010101" pitchFamily="66" charset="0"/>
              </a:rPr>
              <a:t> Забужко та 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медикові</a:t>
            </a:r>
            <a:r>
              <a:rPr lang="ru-RU" sz="2200" b="1" dirty="0" smtClean="0">
                <a:latin typeface="Monotype Corsiva" panose="03010101010201010101" pitchFamily="66" charset="0"/>
              </a:rPr>
              <a:t> –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добровольцю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Яні</a:t>
            </a:r>
            <a:r>
              <a:rPr lang="ru-RU" sz="2200" b="1" dirty="0" smtClean="0">
                <a:latin typeface="Monotype Corsiva" panose="03010101010201010101" pitchFamily="66" charset="0"/>
              </a:rPr>
              <a:t> </a:t>
            </a:r>
            <a:r>
              <a:rPr lang="ru-RU" sz="2200" b="1" dirty="0" err="1" smtClean="0">
                <a:latin typeface="Monotype Corsiva" panose="03010101010201010101" pitchFamily="66" charset="0"/>
              </a:rPr>
              <a:t>Зінкевич</a:t>
            </a:r>
            <a:r>
              <a:rPr lang="ru-RU" sz="2200" b="1" dirty="0" smtClean="0">
                <a:latin typeface="Monotype Corsiva" panose="03010101010201010101" pitchFamily="66" charset="0"/>
              </a:rPr>
              <a:t>.</a:t>
            </a:r>
            <a:endParaRPr lang="ru-RU" sz="2200" b="1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pPr marL="0" lvl="0" indent="0">
              <a:buNone/>
            </a:pPr>
            <a:endParaRPr lang="ru-RU" sz="25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16386" name="Picture 2" descr="Фото: ugcc.u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855" y="2256752"/>
            <a:ext cx="6072609" cy="4544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503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944216"/>
          </a:xfrm>
        </p:spPr>
        <p:txBody>
          <a:bodyPr>
            <a:noAutofit/>
          </a:bodyPr>
          <a:lstStyle/>
          <a:p>
            <a:r>
              <a:rPr lang="uk-UA" b="1" u="sng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Олеся Олександрівна </a:t>
            </a:r>
            <a:br>
              <a:rPr lang="uk-UA" b="1" u="sng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uk-UA" b="1" u="sng" dirty="0" err="1" smtClean="0">
                <a:solidFill>
                  <a:srgbClr val="C00000"/>
                </a:solidFill>
                <a:latin typeface="Monotype Corsiva" panose="03010101010201010101" pitchFamily="66" charset="0"/>
              </a:rPr>
              <a:t>Мамчич</a:t>
            </a:r>
            <a:r>
              <a:rPr lang="uk-UA" b="1" u="sng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 </a:t>
            </a:r>
            <a:br>
              <a:rPr lang="uk-UA" b="1" u="sng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uk-UA" sz="2800" b="1" u="sng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( 28 січня 1981 р.)</a:t>
            </a:r>
            <a:endParaRPr lang="ru-RU" sz="2800" b="1" u="sng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276872"/>
            <a:ext cx="3127832" cy="4563260"/>
          </a:xfrm>
        </p:spPr>
      </p:pic>
    </p:spTree>
    <p:extLst>
      <p:ext uri="{BB962C8B-B14F-4D97-AF65-F5344CB8AC3E}">
        <p14:creationId xmlns:p14="http://schemas.microsoft.com/office/powerpoint/2010/main" val="3486414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16632"/>
            <a:ext cx="5400600" cy="1008112"/>
          </a:xfrm>
        </p:spPr>
        <p:txBody>
          <a:bodyPr>
            <a:normAutofit/>
          </a:bodyPr>
          <a:lstStyle/>
          <a:p>
            <a: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«</a:t>
            </a:r>
            <a:r>
              <a:rPr lang="ru-RU" sz="25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Перекотиболе</a:t>
            </a:r>
            <a: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b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5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Київ</a:t>
            </a:r>
            <a: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5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Пульсари</a:t>
            </a:r>
            <a: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2005) </a:t>
            </a:r>
            <a:endParaRPr lang="ru-RU" sz="25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</p:txBody>
      </p:sp>
      <p:pic>
        <p:nvPicPr>
          <p:cNvPr id="1026" name="Picture 2" descr="C:\Users\Oleg\Desktop\77f68221709f06e2a20ab37419b0da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15722"/>
            <a:ext cx="4104456" cy="551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508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16632"/>
            <a:ext cx="5256584" cy="936104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lang="ru-RU" sz="25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</a:t>
            </a:r>
            <a:r>
              <a:rPr lang="ru-RU" sz="2500" b="1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Обкладинка</a:t>
            </a:r>
            <a: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  <a:b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5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ru-RU" sz="2500" b="1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Київ</a:t>
            </a:r>
            <a:r>
              <a:rPr lang="ru-RU" sz="25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ru-RU" sz="2500" b="1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Електрокнига</a:t>
            </a:r>
            <a:r>
              <a:rPr lang="ru-RU" sz="25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2014</a:t>
            </a:r>
            <a: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ru-RU" sz="20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2050" name="Picture 2" descr="http://m.day.kyiv.ua/sites/default/files/main/articles/29042014/23kni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962126"/>
            <a:ext cx="4152024" cy="589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056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16632"/>
            <a:ext cx="5256584" cy="1080120"/>
          </a:xfrm>
        </p:spPr>
        <p:txBody>
          <a:bodyPr>
            <a:normAutofit/>
          </a:bodyPr>
          <a:lstStyle/>
          <a:p>
            <a: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«</a:t>
            </a:r>
            <a:r>
              <a:rPr lang="ru-RU" sz="25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Сонце</a:t>
            </a:r>
            <a: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500" b="1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пішло</a:t>
            </a:r>
            <a:r>
              <a:rPr lang="ru-RU" sz="25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у декрет</a:t>
            </a:r>
            <a: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  <a:b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5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5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ru-RU" sz="2500" b="1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Київ</a:t>
            </a:r>
            <a:r>
              <a:rPr lang="ru-RU" sz="25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ru-RU" sz="2500" b="1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Смолоскип</a:t>
            </a:r>
            <a:r>
              <a:rPr lang="ru-RU" sz="25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2014).</a:t>
            </a:r>
            <a:endParaRPr lang="ru-RU" sz="25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m.krytyka.com/sites/krytyka/files/styles/article_image/public/images/reviews/ann_1_19.jpg?itok=Z5RbmIH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268760"/>
            <a:ext cx="3528392" cy="5278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469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800" b="1" u="sng" dirty="0" err="1">
                <a:solidFill>
                  <a:srgbClr val="C00000"/>
                </a:solidFill>
                <a:latin typeface="Monotype Corsiva" panose="03010101010201010101" pitchFamily="66" charset="0"/>
                <a:ea typeface="+mn-ea"/>
                <a:cs typeface="+mn-cs"/>
              </a:rPr>
              <a:t>Авторка</a:t>
            </a:r>
            <a:r>
              <a:rPr lang="ru-RU" sz="2800" b="1" u="sng" dirty="0">
                <a:solidFill>
                  <a:srgbClr val="C00000"/>
                </a:solidFill>
                <a:latin typeface="Monotype Corsiva" panose="03010101010201010101" pitchFamily="66" charset="0"/>
                <a:ea typeface="+mn-ea"/>
                <a:cs typeface="+mn-cs"/>
              </a:rPr>
              <a:t> </a:t>
            </a:r>
            <a:r>
              <a:rPr lang="ru-RU" sz="2800" b="1" u="sng" dirty="0" err="1">
                <a:solidFill>
                  <a:srgbClr val="C00000"/>
                </a:solidFill>
                <a:latin typeface="Monotype Corsiva" panose="03010101010201010101" pitchFamily="66" charset="0"/>
                <a:ea typeface="+mn-ea"/>
                <a:cs typeface="+mn-cs"/>
              </a:rPr>
              <a:t>поетичних</a:t>
            </a:r>
            <a:r>
              <a:rPr lang="ru-RU" sz="2800" b="1" u="sng" dirty="0">
                <a:solidFill>
                  <a:srgbClr val="C00000"/>
                </a:solidFill>
                <a:latin typeface="Monotype Corsiva" panose="03010101010201010101" pitchFamily="66" charset="0"/>
                <a:ea typeface="+mn-ea"/>
                <a:cs typeface="+mn-cs"/>
              </a:rPr>
              <a:t> книг для </a:t>
            </a:r>
            <a:r>
              <a:rPr lang="ru-RU" sz="2800" b="1" u="sng" dirty="0" err="1">
                <a:solidFill>
                  <a:srgbClr val="C00000"/>
                </a:solidFill>
                <a:latin typeface="Monotype Corsiva" panose="03010101010201010101" pitchFamily="66" charset="0"/>
                <a:ea typeface="+mn-ea"/>
                <a:cs typeface="+mn-cs"/>
              </a:rPr>
              <a:t>дітей</a:t>
            </a:r>
            <a:r>
              <a:rPr lang="ru-RU" sz="2800" b="1" u="sng" dirty="0">
                <a:solidFill>
                  <a:srgbClr val="C00000"/>
                </a:solidFill>
                <a:latin typeface="Monotype Corsiva" panose="03010101010201010101" pitchFamily="66" charset="0"/>
                <a:ea typeface="+mn-ea"/>
                <a:cs typeface="+mn-cs"/>
              </a:rPr>
              <a:t>:</a:t>
            </a:r>
            <a:r>
              <a:rPr lang="ru-RU" sz="22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2200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«А на нас упав ананас»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ru-RU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Київ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ru-RU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Грані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Т, 2013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5" descr="http://img.yakaboo.ua/media/catalog/product/4/9/495576_500592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1" y="1628800"/>
            <a:ext cx="3838051" cy="503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288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5328592" cy="1143000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Тиранозавр</a:t>
            </a: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Оленка</a:t>
            </a: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ru-RU" sz="2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Київ</a:t>
            </a: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Фонтан </a:t>
            </a:r>
            <a:r>
              <a:rPr lang="ru-RU" sz="2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казок</a:t>
            </a: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2016).</a:t>
            </a:r>
            <a:endParaRPr lang="ru-RU" sz="2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861" y="1414908"/>
            <a:ext cx="4894411" cy="5110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7219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16632"/>
            <a:ext cx="5328592" cy="1301006"/>
          </a:xfrm>
        </p:spPr>
        <p:txBody>
          <a:bodyPr anchor="ctr">
            <a:noAutofit/>
          </a:bodyPr>
          <a:lstStyle/>
          <a:p>
            <a:r>
              <a:rPr lang="uk-UA" b="1" u="sng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/>
            </a:r>
            <a:br>
              <a:rPr lang="uk-UA" b="1" u="sng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uk-UA" b="1" u="sng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Мар’яна Орестівна  Савка</a:t>
            </a:r>
            <a:br>
              <a:rPr lang="uk-UA" b="1" u="sng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uk-UA" sz="2400" b="1" u="sng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(21 лютого 1973 р.)</a:t>
            </a:r>
            <a:endParaRPr lang="ru-RU" sz="2400" b="1" u="sng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146" name="Picture 2" descr="http://ipress.ua/media/gallery/full/s/a/sav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88838"/>
            <a:ext cx="4752528" cy="475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9291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9433" y="51374"/>
            <a:ext cx="4042792" cy="648072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Творчість</a:t>
            </a:r>
            <a:endParaRPr lang="ru-RU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170" name="Picture 2" descr="http://smoloskyp.tripod.com/grafix/books/pictures_on_the_ro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8" y="505702"/>
            <a:ext cx="2400300" cy="330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litakcent.com/wp-content/uploads/2013/04/20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908720"/>
            <a:ext cx="2994382" cy="267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im0-tub-ua.yandex.net/i?id=dd47c055e6f1493e87ad41a4359ca9b6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048" y="3814400"/>
            <a:ext cx="264795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yeesbook.in.ua/upload/iblock/fa6/6816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05" y="4078725"/>
            <a:ext cx="2424485" cy="253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mybook.biz.ua/files/books/middle/image_80616_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077" y="4078724"/>
            <a:ext cx="2813600" cy="253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vsiknygy.com.ua/upload/iblock/b58/b58989b225fc99d435098191ff7c08c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05700"/>
            <a:ext cx="2344445" cy="330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49273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165</Words>
  <Application>Microsoft Office PowerPoint</Application>
  <PresentationFormat>Экран (4:3)</PresentationFormat>
  <Paragraphs>18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УПЧ. Поезії Олесі Мамчич, Мар’яни Савки, Оксани Забужко</vt:lpstr>
      <vt:lpstr>Олеся Олександрівна  Мамчич  ( 28 січня 1981 р.)</vt:lpstr>
      <vt:lpstr>2. «Перекотиболе»  (Київ: Пульсари, 2005) </vt:lpstr>
      <vt:lpstr> 3. «Обкладинка»  (Київ: Електрокнига, 2014) </vt:lpstr>
      <vt:lpstr>4. «Сонце пішло у декрет»  (Київ: Смолоскип, 2014).</vt:lpstr>
      <vt:lpstr>Авторка поетичних книг для дітей: «А на нас упав ананас»  (Київ: Грані Т, 2013)</vt:lpstr>
      <vt:lpstr>«Тиранозавр Оленка» (Київ, Фонтан казок, 2016).</vt:lpstr>
      <vt:lpstr> Мар’яна Орестівна  Савка (21 лютого 1973 р.)</vt:lpstr>
      <vt:lpstr>Творчість</vt:lpstr>
      <vt:lpstr>Автор кількох книжок для дітей</vt:lpstr>
      <vt:lpstr>Навесні 2017 року світ побачила книжка «12 неймовірних жінок про цінності, які творять людину»</vt:lpstr>
      <vt:lpstr>Презентация PowerPoint</vt:lpstr>
      <vt:lpstr>Оксана Стефанівна Забужко (19 вересня 1960 р.)</vt:lpstr>
      <vt:lpstr>Творча діяльність</vt:lpstr>
      <vt:lpstr>27 січня, у День пам’яті жертв Голокосту, в Римі, у соборі святої Софії, відбулася церемонія вручення Відзнаки священномученика Омеляна Ковча – греко-католицького священника, послідовника митрополита Андрея Шептицького, який у часи Другої світової рятував євреїв, за що був ув’язнений і загинув у концтаборі Майданек.  Нагороду булао вручена українським жінкам: письменниці Оксані Забужко та  медикові – добровольцю Яні Зінкевич.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УПЧ. Поезії Олесі Мамчич, Мар’яни Савки, Оксани Забужко</dc:title>
  <dc:creator>Aparat210897@outlook.com</dc:creator>
  <cp:lastModifiedBy>Aparat210897@outlook.com</cp:lastModifiedBy>
  <cp:revision>27</cp:revision>
  <dcterms:created xsi:type="dcterms:W3CDTF">2018-01-30T17:22:22Z</dcterms:created>
  <dcterms:modified xsi:type="dcterms:W3CDTF">2018-02-22T12:27:34Z</dcterms:modified>
</cp:coreProperties>
</file>