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0" r:id="rId2"/>
    <p:sldId id="258" r:id="rId3"/>
    <p:sldId id="263" r:id="rId4"/>
    <p:sldId id="265" r:id="rId5"/>
    <p:sldId id="274" r:id="rId6"/>
    <p:sldId id="273" r:id="rId7"/>
    <p:sldId id="275" r:id="rId8"/>
    <p:sldId id="276" r:id="rId9"/>
    <p:sldId id="279" r:id="rId10"/>
    <p:sldId id="284" r:id="rId11"/>
    <p:sldId id="278" r:id="rId12"/>
    <p:sldId id="277" r:id="rId13"/>
    <p:sldId id="264" r:id="rId14"/>
    <p:sldId id="285" r:id="rId15"/>
    <p:sldId id="272" r:id="rId16"/>
    <p:sldId id="266" r:id="rId17"/>
    <p:sldId id="268" r:id="rId18"/>
    <p:sldId id="271" r:id="rId19"/>
    <p:sldId id="280" r:id="rId20"/>
    <p:sldId id="281" r:id="rId21"/>
    <p:sldId id="282" r:id="rId22"/>
    <p:sldId id="283" r:id="rId23"/>
    <p:sldId id="28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9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D8088-6AEF-4EE5-8086-AB596DEA1C31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D4550-5C8E-4415-91B2-1F9E5298EB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“ Козацькому роду нема переводу “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Родинне свято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noProof="0" dirty="0" smtClean="0"/>
              <a:t> </a:t>
            </a:r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Конкурс віршів до Дня рідної мови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Фестиваль “ Барви рідної мови</a:t>
            </a:r>
            <a:r>
              <a:rPr lang="uk-UA" baseline="0" dirty="0" smtClean="0"/>
              <a:t> “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noProof="0" dirty="0" smtClean="0">
                <a:latin typeface="Times New Roman" pitchFamily="18" charset="0"/>
                <a:cs typeface="Times New Roman" pitchFamily="18" charset="0"/>
              </a:rPr>
              <a:t>Акція</a:t>
            </a:r>
            <a:r>
              <a:rPr lang="uk-UA" baseline="0" noProof="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noProof="0" dirty="0" smtClean="0">
                <a:latin typeface="Times New Roman" pitchFamily="18" charset="0"/>
                <a:cs typeface="Times New Roman" pitchFamily="18" charset="0"/>
              </a:rPr>
              <a:t>Привітай солдата»</a:t>
            </a:r>
            <a:endParaRPr lang="uk-UA" noProof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Театралізовані вистави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Акція “ Ветеран</a:t>
            </a:r>
            <a:r>
              <a:rPr lang="uk-UA" baseline="0" dirty="0" smtClean="0"/>
              <a:t> живе поруч ”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Акція “ Привітай ветерана “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Шкільний музей – цінність нашої школи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noProof="0" dirty="0" smtClean="0"/>
              <a:t>Хто не знає свого минулого, той не вартий свого майбутнього</a:t>
            </a:r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Благодійна акція “ Добро починається з тебе “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Очікувані результати:</a:t>
            </a:r>
          </a:p>
          <a:p>
            <a:pPr>
              <a:buFont typeface="Arial" charset="0"/>
              <a:buChar char="•"/>
            </a:pPr>
            <a:r>
              <a:rPr lang="uk-UA" dirty="0" smtClean="0"/>
              <a:t>Забезпечення у молодого покоління розвинутої національно-патріотичної свідомості, почуття вірності, любові до Батьківщини;</a:t>
            </a:r>
          </a:p>
          <a:p>
            <a:pPr>
              <a:buFont typeface="Arial" charset="0"/>
              <a:buChar char="•"/>
            </a:pPr>
            <a:r>
              <a:rPr lang="uk-UA" dirty="0" smtClean="0"/>
              <a:t> Відновлення історичної пам'яті про традиції українського народу;</a:t>
            </a:r>
          </a:p>
          <a:p>
            <a:pPr>
              <a:buFont typeface="Arial" charset="0"/>
              <a:buChar char="•"/>
            </a:pPr>
            <a:r>
              <a:rPr lang="uk-UA" dirty="0" smtClean="0"/>
              <a:t> Зацікавленість молоді щодо служби у Збройних силах України;</a:t>
            </a:r>
          </a:p>
          <a:p>
            <a:pPr>
              <a:buFont typeface="Arial" charset="0"/>
              <a:buChar char="•"/>
            </a:pPr>
            <a:r>
              <a:rPr lang="uk-UA" dirty="0" smtClean="0"/>
              <a:t> Створення ефективного національно - патріотичного</a:t>
            </a:r>
            <a:r>
              <a:rPr lang="uk-UA" baseline="0" dirty="0" smtClean="0"/>
              <a:t> виховання дітей та молоді.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Дякуємо  за увагу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Головною</a:t>
            </a:r>
            <a:r>
              <a:rPr lang="uk-UA" b="1" baseline="0" dirty="0" smtClean="0">
                <a:solidFill>
                  <a:schemeClr val="accent2">
                    <a:lumMod val="75000"/>
                  </a:schemeClr>
                </a:solidFill>
              </a:rPr>
              <a:t> домінантою </a:t>
            </a:r>
            <a:r>
              <a:rPr lang="uk-UA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національно-патріотичного виховання дітей та молоді є:</a:t>
            </a:r>
            <a:endParaRPr lang="ru-RU" sz="12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 “ Україна – єдина країна ”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“</a:t>
            </a:r>
            <a:r>
              <a:rPr lang="uk-UA" baseline="0" dirty="0" smtClean="0"/>
              <a:t> Я</a:t>
            </a:r>
            <a:r>
              <a:rPr lang="uk-UA" dirty="0" smtClean="0"/>
              <a:t>кщо буде світло в душі, буде краса в людини,</a:t>
            </a:r>
            <a:r>
              <a:rPr lang="uk-UA" baseline="0" dirty="0" smtClean="0"/>
              <a:t> Якщо є краса у людини, буде гармонія в домі, Якщо є гармонія в домі, буде порядок у нації, Якщо є порядок у нації, буде мир у світі ”.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noProof="0" dirty="0" smtClean="0"/>
              <a:t> </a:t>
            </a:r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uk-UA" baseline="0" dirty="0" smtClean="0"/>
              <a:t/>
            </a:r>
            <a:br>
              <a:rPr lang="uk-UA" baseline="0" dirty="0" smtClean="0"/>
            </a:br>
            <a:r>
              <a:rPr lang="uk-UA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“ Україна – єдина країна ”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4550-5C8E-4415-91B2-1F9E5298EB49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23E1-24D6-46B7-82B0-6E8DC281350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2E23-5C4F-4DCE-99AE-C1192EE5A3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23E1-24D6-46B7-82B0-6E8DC281350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2E23-5C4F-4DCE-99AE-C1192EE5A3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23E1-24D6-46B7-82B0-6E8DC281350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2E23-5C4F-4DCE-99AE-C1192EE5A3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23E1-24D6-46B7-82B0-6E8DC281350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2E23-5C4F-4DCE-99AE-C1192EE5A3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23E1-24D6-46B7-82B0-6E8DC281350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2E23-5C4F-4DCE-99AE-C1192EE5A3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23E1-24D6-46B7-82B0-6E8DC281350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2E23-5C4F-4DCE-99AE-C1192EE5A3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23E1-24D6-46B7-82B0-6E8DC281350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2E23-5C4F-4DCE-99AE-C1192EE5A3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23E1-24D6-46B7-82B0-6E8DC281350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2E23-5C4F-4DCE-99AE-C1192EE5A3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23E1-24D6-46B7-82B0-6E8DC281350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2E23-5C4F-4DCE-99AE-C1192EE5A3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23E1-24D6-46B7-82B0-6E8DC281350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2E23-5C4F-4DCE-99AE-C1192EE5A3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23E1-24D6-46B7-82B0-6E8DC281350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2E23-5C4F-4DCE-99AE-C1192EE5A3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923E1-24D6-46B7-82B0-6E8DC281350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E2E23-5C4F-4DCE-99AE-C1192EE5A3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артинки по запросу фон для презентации патріотичн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96536" cy="6894578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339752" y="240323"/>
            <a:ext cx="56166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СОЛЕДАРСЬКА ЗАГАЛЬНООСВІТНЯ ШКОЛА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І-ІІ СТУПЕНІВ № 14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628800"/>
            <a:ext cx="604867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4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Національне виховання - майбутнє держави</a:t>
            </a:r>
          </a:p>
          <a:p>
            <a:pPr algn="ctr"/>
            <a:endParaRPr lang="uk-UA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2017р.</a:t>
            </a:r>
            <a:endParaRPr lang="uk-UA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0"/>
            <a:ext cx="9144000" cy="68972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51720" y="332656"/>
            <a:ext cx="7092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 Козацькому роду - нема переводу “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7" name="Picture 1" descr="C:\ВСЕ\Фото 2017-2018 н.р\День Збройних сил України\20171013_112611.jpg"/>
          <p:cNvPicPr>
            <a:picLocks noChangeAspect="1" noChangeArrowheads="1"/>
          </p:cNvPicPr>
          <p:nvPr/>
        </p:nvPicPr>
        <p:blipFill>
          <a:blip r:embed="rId4" cstate="print"/>
          <a:srcRect l="12094" t="19738" r="11466" b="3822"/>
          <a:stretch>
            <a:fillRect/>
          </a:stretch>
        </p:blipFill>
        <p:spPr bwMode="auto">
          <a:xfrm>
            <a:off x="1547664" y="1556792"/>
            <a:ext cx="3960440" cy="2970330"/>
          </a:xfrm>
          <a:prstGeom prst="rect">
            <a:avLst/>
          </a:prstGeom>
          <a:noFill/>
        </p:spPr>
      </p:pic>
      <p:pic>
        <p:nvPicPr>
          <p:cNvPr id="24578" name="Picture 2" descr="C:\ВСЕ\Фото 2017-2018 н.р\День Збройних сил України\DSC03856.JPG"/>
          <p:cNvPicPr>
            <a:picLocks noChangeAspect="1" noChangeArrowheads="1"/>
          </p:cNvPicPr>
          <p:nvPr/>
        </p:nvPicPr>
        <p:blipFill>
          <a:blip r:embed="rId5" cstate="print"/>
          <a:srcRect l="24800" t="14563" r="21650" b="28738"/>
          <a:stretch>
            <a:fillRect/>
          </a:stretch>
        </p:blipFill>
        <p:spPr bwMode="auto">
          <a:xfrm>
            <a:off x="5220072" y="4005064"/>
            <a:ext cx="3635896" cy="2566469"/>
          </a:xfrm>
          <a:prstGeom prst="rect">
            <a:avLst/>
          </a:prstGeom>
          <a:noFill/>
        </p:spPr>
      </p:pic>
      <p:pic>
        <p:nvPicPr>
          <p:cNvPr id="6" name="Picture 7" descr="Картинки по запросу картинки я люблю україну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97898">
            <a:off x="5868144" y="1628800"/>
            <a:ext cx="2736305" cy="1972684"/>
          </a:xfrm>
          <a:prstGeom prst="rect">
            <a:avLst/>
          </a:prstGeom>
          <a:noFill/>
        </p:spPr>
      </p:pic>
      <p:pic>
        <p:nvPicPr>
          <p:cNvPr id="24579" name="Picture 3" descr="C:\ВСЕ\Фото 2015-2016 н.р\День вишиванок 19 травня 2016р\DSCN4127.JPG"/>
          <p:cNvPicPr>
            <a:picLocks noChangeAspect="1" noChangeArrowheads="1"/>
          </p:cNvPicPr>
          <p:nvPr/>
        </p:nvPicPr>
        <p:blipFill>
          <a:blip r:embed="rId7" cstate="print"/>
          <a:srcRect l="10625" t="8001" r="10626" b="8001"/>
          <a:stretch>
            <a:fillRect/>
          </a:stretch>
        </p:blipFill>
        <p:spPr bwMode="auto">
          <a:xfrm>
            <a:off x="2051720" y="4653136"/>
            <a:ext cx="3047766" cy="1828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0"/>
            <a:ext cx="9144000" cy="68972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1761" y="332656"/>
            <a:ext cx="3744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Родинне свято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1" name="Picture 1" descr="C:\ВСЕ\Фото 2016-2017 навч. рік\ЗАХОДИ до похилого віку\Родинне свято у 2 класі\DSCN7149.JPG"/>
          <p:cNvPicPr>
            <a:picLocks noChangeAspect="1" noChangeArrowheads="1"/>
          </p:cNvPicPr>
          <p:nvPr/>
        </p:nvPicPr>
        <p:blipFill>
          <a:blip r:embed="rId4" cstate="print"/>
          <a:srcRect l="4326" r="4326" b="6601"/>
          <a:stretch>
            <a:fillRect/>
          </a:stretch>
        </p:blipFill>
        <p:spPr bwMode="auto">
          <a:xfrm>
            <a:off x="1619672" y="1268760"/>
            <a:ext cx="4256904" cy="2448272"/>
          </a:xfrm>
          <a:prstGeom prst="rect">
            <a:avLst/>
          </a:prstGeom>
          <a:noFill/>
        </p:spPr>
      </p:pic>
      <p:pic>
        <p:nvPicPr>
          <p:cNvPr id="25602" name="Picture 2" descr="C:\ВСЕ\Фото 2016-2017 навч. рік\ЗАХОДИ до похилого віку\ВИСТАВКА Бабусин рушник\DSCN7155.JPG"/>
          <p:cNvPicPr>
            <a:picLocks noChangeAspect="1" noChangeArrowheads="1"/>
          </p:cNvPicPr>
          <p:nvPr/>
        </p:nvPicPr>
        <p:blipFill>
          <a:blip r:embed="rId5" cstate="print"/>
          <a:srcRect l="7476" r="4326" b="3801"/>
          <a:stretch>
            <a:fillRect/>
          </a:stretch>
        </p:blipFill>
        <p:spPr bwMode="auto">
          <a:xfrm>
            <a:off x="2411760" y="3933056"/>
            <a:ext cx="4225215" cy="2592288"/>
          </a:xfrm>
          <a:prstGeom prst="rect">
            <a:avLst/>
          </a:prstGeom>
          <a:noFill/>
        </p:spPr>
      </p:pic>
      <p:pic>
        <p:nvPicPr>
          <p:cNvPr id="25603" name="Picture 3" descr="C:\ВСЕ\Фото 2015-2016 н.р\8 БЕРЕЗНЯ 2016\1 клас\DSCN0466.JPG"/>
          <p:cNvPicPr>
            <a:picLocks noChangeAspect="1" noChangeArrowheads="1"/>
          </p:cNvPicPr>
          <p:nvPr/>
        </p:nvPicPr>
        <p:blipFill>
          <a:blip r:embed="rId6" cstate="print"/>
          <a:srcRect l="4326" t="3801" r="16925" b="2401"/>
          <a:stretch>
            <a:fillRect/>
          </a:stretch>
        </p:blipFill>
        <p:spPr bwMode="auto">
          <a:xfrm>
            <a:off x="6012160" y="692696"/>
            <a:ext cx="2857281" cy="1914362"/>
          </a:xfrm>
          <a:prstGeom prst="rect">
            <a:avLst/>
          </a:prstGeom>
          <a:noFill/>
        </p:spPr>
      </p:pic>
      <p:pic>
        <p:nvPicPr>
          <p:cNvPr id="7" name="Picture 7" descr="Картинки по запросу картинки я люблю україну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2636912"/>
            <a:ext cx="2397170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-39221"/>
            <a:ext cx="9144000" cy="689722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35696" y="1"/>
            <a:ext cx="6984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Спортивні змагання</a:t>
            </a:r>
          </a:p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 Тато, мама, я – спортивна </a:t>
            </a:r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сім'я </a:t>
            </a:r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endParaRPr lang="uk-UA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ВСЕ\Фото 2015-2016 н.р\Мама, папа, я -спорт семья\20160427_121156.jpg"/>
          <p:cNvPicPr>
            <a:picLocks noChangeAspect="1" noChangeArrowheads="1"/>
          </p:cNvPicPr>
          <p:nvPr/>
        </p:nvPicPr>
        <p:blipFill>
          <a:blip r:embed="rId4" cstate="print"/>
          <a:srcRect l="9175" t="25284" r="10080" b="24149"/>
          <a:stretch>
            <a:fillRect/>
          </a:stretch>
        </p:blipFill>
        <p:spPr bwMode="auto">
          <a:xfrm>
            <a:off x="4716016" y="1268760"/>
            <a:ext cx="3985991" cy="1872208"/>
          </a:xfrm>
          <a:prstGeom prst="rect">
            <a:avLst/>
          </a:prstGeom>
          <a:noFill/>
        </p:spPr>
      </p:pic>
      <p:pic>
        <p:nvPicPr>
          <p:cNvPr id="1027" name="Picture 3" descr="C:\ВСЕ\Фото 2015-2016 н.р\Мама, папа, я -спорт семья\20160427_124020.jpg"/>
          <p:cNvPicPr>
            <a:picLocks noChangeAspect="1" noChangeArrowheads="1"/>
          </p:cNvPicPr>
          <p:nvPr/>
        </p:nvPicPr>
        <p:blipFill>
          <a:blip r:embed="rId5" cstate="print"/>
          <a:srcRect l="9232" r="20605" b="1526"/>
          <a:stretch>
            <a:fillRect/>
          </a:stretch>
        </p:blipFill>
        <p:spPr bwMode="auto">
          <a:xfrm rot="20859077">
            <a:off x="2339752" y="3284984"/>
            <a:ext cx="2394266" cy="2520280"/>
          </a:xfrm>
          <a:prstGeom prst="rect">
            <a:avLst/>
          </a:prstGeom>
          <a:noFill/>
        </p:spPr>
      </p:pic>
      <p:pic>
        <p:nvPicPr>
          <p:cNvPr id="1029" name="Picture 5" descr="C:\ВСЕ\Фото 2015-2016 н.р\ФОТО ВСЕ\Фото 2012-13\Веселі старти 1-4 класи\DSCN0062.JPG"/>
          <p:cNvPicPr>
            <a:picLocks noChangeAspect="1" noChangeArrowheads="1"/>
          </p:cNvPicPr>
          <p:nvPr/>
        </p:nvPicPr>
        <p:blipFill>
          <a:blip r:embed="rId6" cstate="print"/>
          <a:srcRect l="13776" b="17450"/>
          <a:stretch>
            <a:fillRect/>
          </a:stretch>
        </p:blipFill>
        <p:spPr bwMode="auto">
          <a:xfrm>
            <a:off x="5076056" y="3284984"/>
            <a:ext cx="3572119" cy="256490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267745" y="5877272"/>
            <a:ext cx="6624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Здорова </a:t>
            </a:r>
            <a:r>
              <a:rPr lang="uk-UA" sz="3200" b="1" i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сім'я   </a:t>
            </a:r>
            <a:r>
              <a:rPr lang="uk-UA" sz="3200" b="1" i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– здорова нація</a:t>
            </a:r>
            <a:endParaRPr lang="uk-UA" sz="3200" b="1" i="1" dirty="0">
              <a:solidFill>
                <a:srgbClr val="00359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ВСЕ\Фото 2015-2016 н.р\г.Артемівськ ВЕСЕЛІ СТАРТИ\DSCN8973.JPG"/>
          <p:cNvPicPr>
            <a:picLocks noChangeAspect="1" noChangeArrowheads="1"/>
          </p:cNvPicPr>
          <p:nvPr/>
        </p:nvPicPr>
        <p:blipFill>
          <a:blip r:embed="rId7" cstate="print"/>
          <a:srcRect t="19550" r="12201" b="6951"/>
          <a:stretch>
            <a:fillRect/>
          </a:stretch>
        </p:blipFill>
        <p:spPr bwMode="auto">
          <a:xfrm rot="20893896">
            <a:off x="1493491" y="1413204"/>
            <a:ext cx="3024336" cy="18988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-39221"/>
            <a:ext cx="9144000" cy="6897221"/>
          </a:xfrm>
          <a:prstGeom prst="rect">
            <a:avLst/>
          </a:prstGeom>
          <a:noFill/>
        </p:spPr>
      </p:pic>
      <p:pic>
        <p:nvPicPr>
          <p:cNvPr id="3" name="Picture 7" descr="Картинки по запросу картинки я люблю україн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645024"/>
            <a:ext cx="2160241" cy="155738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11760" y="260648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 читців до Дня рідної мови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1" name="Picture 1" descr="C:\ВСЕ\Фото 2015-2016 н.р\День рідної мови Лютий 2016р\DSCN0179.JPG"/>
          <p:cNvPicPr>
            <a:picLocks noChangeAspect="1" noChangeArrowheads="1"/>
          </p:cNvPicPr>
          <p:nvPr/>
        </p:nvPicPr>
        <p:blipFill>
          <a:blip r:embed="rId5" cstate="print"/>
          <a:srcRect l="12846"/>
          <a:stretch>
            <a:fillRect/>
          </a:stretch>
        </p:blipFill>
        <p:spPr bwMode="auto">
          <a:xfrm>
            <a:off x="2339752" y="836712"/>
            <a:ext cx="3419872" cy="2207209"/>
          </a:xfrm>
          <a:prstGeom prst="rect">
            <a:avLst/>
          </a:prstGeom>
          <a:noFill/>
        </p:spPr>
      </p:pic>
      <p:pic>
        <p:nvPicPr>
          <p:cNvPr id="30723" name="Picture 3" descr="C:\ВСЕ\Фото 2016-2017 навч. рік\Конкурс читців НАША МОВА КАЛИНОВА\5-9 класи\DSCN7990.JPG"/>
          <p:cNvPicPr>
            <a:picLocks noChangeAspect="1" noChangeArrowheads="1"/>
          </p:cNvPicPr>
          <p:nvPr/>
        </p:nvPicPr>
        <p:blipFill>
          <a:blip r:embed="rId6" cstate="print"/>
          <a:srcRect l="34250" t="10801" r="22438" b="5575"/>
          <a:stretch>
            <a:fillRect/>
          </a:stretch>
        </p:blipFill>
        <p:spPr bwMode="auto">
          <a:xfrm>
            <a:off x="3419872" y="3212976"/>
            <a:ext cx="2983627" cy="3240360"/>
          </a:xfrm>
          <a:prstGeom prst="rect">
            <a:avLst/>
          </a:prstGeom>
          <a:noFill/>
        </p:spPr>
      </p:pic>
      <p:pic>
        <p:nvPicPr>
          <p:cNvPr id="30724" name="Picture 4" descr="C:\ВСЕ\Фото 2017-2018 н.р\Писемність та мова 9 листопад. 2017р\Конкурс читців\2-4 класи\DSCN9969.JPG"/>
          <p:cNvPicPr>
            <a:picLocks noChangeAspect="1" noChangeArrowheads="1"/>
          </p:cNvPicPr>
          <p:nvPr/>
        </p:nvPicPr>
        <p:blipFill>
          <a:blip r:embed="rId7" cstate="print"/>
          <a:srcRect l="40949" t="4200" r="28738" b="6201"/>
          <a:stretch>
            <a:fillRect/>
          </a:stretch>
        </p:blipFill>
        <p:spPr bwMode="auto">
          <a:xfrm>
            <a:off x="6588224" y="764704"/>
            <a:ext cx="1645756" cy="2736304"/>
          </a:xfrm>
          <a:prstGeom prst="rect">
            <a:avLst/>
          </a:prstGeom>
          <a:noFill/>
        </p:spPr>
      </p:pic>
      <p:pic>
        <p:nvPicPr>
          <p:cNvPr id="1027" name="Picture 3" descr="C:\ВСЕ\Фото 2017-2018 н.р\Писемність та мова 9 листопад. 2017р\Конкурс читців\2-4 класи\DSCN9959.JPG"/>
          <p:cNvPicPr>
            <a:picLocks noChangeAspect="1" noChangeArrowheads="1"/>
          </p:cNvPicPr>
          <p:nvPr/>
        </p:nvPicPr>
        <p:blipFill>
          <a:blip r:embed="rId8" cstate="print"/>
          <a:srcRect l="12201" t="16400" r="64962" b="24800"/>
          <a:stretch>
            <a:fillRect/>
          </a:stretch>
        </p:blipFill>
        <p:spPr bwMode="auto">
          <a:xfrm>
            <a:off x="6588224" y="3573016"/>
            <a:ext cx="2088232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-39221"/>
            <a:ext cx="9144000" cy="68972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39752" y="260648"/>
            <a:ext cx="6408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Фестиваль “ Барви рідної мови “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ВСЕ\Фото 2015-2016 н.р\ФОТО ВСЕ\Фото 2012-13\Барви рідної мови\DSCN9856.JPG"/>
          <p:cNvPicPr>
            <a:picLocks noChangeAspect="1" noChangeArrowheads="1"/>
          </p:cNvPicPr>
          <p:nvPr/>
        </p:nvPicPr>
        <p:blipFill>
          <a:blip r:embed="rId4" cstate="print"/>
          <a:srcRect l="8619" t="9694" r="5913" b="15051"/>
          <a:stretch>
            <a:fillRect/>
          </a:stretch>
        </p:blipFill>
        <p:spPr bwMode="auto">
          <a:xfrm>
            <a:off x="5220072" y="4074354"/>
            <a:ext cx="3384376" cy="2234965"/>
          </a:xfrm>
          <a:prstGeom prst="rect">
            <a:avLst/>
          </a:prstGeom>
          <a:noFill/>
        </p:spPr>
      </p:pic>
      <p:pic>
        <p:nvPicPr>
          <p:cNvPr id="3075" name="Picture 3" descr="C:\ВСЕ\Фото 2015-2016 н.р\АТО-2 роки\Концерт\DSCN3172.JPG"/>
          <p:cNvPicPr>
            <a:picLocks noChangeAspect="1" noChangeArrowheads="1"/>
          </p:cNvPicPr>
          <p:nvPr/>
        </p:nvPicPr>
        <p:blipFill>
          <a:blip r:embed="rId5" cstate="print"/>
          <a:srcRect l="30428" t="33200" r="24800" b="17800"/>
          <a:stretch>
            <a:fillRect/>
          </a:stretch>
        </p:blipFill>
        <p:spPr bwMode="auto">
          <a:xfrm>
            <a:off x="1691680" y="3429000"/>
            <a:ext cx="3423083" cy="2107271"/>
          </a:xfrm>
          <a:prstGeom prst="rect">
            <a:avLst/>
          </a:prstGeom>
          <a:noFill/>
        </p:spPr>
      </p:pic>
      <p:pic>
        <p:nvPicPr>
          <p:cNvPr id="3076" name="Picture 4" descr="C:\ВСЕ\Фото 2015-2016 н.р\50 лет музык школе\DSCN3554.JPG"/>
          <p:cNvPicPr>
            <a:picLocks noChangeAspect="1" noChangeArrowheads="1"/>
          </p:cNvPicPr>
          <p:nvPr/>
        </p:nvPicPr>
        <p:blipFill>
          <a:blip r:embed="rId6" cstate="print"/>
          <a:srcRect l="5901" t="22000" r="14563" b="10801"/>
          <a:stretch>
            <a:fillRect/>
          </a:stretch>
        </p:blipFill>
        <p:spPr bwMode="auto">
          <a:xfrm>
            <a:off x="3491880" y="836712"/>
            <a:ext cx="5151572" cy="2448272"/>
          </a:xfrm>
          <a:prstGeom prst="rect">
            <a:avLst/>
          </a:prstGeom>
          <a:noFill/>
        </p:spPr>
      </p:pic>
      <p:pic>
        <p:nvPicPr>
          <p:cNvPr id="8" name="Picture 7" descr="Картинки по запросу картинки я люблю україну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664" y="1700808"/>
            <a:ext cx="1872208" cy="1349731"/>
          </a:xfrm>
          <a:prstGeom prst="rect">
            <a:avLst/>
          </a:prstGeom>
          <a:noFill/>
        </p:spPr>
      </p:pic>
      <p:pic>
        <p:nvPicPr>
          <p:cNvPr id="3077" name="Picture 5" descr="C:\ВСЕ\Фото 2016-2017 навч. рік\Фестиваль української мови\DSCN7946.JPG"/>
          <p:cNvPicPr>
            <a:picLocks noChangeAspect="1" noChangeArrowheads="1"/>
          </p:cNvPicPr>
          <p:nvPr/>
        </p:nvPicPr>
        <p:blipFill>
          <a:blip r:embed="rId8" cstate="print"/>
          <a:srcRect l="29525" r="53150"/>
          <a:stretch>
            <a:fillRect/>
          </a:stretch>
        </p:blipFill>
        <p:spPr bwMode="auto">
          <a:xfrm>
            <a:off x="683568" y="1988840"/>
            <a:ext cx="864096" cy="28055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-39221"/>
            <a:ext cx="9144000" cy="6897221"/>
          </a:xfrm>
          <a:prstGeom prst="rect">
            <a:avLst/>
          </a:prstGeom>
          <a:noFill/>
        </p:spPr>
      </p:pic>
      <p:pic>
        <p:nvPicPr>
          <p:cNvPr id="34818" name="Picture 2" descr="C:\ВСЕ\Фото 2016-2017 навч. рік\ЗАХОДИ до Дня захисника України\Екскурсія 2 клас\DSCN7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789040"/>
            <a:ext cx="4224469" cy="23762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11760" y="0"/>
            <a:ext cx="6480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noProof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Акція</a:t>
            </a:r>
            <a:r>
              <a:rPr lang="uk-UA" sz="3600" b="1" baseline="0" noProof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3600" b="1" noProof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Привітай солдата»</a:t>
            </a:r>
            <a:endParaRPr lang="uk-UA" sz="3600" b="1" noProof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3" descr="C:\ВСЕ\Фото 2016-2017 навч. рік\ЗАХОДИ до Дня захисника України\Екскурсія 2 клас\DSCN7408.JPG"/>
          <p:cNvPicPr>
            <a:picLocks noChangeAspect="1" noChangeArrowheads="1"/>
          </p:cNvPicPr>
          <p:nvPr/>
        </p:nvPicPr>
        <p:blipFill>
          <a:blip r:embed="rId5" cstate="print"/>
          <a:srcRect r="9051"/>
          <a:stretch>
            <a:fillRect/>
          </a:stretch>
        </p:blipFill>
        <p:spPr bwMode="auto">
          <a:xfrm>
            <a:off x="4716016" y="764704"/>
            <a:ext cx="3808923" cy="2355726"/>
          </a:xfrm>
          <a:prstGeom prst="rect">
            <a:avLst/>
          </a:prstGeom>
          <a:noFill/>
        </p:spPr>
      </p:pic>
      <p:pic>
        <p:nvPicPr>
          <p:cNvPr id="34820" name="Picture 4" descr="C:\ВСЕ\Фото 2016-2017 навч. рік\ЗАХОДИ до Дня захисника України\4 клас\DSCN7387.JPG"/>
          <p:cNvPicPr>
            <a:picLocks noChangeAspect="1" noChangeArrowheads="1"/>
          </p:cNvPicPr>
          <p:nvPr/>
        </p:nvPicPr>
        <p:blipFill>
          <a:blip r:embed="rId6" cstate="print"/>
          <a:srcRect l="20075" r="19288"/>
          <a:stretch>
            <a:fillRect/>
          </a:stretch>
        </p:blipFill>
        <p:spPr bwMode="auto">
          <a:xfrm>
            <a:off x="1619672" y="2852936"/>
            <a:ext cx="2448272" cy="2271156"/>
          </a:xfrm>
          <a:prstGeom prst="rect">
            <a:avLst/>
          </a:prstGeom>
          <a:noFill/>
        </p:spPr>
      </p:pic>
      <p:pic>
        <p:nvPicPr>
          <p:cNvPr id="8194" name="Picture 2" descr="C:\ВСЕ\Фото 2016-2017 навч. рік\ДЛЯ ПРЕЗЕНТАЦИИ\DSCN73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1052736"/>
            <a:ext cx="2395758" cy="1347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0"/>
            <a:ext cx="9144000" cy="68972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43808" y="332656"/>
            <a:ext cx="5760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Театралізовані вистави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5" name="Picture 1" descr="C:\ВСЕ\Фото 2015-2016 н.р\Маланка ходила\DSCN0032.JPG"/>
          <p:cNvPicPr>
            <a:picLocks noChangeAspect="1" noChangeArrowheads="1"/>
          </p:cNvPicPr>
          <p:nvPr/>
        </p:nvPicPr>
        <p:blipFill>
          <a:blip r:embed="rId4" cstate="print"/>
          <a:srcRect l="18500" t="12201" r="26375" b="13601"/>
          <a:stretch>
            <a:fillRect/>
          </a:stretch>
        </p:blipFill>
        <p:spPr bwMode="auto">
          <a:xfrm>
            <a:off x="5508104" y="980728"/>
            <a:ext cx="3168352" cy="2398831"/>
          </a:xfrm>
          <a:prstGeom prst="rect">
            <a:avLst/>
          </a:prstGeom>
          <a:noFill/>
        </p:spPr>
      </p:pic>
      <p:pic>
        <p:nvPicPr>
          <p:cNvPr id="26626" name="Picture 2" descr="C:\ВСЕ\Фото 2015-2016 н.р\ФОТО Свято Миколая 17.12.20015р\DSCN9498.JPG"/>
          <p:cNvPicPr>
            <a:picLocks noChangeAspect="1" noChangeArrowheads="1"/>
          </p:cNvPicPr>
          <p:nvPr/>
        </p:nvPicPr>
        <p:blipFill>
          <a:blip r:embed="rId5" cstate="print"/>
          <a:srcRect l="5582" r="12554"/>
          <a:stretch>
            <a:fillRect/>
          </a:stretch>
        </p:blipFill>
        <p:spPr bwMode="auto">
          <a:xfrm>
            <a:off x="1907704" y="1124744"/>
            <a:ext cx="3168352" cy="2177004"/>
          </a:xfrm>
          <a:prstGeom prst="rect">
            <a:avLst/>
          </a:prstGeom>
          <a:noFill/>
        </p:spPr>
      </p:pic>
      <p:pic>
        <p:nvPicPr>
          <p:cNvPr id="26627" name="Picture 3" descr="C:\ВСЕ\Фото 2016-2017 навч. рік\Масленица 2017р\DSCN93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3645024"/>
            <a:ext cx="3438180" cy="1933977"/>
          </a:xfrm>
          <a:prstGeom prst="rect">
            <a:avLst/>
          </a:prstGeom>
          <a:noFill/>
        </p:spPr>
      </p:pic>
      <p:pic>
        <p:nvPicPr>
          <p:cNvPr id="26628" name="Picture 4" descr="C:\ВСЕ\Фото 2015-2016 н.р\Щедруємо у воїнів 06.01.16р\12509252_776200155842823_7694617890146284380_n.jpg"/>
          <p:cNvPicPr>
            <a:picLocks noChangeAspect="1" noChangeArrowheads="1"/>
          </p:cNvPicPr>
          <p:nvPr/>
        </p:nvPicPr>
        <p:blipFill>
          <a:blip r:embed="rId7" cstate="print"/>
          <a:srcRect l="9838" t="10800" r="13776" b="9401"/>
          <a:stretch>
            <a:fillRect/>
          </a:stretch>
        </p:blipFill>
        <p:spPr bwMode="auto">
          <a:xfrm>
            <a:off x="1187624" y="3573016"/>
            <a:ext cx="3960440" cy="2327269"/>
          </a:xfrm>
          <a:prstGeom prst="rect">
            <a:avLst/>
          </a:prstGeom>
          <a:noFill/>
        </p:spPr>
      </p:pic>
      <p:pic>
        <p:nvPicPr>
          <p:cNvPr id="7170" name="Picture 2" descr="C:\ВСЕ\Фото 2016-2017 навч. рік\ДЛЯ ПРЕЗЕНТАЦИИ\DSCN07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5445224"/>
            <a:ext cx="2016224" cy="1134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0"/>
            <a:ext cx="9144000" cy="68972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1760" y="260648"/>
            <a:ext cx="6732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Акція “ Ветеран</a:t>
            </a:r>
            <a:r>
              <a:rPr lang="uk-UA" sz="3600" b="1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живе поруч ”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 descr="C:\ВСЕ\Фото 2016-2017 навч. рік\9 Травня 2017р\АКЦІЯ ТУРБОТА\1 клас\DSCN99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501008"/>
            <a:ext cx="5079675" cy="2857317"/>
          </a:xfrm>
          <a:prstGeom prst="rect">
            <a:avLst/>
          </a:prstGeom>
          <a:noFill/>
        </p:spPr>
      </p:pic>
      <p:pic>
        <p:nvPicPr>
          <p:cNvPr id="21512" name="Picture 8" descr="C:\ВСЕ\Фото 2015-2016 н.р\ФОТО ТВОРІТЬ ДОБРО заходи квітень 2016р\Волонтери Инне Ал\DSCN3368.JPG"/>
          <p:cNvPicPr>
            <a:picLocks noChangeAspect="1" noChangeArrowheads="1"/>
          </p:cNvPicPr>
          <p:nvPr/>
        </p:nvPicPr>
        <p:blipFill>
          <a:blip r:embed="rId5" cstate="print"/>
          <a:srcRect l="8263" r="5901"/>
          <a:stretch>
            <a:fillRect/>
          </a:stretch>
        </p:blipFill>
        <p:spPr bwMode="auto">
          <a:xfrm>
            <a:off x="1475656" y="1124744"/>
            <a:ext cx="4032448" cy="2642532"/>
          </a:xfrm>
          <a:prstGeom prst="rect">
            <a:avLst/>
          </a:prstGeom>
          <a:noFill/>
        </p:spPr>
      </p:pic>
      <p:pic>
        <p:nvPicPr>
          <p:cNvPr id="21513" name="Picture 9" descr="C:\ВСЕ\Фото 2015-2016 н.р\ФОТО ТВОРІТЬ ДОБРО заходи квітень 2016р\Волонтери Инне Ал\DSCN3360.JPG"/>
          <p:cNvPicPr>
            <a:picLocks noChangeAspect="1" noChangeArrowheads="1"/>
          </p:cNvPicPr>
          <p:nvPr/>
        </p:nvPicPr>
        <p:blipFill>
          <a:blip r:embed="rId6" cstate="print"/>
          <a:srcRect l="12201" r="5901" b="8001"/>
          <a:stretch>
            <a:fillRect/>
          </a:stretch>
        </p:blipFill>
        <p:spPr bwMode="auto">
          <a:xfrm>
            <a:off x="5652120" y="1268760"/>
            <a:ext cx="3169640" cy="20028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0"/>
            <a:ext cx="9144000" cy="68972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83768" y="260648"/>
            <a:ext cx="6660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Акція “ Привітай ветерана “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ВСЕ\Фото 2015-2016 н.р\Привітай ветерана\3 клас\IMG_1774.JPG"/>
          <p:cNvPicPr>
            <a:picLocks noChangeAspect="1" noChangeArrowheads="1"/>
          </p:cNvPicPr>
          <p:nvPr/>
        </p:nvPicPr>
        <p:blipFill>
          <a:blip r:embed="rId4" cstate="print"/>
          <a:srcRect r="8768" b="8768"/>
          <a:stretch>
            <a:fillRect/>
          </a:stretch>
        </p:blipFill>
        <p:spPr bwMode="auto">
          <a:xfrm>
            <a:off x="1619672" y="1052736"/>
            <a:ext cx="3744416" cy="2808312"/>
          </a:xfrm>
          <a:prstGeom prst="rect">
            <a:avLst/>
          </a:prstGeom>
          <a:noFill/>
        </p:spPr>
      </p:pic>
      <p:pic>
        <p:nvPicPr>
          <p:cNvPr id="33795" name="Picture 3" descr="C:\ВСЕ\Фото 2015-2016 н.р\Привітай ветерана\3 клас\IMG_1791.JPG"/>
          <p:cNvPicPr>
            <a:picLocks noChangeAspect="1" noChangeArrowheads="1"/>
          </p:cNvPicPr>
          <p:nvPr/>
        </p:nvPicPr>
        <p:blipFill>
          <a:blip r:embed="rId5" cstate="print"/>
          <a:srcRect t="11103" r="12247"/>
          <a:stretch>
            <a:fillRect/>
          </a:stretch>
        </p:blipFill>
        <p:spPr bwMode="auto">
          <a:xfrm>
            <a:off x="5471592" y="1052736"/>
            <a:ext cx="3672408" cy="2790209"/>
          </a:xfrm>
          <a:prstGeom prst="rect">
            <a:avLst/>
          </a:prstGeom>
          <a:noFill/>
        </p:spPr>
      </p:pic>
      <p:pic>
        <p:nvPicPr>
          <p:cNvPr id="33796" name="Picture 4" descr="C:\ВСЕ\Фото 2015-2016 н.р\Привітай ветерана\5 клас\DSCN3715.JPG"/>
          <p:cNvPicPr>
            <a:picLocks noChangeAspect="1" noChangeArrowheads="1"/>
          </p:cNvPicPr>
          <p:nvPr/>
        </p:nvPicPr>
        <p:blipFill>
          <a:blip r:embed="rId6" cstate="print"/>
          <a:srcRect l="-1381"/>
          <a:stretch>
            <a:fillRect/>
          </a:stretch>
        </p:blipFill>
        <p:spPr bwMode="auto">
          <a:xfrm>
            <a:off x="2987824" y="4005064"/>
            <a:ext cx="4572574" cy="2537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0"/>
            <a:ext cx="9144000" cy="68972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1760" y="332656"/>
            <a:ext cx="64087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Шкільне свято для випускників </a:t>
            </a:r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 Відкриття </a:t>
            </a: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капсули часу 1967 -</a:t>
            </a: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2017“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ВСЕ\Фото 2017-2018 н.р\Відкриття капсули 20.10.2017р\DSCN9701.JPG"/>
          <p:cNvPicPr>
            <a:picLocks noChangeAspect="1" noChangeArrowheads="1"/>
          </p:cNvPicPr>
          <p:nvPr/>
        </p:nvPicPr>
        <p:blipFill>
          <a:blip r:embed="rId4" cstate="print"/>
          <a:srcRect l="16138" r="17713" b="13600"/>
          <a:stretch>
            <a:fillRect/>
          </a:stretch>
        </p:blipFill>
        <p:spPr bwMode="auto">
          <a:xfrm>
            <a:off x="1547664" y="1556792"/>
            <a:ext cx="2814339" cy="2067694"/>
          </a:xfrm>
          <a:prstGeom prst="rect">
            <a:avLst/>
          </a:prstGeom>
          <a:noFill/>
        </p:spPr>
      </p:pic>
      <p:pic>
        <p:nvPicPr>
          <p:cNvPr id="4099" name="Picture 3" descr="C:\ВСЕ\Фото 2017-2018 н.р\Відкриття капсули 20.10.2017р\DSCN9702.JPG"/>
          <p:cNvPicPr>
            <a:picLocks noChangeAspect="1" noChangeArrowheads="1"/>
          </p:cNvPicPr>
          <p:nvPr/>
        </p:nvPicPr>
        <p:blipFill>
          <a:blip r:embed="rId5" cstate="print"/>
          <a:srcRect l="14563" t="7000" r="13776" b="13201"/>
          <a:stretch>
            <a:fillRect/>
          </a:stretch>
        </p:blipFill>
        <p:spPr bwMode="auto">
          <a:xfrm>
            <a:off x="4572000" y="1412776"/>
            <a:ext cx="4138565" cy="2592288"/>
          </a:xfrm>
          <a:prstGeom prst="rect">
            <a:avLst/>
          </a:prstGeom>
          <a:noFill/>
        </p:spPr>
      </p:pic>
      <p:pic>
        <p:nvPicPr>
          <p:cNvPr id="4100" name="Picture 4" descr="C:\ВСЕ\Фото 2017-2018 н.р\Відкриття капсули 20.10.2017р\DSCN97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149080"/>
            <a:ext cx="4211960" cy="2409732"/>
          </a:xfrm>
          <a:prstGeom prst="rect">
            <a:avLst/>
          </a:prstGeom>
          <a:noFill/>
        </p:spPr>
      </p:pic>
      <p:pic>
        <p:nvPicPr>
          <p:cNvPr id="4101" name="Picture 5" descr="C:\ВСЕ\Фото 2017-2018 н.р\Відкриття капсули 20.10.2017р\DSCN9669.JPG"/>
          <p:cNvPicPr>
            <a:picLocks noChangeAspect="1" noChangeArrowheads="1"/>
          </p:cNvPicPr>
          <p:nvPr/>
        </p:nvPicPr>
        <p:blipFill>
          <a:blip r:embed="rId7" cstate="print"/>
          <a:srcRect l="13776" t="12201" r="23225" b="8001"/>
          <a:stretch>
            <a:fillRect/>
          </a:stretch>
        </p:blipFill>
        <p:spPr bwMode="auto">
          <a:xfrm>
            <a:off x="1763688" y="3717032"/>
            <a:ext cx="2425533" cy="1728192"/>
          </a:xfrm>
          <a:prstGeom prst="rect">
            <a:avLst/>
          </a:prstGeom>
          <a:noFill/>
        </p:spPr>
      </p:pic>
      <p:pic>
        <p:nvPicPr>
          <p:cNvPr id="4102" name="Picture 6" descr="C:\ВСЕ\Фото 2017-2018 н.р\Відкриття капсули 20.10.2017р\DSCN9111.JPG"/>
          <p:cNvPicPr>
            <a:picLocks noChangeAspect="1" noChangeArrowheads="1"/>
          </p:cNvPicPr>
          <p:nvPr/>
        </p:nvPicPr>
        <p:blipFill>
          <a:blip r:embed="rId8" cstate="print"/>
          <a:srcRect l="24989" t="12962" r="24407" b="24583"/>
          <a:stretch>
            <a:fillRect/>
          </a:stretch>
        </p:blipFill>
        <p:spPr bwMode="auto">
          <a:xfrm>
            <a:off x="2555776" y="5589240"/>
            <a:ext cx="1348625" cy="936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-39221"/>
            <a:ext cx="9144000" cy="68972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19672" y="548680"/>
            <a:ext cx="712879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noProof="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3400" b="1" i="1" noProof="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Хто не знає свого минулого, той не вартий свого майбутнього.</a:t>
            </a:r>
          </a:p>
          <a:p>
            <a:pPr algn="ctr"/>
            <a:r>
              <a:rPr lang="uk-UA" sz="3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Хто не шанує видатних людей свого народу, той сам не гідний пошани.</a:t>
            </a:r>
            <a:endParaRPr lang="uk-UA" sz="3400" b="1" i="1" noProof="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 descr="C:\ВСЕ\Фото 2017-2018 н.р\Відкриття капсули 20.10.2017р\DSCN9624.JPG"/>
          <p:cNvPicPr>
            <a:picLocks noChangeAspect="1" noChangeArrowheads="1"/>
          </p:cNvPicPr>
          <p:nvPr/>
        </p:nvPicPr>
        <p:blipFill>
          <a:blip r:embed="rId4" cstate="print"/>
          <a:srcRect l="26048" r="27438"/>
          <a:stretch>
            <a:fillRect/>
          </a:stretch>
        </p:blipFill>
        <p:spPr bwMode="auto">
          <a:xfrm>
            <a:off x="1907704" y="3717032"/>
            <a:ext cx="2448272" cy="2786565"/>
          </a:xfrm>
          <a:prstGeom prst="rect">
            <a:avLst/>
          </a:prstGeom>
          <a:noFill/>
        </p:spPr>
      </p:pic>
      <p:pic>
        <p:nvPicPr>
          <p:cNvPr id="5122" name="Picture 2" descr="C:\ВСЕ\Фото 2017-2018 н.р\День Збройних сил України\хортиця\DSCN9392.JPG"/>
          <p:cNvPicPr>
            <a:picLocks noChangeAspect="1" noChangeArrowheads="1"/>
          </p:cNvPicPr>
          <p:nvPr/>
        </p:nvPicPr>
        <p:blipFill>
          <a:blip r:embed="rId5" cstate="print"/>
          <a:srcRect l="18500" t="2401" r="15351" b="13600"/>
          <a:stretch>
            <a:fillRect/>
          </a:stretch>
        </p:blipFill>
        <p:spPr bwMode="auto">
          <a:xfrm>
            <a:off x="4788027" y="3717032"/>
            <a:ext cx="3870659" cy="27647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2" cstate="print"/>
          <a:srcRect t="50771"/>
          <a:stretch>
            <a:fillRect/>
          </a:stretch>
        </p:blipFill>
        <p:spPr bwMode="auto">
          <a:xfrm>
            <a:off x="0" y="0"/>
            <a:ext cx="9144000" cy="68972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66744" y="332656"/>
            <a:ext cx="6137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Шкільний музей – цінність нашої школи 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ВСЕ\Фото 2017-2018 н.р\Фильм КАПСУЛА\DSCN9547.JPG"/>
          <p:cNvPicPr>
            <a:picLocks noChangeAspect="1" noChangeArrowheads="1"/>
          </p:cNvPicPr>
          <p:nvPr/>
        </p:nvPicPr>
        <p:blipFill>
          <a:blip r:embed="rId3" cstate="print"/>
          <a:srcRect l="19288" t="5201" r="9838" b="9401"/>
          <a:stretch>
            <a:fillRect/>
          </a:stretch>
        </p:blipFill>
        <p:spPr bwMode="auto">
          <a:xfrm>
            <a:off x="6372200" y="1412776"/>
            <a:ext cx="2231068" cy="1512168"/>
          </a:xfrm>
          <a:prstGeom prst="rect">
            <a:avLst/>
          </a:prstGeom>
          <a:noFill/>
        </p:spPr>
      </p:pic>
      <p:pic>
        <p:nvPicPr>
          <p:cNvPr id="5123" name="Picture 3" descr="C:\ВСЕ\Фото 2017-2018 н.р\Фильм КАПСУЛА\DSCN9551.JPG"/>
          <p:cNvPicPr>
            <a:picLocks noChangeAspect="1" noChangeArrowheads="1"/>
          </p:cNvPicPr>
          <p:nvPr/>
        </p:nvPicPr>
        <p:blipFill>
          <a:blip r:embed="rId4" cstate="print"/>
          <a:srcRect l="17713" r="15350" b="13600"/>
          <a:stretch>
            <a:fillRect/>
          </a:stretch>
        </p:blipFill>
        <p:spPr bwMode="auto">
          <a:xfrm>
            <a:off x="6444208" y="3140968"/>
            <a:ext cx="2180773" cy="1583364"/>
          </a:xfrm>
          <a:prstGeom prst="rect">
            <a:avLst/>
          </a:prstGeom>
          <a:noFill/>
        </p:spPr>
      </p:pic>
      <p:pic>
        <p:nvPicPr>
          <p:cNvPr id="5124" name="Picture 4" descr="C:\ВСЕ\Фото 2017-2018 н.р\Фильм КАПСУЛА\DSCN9553.JPG"/>
          <p:cNvPicPr>
            <a:picLocks noChangeAspect="1" noChangeArrowheads="1"/>
          </p:cNvPicPr>
          <p:nvPr/>
        </p:nvPicPr>
        <p:blipFill>
          <a:blip r:embed="rId5" cstate="print"/>
          <a:srcRect l="16925" t="8001" r="16138" b="15000"/>
          <a:stretch>
            <a:fillRect/>
          </a:stretch>
        </p:blipFill>
        <p:spPr bwMode="auto">
          <a:xfrm>
            <a:off x="6444208" y="4941168"/>
            <a:ext cx="2264979" cy="1465575"/>
          </a:xfrm>
          <a:prstGeom prst="rect">
            <a:avLst/>
          </a:prstGeom>
          <a:noFill/>
        </p:spPr>
      </p:pic>
      <p:pic>
        <p:nvPicPr>
          <p:cNvPr id="5125" name="Picture 5" descr="C:\ВСЕ\Фото 2015-2016 н.р\1 клас у мезеї\DSCN84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221088"/>
            <a:ext cx="2939819" cy="2204864"/>
          </a:xfrm>
          <a:prstGeom prst="rect">
            <a:avLst/>
          </a:prstGeom>
          <a:noFill/>
        </p:spPr>
      </p:pic>
      <p:pic>
        <p:nvPicPr>
          <p:cNvPr id="5126" name="Picture 6" descr="C:\ВСЕ\Фото 2015-2016 н.р\1 клас у мезеї\DSCN8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2492896"/>
            <a:ext cx="2939819" cy="2204864"/>
          </a:xfrm>
          <a:prstGeom prst="rect">
            <a:avLst/>
          </a:prstGeom>
          <a:noFill/>
        </p:spPr>
      </p:pic>
      <p:pic>
        <p:nvPicPr>
          <p:cNvPr id="5127" name="Picture 7" descr="C:\ВСЕ\Фото 2015-2016 н.р\ВСЕ ПРО РЕПРЕСИИ\DSCN39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1484784"/>
            <a:ext cx="2395758" cy="1347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-39221"/>
            <a:ext cx="9144000" cy="68972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55776" y="332656"/>
            <a:ext cx="61926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Благодійна </a:t>
            </a:r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акція “ Добро починається з тебе “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ВСЕ\Фото 2016-2017 навч. рік\АКЦІЯ Бережіть птахів!\ШПАКІВНІ\DSCN9799.JPG"/>
          <p:cNvPicPr>
            <a:picLocks noChangeAspect="1" noChangeArrowheads="1"/>
          </p:cNvPicPr>
          <p:nvPr/>
        </p:nvPicPr>
        <p:blipFill>
          <a:blip r:embed="rId4" cstate="print"/>
          <a:srcRect l="14563" r="7476" b="6601"/>
          <a:stretch>
            <a:fillRect/>
          </a:stretch>
        </p:blipFill>
        <p:spPr bwMode="auto">
          <a:xfrm>
            <a:off x="6012160" y="4293096"/>
            <a:ext cx="2885078" cy="1944216"/>
          </a:xfrm>
          <a:prstGeom prst="rect">
            <a:avLst/>
          </a:prstGeom>
          <a:noFill/>
        </p:spPr>
      </p:pic>
      <p:pic>
        <p:nvPicPr>
          <p:cNvPr id="6147" name="Picture 3" descr="C:\ВСЕ\Фото 2016-2017 навч. рік\АКЦІЯ Щире серце\DSCN83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484784"/>
            <a:ext cx="3803915" cy="2139702"/>
          </a:xfrm>
          <a:prstGeom prst="rect">
            <a:avLst/>
          </a:prstGeom>
          <a:noFill/>
        </p:spPr>
      </p:pic>
      <p:pic>
        <p:nvPicPr>
          <p:cNvPr id="6148" name="Picture 4" descr="C:\ВСЕ\Фото 2017-2018 н.р\День вчителя\DSCN9291.JPG"/>
          <p:cNvPicPr>
            <a:picLocks noChangeAspect="1" noChangeArrowheads="1"/>
          </p:cNvPicPr>
          <p:nvPr/>
        </p:nvPicPr>
        <p:blipFill>
          <a:blip r:embed="rId6" cstate="print"/>
          <a:srcRect l="11413" t="10801" r="15350"/>
          <a:stretch>
            <a:fillRect/>
          </a:stretch>
        </p:blipFill>
        <p:spPr bwMode="auto">
          <a:xfrm>
            <a:off x="5508104" y="1556792"/>
            <a:ext cx="3258256" cy="2232248"/>
          </a:xfrm>
          <a:prstGeom prst="rect">
            <a:avLst/>
          </a:prstGeom>
          <a:noFill/>
        </p:spPr>
      </p:pic>
      <p:pic>
        <p:nvPicPr>
          <p:cNvPr id="6149" name="Picture 5" descr="C:\ВСЕ\Фото 2015-2016 н.р\АКЦІЯ Серце до серця\DSCN3499.JPG"/>
          <p:cNvPicPr>
            <a:picLocks noChangeAspect="1" noChangeArrowheads="1"/>
          </p:cNvPicPr>
          <p:nvPr/>
        </p:nvPicPr>
        <p:blipFill>
          <a:blip r:embed="rId7" cstate="print"/>
          <a:srcRect l="8263" r="8263"/>
          <a:stretch>
            <a:fillRect/>
          </a:stretch>
        </p:blipFill>
        <p:spPr bwMode="auto">
          <a:xfrm>
            <a:off x="2267744" y="3933056"/>
            <a:ext cx="3495849" cy="2355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0"/>
            <a:ext cx="9144000" cy="689722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91680" y="404664"/>
            <a:ext cx="71287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Очікувані результати:</a:t>
            </a:r>
          </a:p>
          <a:p>
            <a:r>
              <a:rPr lang="uk-UA" sz="32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   Забезпечення у молодого покоління розвинутої національно-патріотичної свідомості, почуття вірності, любові до Батьківщини;</a:t>
            </a:r>
            <a:endParaRPr lang="uk-UA" sz="3200" b="1" dirty="0" smtClean="0">
              <a:solidFill>
                <a:srgbClr val="00359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uk-UA" sz="32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Відновлення історичної пам'яті про традиції українського народу;</a:t>
            </a:r>
          </a:p>
          <a:p>
            <a:pPr>
              <a:buFont typeface="Arial" charset="0"/>
              <a:buChar char="•"/>
            </a:pPr>
            <a:r>
              <a:rPr lang="uk-UA" sz="32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Зацікавленість молоді щодо служби у Збройних силах України;</a:t>
            </a:r>
          </a:p>
          <a:p>
            <a:pPr>
              <a:buFont typeface="Arial" charset="0"/>
              <a:buChar char="•"/>
            </a:pPr>
            <a:r>
              <a:rPr lang="uk-UA" sz="32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Створення </a:t>
            </a:r>
            <a:r>
              <a:rPr lang="uk-UA" sz="32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ефективного</a:t>
            </a:r>
          </a:p>
          <a:p>
            <a:r>
              <a:rPr lang="uk-UA" sz="32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32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національно </a:t>
            </a:r>
            <a:r>
              <a:rPr lang="uk-UA" sz="32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– патріотичного</a:t>
            </a:r>
          </a:p>
          <a:p>
            <a:r>
              <a:rPr lang="uk-UA" sz="32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32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виховання дітей та молоді.</a:t>
            </a:r>
            <a:endParaRPr lang="ru-RU" sz="3200" b="1" dirty="0">
              <a:solidFill>
                <a:srgbClr val="00359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патріотичн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96536" cy="6894578"/>
          </a:xfrm>
          <a:prstGeom prst="rect">
            <a:avLst/>
          </a:prstGeom>
          <a:noFill/>
        </p:spPr>
      </p:pic>
      <p:pic>
        <p:nvPicPr>
          <p:cNvPr id="9218" name="Picture 2" descr="Картинки по запросу картинки я люблю україн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628800"/>
            <a:ext cx="5328592" cy="376886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915816" y="332656"/>
            <a:ext cx="4680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Дякуємо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5661248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увагу!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0"/>
            <a:ext cx="9144000" cy="689722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1"/>
            <a:ext cx="6390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Концепція </a:t>
            </a:r>
          </a:p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національно-патріотичного виховання  дітей та молоді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1700809"/>
            <a:ext cx="72728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u="sng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Головною домінантою національно-патріотичного виховання дітей та молоді є:</a:t>
            </a:r>
          </a:p>
          <a:p>
            <a:pPr algn="ctr"/>
            <a:endParaRPr lang="uk-UA" sz="2800" b="1" u="sng" dirty="0" smtClean="0">
              <a:solidFill>
                <a:srgbClr val="00359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uk-UA" sz="28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формування у особистості ціннісного ставлення до суспільства, держави та самої себе;</a:t>
            </a:r>
          </a:p>
          <a:p>
            <a: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uk-UA" sz="28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відчуття своєї належності до України, усвідомлення єдності власної долі з долею своєї країни;</a:t>
            </a:r>
          </a:p>
          <a:p>
            <a: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uk-UA" sz="28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активної за формою та моральної за</a:t>
            </a:r>
          </a:p>
          <a:p>
            <a:r>
              <a:rPr lang="uk-UA" sz="2800" b="1" dirty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           змістом, життєвої позиції.</a:t>
            </a:r>
          </a:p>
          <a:p>
            <a:endParaRPr lang="uk-UA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22491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0"/>
            <a:ext cx="9144000" cy="68972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55777" y="260648"/>
            <a:ext cx="626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Головна мета закладу:</a:t>
            </a:r>
            <a:endParaRPr lang="ru-RU" sz="3200" b="1" u="sng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836712"/>
            <a:ext cx="738031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Посилення </a:t>
            </a:r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національно-патріотичного виховання дітей та учнівської молоді;</a:t>
            </a:r>
          </a:p>
          <a:p>
            <a:pPr>
              <a:buFont typeface="Arial" pitchFamily="34" charset="0"/>
              <a:buChar char="•"/>
            </a:pPr>
            <a:r>
              <a:rPr lang="uk-UA" sz="3000" b="1" dirty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готовність до виконання громадянських і конституційних обов'язків; </a:t>
            </a:r>
          </a:p>
          <a:p>
            <a:pPr>
              <a:buFont typeface="Arial" pitchFamily="34" charset="0"/>
              <a:buChar char="•"/>
            </a:pPr>
            <a:r>
              <a:rPr lang="uk-UA" sz="3000" b="1" dirty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успадкування духовних надбань українського народу;</a:t>
            </a:r>
          </a:p>
          <a:p>
            <a:pPr>
              <a:buFont typeface="Arial" pitchFamily="34" charset="0"/>
              <a:buChar char="•"/>
            </a:pPr>
            <a:r>
              <a:rPr lang="uk-UA" sz="3000" b="1" dirty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досягнення високої культури  взаємин;</a:t>
            </a:r>
          </a:p>
          <a:p>
            <a:pPr>
              <a:buFont typeface="Arial" pitchFamily="34" charset="0"/>
              <a:buChar char="•"/>
            </a:pPr>
            <a:r>
              <a:rPr lang="uk-UA" sz="3000" b="1" dirty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формування особистісних  рис громадянина </a:t>
            </a:r>
            <a:r>
              <a:rPr lang="uk-UA" sz="3000" b="1" dirty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країнської держави.</a:t>
            </a:r>
            <a:endParaRPr lang="ru-RU" sz="3000" b="1" dirty="0">
              <a:solidFill>
                <a:srgbClr val="00359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0"/>
            <a:ext cx="9144000" cy="68972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71800" y="332656"/>
            <a:ext cx="5400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Дев</a:t>
            </a:r>
            <a:r>
              <a:rPr lang="uk-UA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із закладу:</a:t>
            </a:r>
            <a:endParaRPr lang="ru-RU" sz="32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412776"/>
            <a:ext cx="78843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000" b="1" i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uk-UA" sz="2800" b="1" i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Якщо буде світло в душі, буде краса в людини,</a:t>
            </a:r>
          </a:p>
          <a:p>
            <a:pPr algn="ctr"/>
            <a:r>
              <a:rPr lang="uk-UA" sz="2800" b="1" i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Якщо є краса у людини, буде гармонія в домі, </a:t>
            </a:r>
          </a:p>
          <a:p>
            <a:pPr algn="ctr"/>
            <a:r>
              <a:rPr lang="uk-UA" sz="2800" b="1" i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Якщо є гармонія в домі, буде порядок у нації,</a:t>
            </a:r>
          </a:p>
          <a:p>
            <a:pPr algn="ctr"/>
            <a:r>
              <a:rPr lang="uk-UA" sz="2800" b="1" i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Якщо є порядок у нації, буде мир у світі ”.</a:t>
            </a:r>
            <a:endParaRPr lang="ru-RU" sz="2800" b="1" i="1" dirty="0">
              <a:solidFill>
                <a:srgbClr val="00359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ВСЕ\Фото 2017-2018 н.р\Ми - за мир!\ФЛЕШМОБ Ми-за мир\DSCN9193.JPG"/>
          <p:cNvPicPr>
            <a:picLocks noChangeAspect="1" noChangeArrowheads="1"/>
          </p:cNvPicPr>
          <p:nvPr/>
        </p:nvPicPr>
        <p:blipFill>
          <a:blip r:embed="rId4" cstate="print"/>
          <a:srcRect t="6351" b="15324"/>
          <a:stretch>
            <a:fillRect/>
          </a:stretch>
        </p:blipFill>
        <p:spPr bwMode="auto">
          <a:xfrm>
            <a:off x="2555776" y="3645024"/>
            <a:ext cx="6047232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фон для презентации патріотичн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96536" cy="6894578"/>
          </a:xfrm>
          <a:prstGeom prst="rect">
            <a:avLst/>
          </a:prstGeom>
          <a:noFill/>
        </p:spPr>
      </p:pic>
      <p:pic>
        <p:nvPicPr>
          <p:cNvPr id="35842" name="Picture 2" descr="Картинки по запросу картинки я люблю україну"/>
          <p:cNvPicPr>
            <a:picLocks noChangeAspect="1" noChangeArrowheads="1"/>
          </p:cNvPicPr>
          <p:nvPr/>
        </p:nvPicPr>
        <p:blipFill>
          <a:blip r:embed="rId4" cstate="print"/>
          <a:srcRect t="2835"/>
          <a:stretch>
            <a:fillRect/>
          </a:stretch>
        </p:blipFill>
        <p:spPr bwMode="auto">
          <a:xfrm>
            <a:off x="1547664" y="2348880"/>
            <a:ext cx="2566240" cy="4104456"/>
          </a:xfrm>
          <a:prstGeom prst="rect">
            <a:avLst/>
          </a:prstGeom>
          <a:noFill/>
        </p:spPr>
      </p:pic>
      <p:pic>
        <p:nvPicPr>
          <p:cNvPr id="35843" name="Picture 3" descr="C:\ВСЕ\Фото 2017-2018 н.р\Відкриття капсули 20.10.2017р\DSCN9579.JPG"/>
          <p:cNvPicPr>
            <a:picLocks noChangeAspect="1" noChangeArrowheads="1"/>
          </p:cNvPicPr>
          <p:nvPr/>
        </p:nvPicPr>
        <p:blipFill>
          <a:blip r:embed="rId5" cstate="print"/>
          <a:srcRect l="24013" r="30313" b="-1530"/>
          <a:stretch>
            <a:fillRect/>
          </a:stretch>
        </p:blipFill>
        <p:spPr bwMode="auto">
          <a:xfrm>
            <a:off x="4427984" y="332657"/>
            <a:ext cx="3056666" cy="37444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67944" y="4221088"/>
            <a:ext cx="4320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Живи, Україно, живи для краси,</a:t>
            </a:r>
          </a:p>
          <a:p>
            <a:r>
              <a:rPr lang="uk-UA" sz="2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Для сили, для правди, для волі!..</a:t>
            </a:r>
          </a:p>
          <a:p>
            <a:r>
              <a:rPr lang="uk-UA" sz="2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Шуми, Україно, як рідні ліси,</a:t>
            </a:r>
          </a:p>
          <a:p>
            <a:r>
              <a:rPr lang="uk-UA" sz="2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Як вітер в широкому полі.</a:t>
            </a:r>
          </a:p>
          <a:p>
            <a:r>
              <a:rPr lang="uk-UA" sz="2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О.Гончар</a:t>
            </a:r>
            <a:endParaRPr lang="uk-UA" sz="2000" b="1" dirty="0">
              <a:solidFill>
                <a:srgbClr val="00359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0"/>
            <a:ext cx="9144000" cy="68972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60649"/>
            <a:ext cx="6390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Виховні завдання національно – патріотичного виховання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340768"/>
            <a:ext cx="7200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Прищеплення загальнолюдських духовних цінностей: цінності людського життя Добра, Краси, Справедливості;</a:t>
            </a:r>
          </a:p>
          <a:p>
            <a:pPr>
              <a:buFont typeface="Arial" charset="0"/>
              <a:buChar char="•"/>
            </a:pPr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Виховання правової культури, поваги до Конституції України, Законів України, Державної символіки  - Герба, Прапора, Гімну України;</a:t>
            </a:r>
          </a:p>
          <a:p>
            <a:pPr>
              <a:buFont typeface="Arial" charset="0"/>
              <a:buChar char="•"/>
            </a:pPr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Сприяння набуттю учнями</a:t>
            </a:r>
          </a:p>
          <a:p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   соціального досвіду, успадкування</a:t>
            </a:r>
          </a:p>
          <a:p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    духовних та культурних надбань</a:t>
            </a:r>
          </a:p>
          <a:p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     українського народу;</a:t>
            </a:r>
            <a:endParaRPr lang="ru-RU" sz="3000" b="1" dirty="0">
              <a:solidFill>
                <a:srgbClr val="00359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-39221"/>
            <a:ext cx="9144000" cy="68972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07704" y="260648"/>
            <a:ext cx="691276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   Формування духовних цінностей </a:t>
            </a:r>
          </a:p>
          <a:p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    українського патріота: почуття </a:t>
            </a:r>
          </a:p>
          <a:p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патріотизму, національної свідомості,</a:t>
            </a:r>
          </a:p>
          <a:p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любові до українського народу, його </a:t>
            </a:r>
          </a:p>
          <a:p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історії, Української Держави, рідної </a:t>
            </a:r>
          </a:p>
          <a:p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землі, родини, гордості за минуле і</a:t>
            </a:r>
          </a:p>
          <a:p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сучасне;</a:t>
            </a:r>
          </a:p>
          <a:p>
            <a:pPr>
              <a:buFont typeface="Arial" charset="0"/>
              <a:buChar char="•"/>
            </a:pPr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Відновлення і вшанування національної пам'яті;</a:t>
            </a:r>
          </a:p>
          <a:p>
            <a:pPr>
              <a:buFont typeface="Arial" charset="0"/>
              <a:buChar char="•"/>
            </a:pPr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Підтримання кращих рис </a:t>
            </a:r>
          </a:p>
          <a:p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 української нації – працелюбності, </a:t>
            </a:r>
          </a:p>
          <a:p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  прагнення до свободи, любові до </a:t>
            </a:r>
          </a:p>
          <a:p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  природи та мистецтва, поваги до</a:t>
            </a:r>
          </a:p>
          <a:p>
            <a:r>
              <a:rPr lang="uk-UA" sz="3000" b="1" dirty="0" smtClean="0">
                <a:solidFill>
                  <a:srgbClr val="00359E"/>
                </a:solidFill>
                <a:latin typeface="Times New Roman" pitchFamily="18" charset="0"/>
                <a:cs typeface="Times New Roman" pitchFamily="18" charset="0"/>
              </a:rPr>
              <a:t>    батьків та родини. </a:t>
            </a:r>
            <a:endParaRPr lang="ru-RU" sz="3000" b="1" dirty="0">
              <a:solidFill>
                <a:srgbClr val="00359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lpinformatik.net.ua/files/publication/id_97/screenshots/2.jpg"/>
          <p:cNvPicPr>
            <a:picLocks noChangeAspect="1" noChangeArrowheads="1"/>
          </p:cNvPicPr>
          <p:nvPr/>
        </p:nvPicPr>
        <p:blipFill>
          <a:blip r:embed="rId3" cstate="print"/>
          <a:srcRect t="50771"/>
          <a:stretch>
            <a:fillRect/>
          </a:stretch>
        </p:blipFill>
        <p:spPr bwMode="auto">
          <a:xfrm>
            <a:off x="0" y="0"/>
            <a:ext cx="9144000" cy="68972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71800" y="332656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 Моя країна – Україна ”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ВСЕ\Фото 2015-2016 н.р\Урок у 1 класі з дитсадком 17.02.16р\DSCN0111.JPG"/>
          <p:cNvPicPr>
            <a:picLocks noChangeAspect="1" noChangeArrowheads="1"/>
          </p:cNvPicPr>
          <p:nvPr/>
        </p:nvPicPr>
        <p:blipFill>
          <a:blip r:embed="rId4" cstate="print"/>
          <a:srcRect r="21650"/>
          <a:stretch>
            <a:fillRect/>
          </a:stretch>
        </p:blipFill>
        <p:spPr bwMode="auto">
          <a:xfrm>
            <a:off x="1619672" y="1124744"/>
            <a:ext cx="7164288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716</Words>
  <Application>Microsoft Office PowerPoint</Application>
  <PresentationFormat>Экран (4:3)</PresentationFormat>
  <Paragraphs>125</Paragraphs>
  <Slides>23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62</cp:revision>
  <dcterms:created xsi:type="dcterms:W3CDTF">2017-11-09T18:48:21Z</dcterms:created>
  <dcterms:modified xsi:type="dcterms:W3CDTF">2017-11-11T18:26:17Z</dcterms:modified>
</cp:coreProperties>
</file>