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7" r:id="rId1"/>
  </p:sldMasterIdLst>
  <p:notesMasterIdLst>
    <p:notesMasterId r:id="rId20"/>
  </p:notesMasterIdLst>
  <p:sldIdLst>
    <p:sldId id="256" r:id="rId2"/>
    <p:sldId id="278" r:id="rId3"/>
    <p:sldId id="266" r:id="rId4"/>
    <p:sldId id="261" r:id="rId5"/>
    <p:sldId id="280" r:id="rId6"/>
    <p:sldId id="282" r:id="rId7"/>
    <p:sldId id="267" r:id="rId8"/>
    <p:sldId id="268" r:id="rId9"/>
    <p:sldId id="269" r:id="rId10"/>
    <p:sldId id="270" r:id="rId11"/>
    <p:sldId id="259" r:id="rId12"/>
    <p:sldId id="275" r:id="rId13"/>
    <p:sldId id="260" r:id="rId14"/>
    <p:sldId id="271" r:id="rId15"/>
    <p:sldId id="273" r:id="rId16"/>
    <p:sldId id="272" r:id="rId17"/>
    <p:sldId id="283" r:id="rId18"/>
    <p:sldId id="279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0000FF"/>
    <a:srgbClr val="3366FF"/>
    <a:srgbClr val="FFCCFF"/>
    <a:srgbClr val="CCCCFF"/>
    <a:srgbClr val="FF99FF"/>
    <a:srgbClr val="66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78" autoAdjust="0"/>
    <p:restoredTop sz="94160" autoAdjust="0"/>
  </p:normalViewPr>
  <p:slideViewPr>
    <p:cSldViewPr>
      <p:cViewPr varScale="1">
        <p:scale>
          <a:sx n="89" d="100"/>
          <a:sy n="89" d="100"/>
        </p:scale>
        <p:origin x="1277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8220703-E95E-4C6A-81BF-0C6215BA8863}" type="datetimeFigureOut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58A64F0-214A-4085-A591-36456217D3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1563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495A5-9223-4A89-BBC7-2DF3944430FE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C6B66-68A0-411F-A1F5-4DE747A25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4017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9FEE1-38ED-4BFC-AA63-EBF25CB4BA25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D8157-FF5E-43B3-B07B-85BB64A30F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083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485C-23E9-4D86-9F4B-3BF9492ADD50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A67A3-B29F-48F1-A695-9DC3927B7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958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126BC-5FCA-4A71-B5D1-BE5C72CB3DDD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E627A-C285-4F07-8276-413A0C18BB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4781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AC65A-3632-4719-8CBB-2C594412D0BF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0916B-5D0C-425C-A523-921BA720D4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451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08642-DE05-48A5-BD01-D08527BC9B57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EABC-3F5C-4D6B-89EB-C0D03917DB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236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D525-5F7E-4C3C-8CDF-9B09F6FDBBFA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6377F-0C54-4B72-93FC-6D70ABF25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8422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220E1-1A5C-4DE5-B9A7-E6F0D125A3AB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3FC75-7AF3-45E6-8138-C89F4D6B95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445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988A5-3CFE-44A6-BAAC-A6C91ED3934D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345DC-4BB5-4CBB-AC15-64506BABFB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3239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85C1E-13B5-412F-8A96-C4443FB70B3A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FC682-2E19-4CA7-B8DB-7EF31F8E18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5572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80F3-AAAE-49B7-AE49-60B43D2B1F29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41520-D655-4CAE-8DB0-D8F4C3EF9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0357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2337694-69F7-44A9-926A-BBA22FE6FEB8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8785B60-0A05-4AEF-80AE-FAFC1E037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" Type="http://schemas.openxmlformats.org/officeDocument/2006/relationships/image" Target="../media/image1.jpeg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gif"/><Relationship Id="rId5" Type="http://schemas.openxmlformats.org/officeDocument/2006/relationships/image" Target="../media/image4.png"/><Relationship Id="rId15" Type="http://schemas.openxmlformats.org/officeDocument/2006/relationships/image" Target="../media/image14.gif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Relationship Id="rId14" Type="http://schemas.openxmlformats.org/officeDocument/2006/relationships/image" Target="../media/image1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13" Type="http://schemas.openxmlformats.org/officeDocument/2006/relationships/image" Target="../media/image69.gif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4.gif"/><Relationship Id="rId12" Type="http://schemas.openxmlformats.org/officeDocument/2006/relationships/image" Target="../media/image68.gif"/><Relationship Id="rId2" Type="http://schemas.openxmlformats.org/officeDocument/2006/relationships/audio" Target="../media/media1.mp3"/><Relationship Id="rId16" Type="http://schemas.openxmlformats.org/officeDocument/2006/relationships/image" Target="../media/image36.png"/><Relationship Id="rId1" Type="http://schemas.microsoft.com/office/2007/relationships/media" Target="../media/media1.mp3"/><Relationship Id="rId6" Type="http://schemas.openxmlformats.org/officeDocument/2006/relationships/image" Target="../media/image63.gif"/><Relationship Id="rId11" Type="http://schemas.openxmlformats.org/officeDocument/2006/relationships/image" Target="../media/image67.gif"/><Relationship Id="rId5" Type="http://schemas.openxmlformats.org/officeDocument/2006/relationships/image" Target="../media/image62.gif"/><Relationship Id="rId15" Type="http://schemas.openxmlformats.org/officeDocument/2006/relationships/image" Target="../media/image71.gif"/><Relationship Id="rId10" Type="http://schemas.openxmlformats.org/officeDocument/2006/relationships/hyperlink" Target="http://smiles.33b.ru/smile.105209.html" TargetMode="External"/><Relationship Id="rId4" Type="http://schemas.openxmlformats.org/officeDocument/2006/relationships/image" Target="../media/image61.jpeg"/><Relationship Id="rId9" Type="http://schemas.openxmlformats.org/officeDocument/2006/relationships/image" Target="../media/image66.gif"/><Relationship Id="rId14" Type="http://schemas.openxmlformats.org/officeDocument/2006/relationships/image" Target="../media/image7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7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gif"/><Relationship Id="rId3" Type="http://schemas.openxmlformats.org/officeDocument/2006/relationships/image" Target="../media/image78.pn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gif"/><Relationship Id="rId5" Type="http://schemas.openxmlformats.org/officeDocument/2006/relationships/image" Target="../media/image80.gif"/><Relationship Id="rId4" Type="http://schemas.openxmlformats.org/officeDocument/2006/relationships/image" Target="../media/image79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8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7" Type="http://schemas.openxmlformats.org/officeDocument/2006/relationships/image" Target="../media/image91.gi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gif"/><Relationship Id="rId5" Type="http://schemas.openxmlformats.org/officeDocument/2006/relationships/image" Target="../media/image89.png"/><Relationship Id="rId4" Type="http://schemas.openxmlformats.org/officeDocument/2006/relationships/image" Target="../media/image8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9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audio" Target="NULL" TargetMode="External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audio" Target="file:///D:\&#1044;&#1054;&#1050;&#1059;&#1052;&#1045;&#1053;&#1058;&#1067;\&#1052;&#1040;&#1052;&#1040;\&#1052;&#1091;&#1079;&#1099;&#1082;&#1072;%20&#1080;%20&#1082;&#1072;&#1088;&#1090;&#1080;&#1085;&#1082;&#1080;\&#1060;&#1080;&#1082;&#1089;&#1080;&#1082;&#1080;\Fixipelki_KtoTakieFixiki.mp3" TargetMode="External"/><Relationship Id="rId1" Type="http://schemas.microsoft.com/office/2007/relationships/media" Target="file:///D:\&#1044;&#1054;&#1050;&#1059;&#1052;&#1045;&#1053;&#1058;&#1067;\&#1052;&#1040;&#1052;&#1040;\&#1052;&#1091;&#1079;&#1099;&#1082;&#1072;%20&#1080;%20&#1082;&#1072;&#1088;&#1090;&#1080;&#1085;&#1082;&#1080;\&#1060;&#1080;&#1082;&#1089;&#1080;&#1082;&#1080;\Fixipelki_KtoTakieFixiki.mp3" TargetMode="Externa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2.png"/><Relationship Id="rId4" Type="http://schemas.microsoft.com/office/2007/relationships/media" Target="file:///C:\Users\User\Desktop\&#1091;&#1088;&#1086;&#1082;&#1080;\Fiksiki_Akto_takie_Fiksiki_-_A_kto_takie_fiksiki.mp3" TargetMode="External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7" Type="http://schemas.openxmlformats.org/officeDocument/2006/relationships/image" Target="../media/image42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МОИ шаблоны ЭКСПЕРИМЕНТы\300408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722" y="4224074"/>
            <a:ext cx="2300046" cy="2560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МОИ шаблоны ЭКСПЕРИМЕНТы\18112_0-550-700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143375"/>
            <a:ext cx="107156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8" descr="H:\Documents and Settings\Aida\Рабочий стол\текстуры и фоны, клипарты\новеньки картинки\addition 2 plus 2 ha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6000750"/>
            <a:ext cx="7143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:\Documents and Settings\Aida\Рабочий стол\текстуры и фоны, клипарты\Scool_objekts\scool (30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513" y="5284788"/>
            <a:ext cx="100171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H:\Documents and Settings\Aida\Рабочий стол\текстуры и фоны, клипарты\Scool_objekts\scool (45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4086225"/>
            <a:ext cx="1065213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:\Documents and Settings\Aida\Рабочий стол\текстуры и фоны, клипарты\Scool_objekts\scool (46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88" y="5503863"/>
            <a:ext cx="139858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6" descr="H:\Documents and Settings\Aida\Рабочий стол\НОвая ГРАФИКА сборник\КАРТИНКИ СБОРНИК_ школьные\5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5953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7" descr="H:\Documents and Settings\Aida\Рабочий стол\НОвая ГРАФИКА сборник\КАРТИНКИ СБОРНИК_ школьные\6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8270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8" descr="H:\Documents and Settings\Aida\Рабочий стол\НОвая ГРАФИКА сборник\КАРТИНКИ СБОРНИК_ школьные\7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1403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9" descr="H:\Documents and Settings\Aida\Рабочий стол\НОвая ГРАФИКА сборник\КАРТИНКИ СБОРНИК_ школьные\8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25" y="6873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0" descr="H:\Documents and Settings\Aida\Рабочий стол\НОвая ГРАФИКА сборник\КАРТИНКИ СБОРНИК_ школьные\9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17176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1" descr="H:\Documents and Settings\Aida\Рабочий стол\НОвая ГРАФИКА сборник\КАРТИНКИ СБОРНИК_ школьные\0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6921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2" descr="H:\Documents and Settings\Aida\Рабочий стол\НОвая ГРАФИКА сборник\КАРТИНКИ СБОРНИК_ школьные\1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850" y="13144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3" descr="H:\Documents and Settings\Aida\Рабочий стол\НОвая ГРАФИКА сборник\КАРТИНКИ СБОРНИК_ школьные\2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238" y="6921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4" descr="H:\Documents and Settings\Aida\Рабочий стол\НОвая ГРАФИКА сборник\КАРТИНКИ СБОРНИК_ школьные\3.gif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9526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15" descr="H:\Documents and Settings\Aida\Рабочий стол\НОвая ГРАФИКА сборник\КАРТИНКИ СБОРНИК_ школьные\4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0271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9" name="WordArt 21"/>
          <p:cNvSpPr>
            <a:spLocks noChangeArrowheads="1" noChangeShapeType="1" noTextEdit="1"/>
          </p:cNvSpPr>
          <p:nvPr/>
        </p:nvSpPr>
        <p:spPr bwMode="auto">
          <a:xfrm>
            <a:off x="755650" y="2025650"/>
            <a:ext cx="7418388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normalizeH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УРОК </a:t>
            </a:r>
          </a:p>
          <a:p>
            <a:pPr algn="ctr"/>
            <a:r>
              <a:rPr lang="ru-RU" sz="3600" b="1" kern="10" normalizeH="1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МАТЕМАТИКИ</a:t>
            </a:r>
          </a:p>
        </p:txBody>
      </p:sp>
      <p:sp>
        <p:nvSpPr>
          <p:cNvPr id="19" name="WordArt 21"/>
          <p:cNvSpPr>
            <a:spLocks noChangeArrowheads="1" noChangeShapeType="1" noTextEdit="1"/>
          </p:cNvSpPr>
          <p:nvPr/>
        </p:nvSpPr>
        <p:spPr bwMode="auto">
          <a:xfrm>
            <a:off x="1057275" y="3841750"/>
            <a:ext cx="7418388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normalizeH="1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0" name="Rectangle 21"/>
          <p:cNvSpPr txBox="1">
            <a:spLocks/>
          </p:cNvSpPr>
          <p:nvPr/>
        </p:nvSpPr>
        <p:spPr bwMode="auto">
          <a:xfrm>
            <a:off x="2184400" y="3992563"/>
            <a:ext cx="5348288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3429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6858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287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371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288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860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432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04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4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(МАТЕМАТИЧНИЙ КВЕСТ)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 animBg="1"/>
      <p:bldP spid="19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18"/>
          <p:cNvSpPr>
            <a:spLocks noChangeShapeType="1"/>
          </p:cNvSpPr>
          <p:nvPr/>
        </p:nvSpPr>
        <p:spPr bwMode="auto">
          <a:xfrm>
            <a:off x="5148263" y="908050"/>
            <a:ext cx="1511300" cy="1800225"/>
          </a:xfrm>
          <a:prstGeom prst="line">
            <a:avLst/>
          </a:prstGeom>
          <a:noFill/>
          <a:ln>
            <a:noFill/>
          </a:ln>
          <a:effectLst>
            <a:outerShdw dist="45791" dir="2021404" algn="ctr" rotWithShape="0">
              <a:srgbClr val="80808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 type="triangle" w="med" len="med"/>
              </a14:hiddenLine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1" name="Прямоугольник 5"/>
          <p:cNvSpPr>
            <a:spLocks noChangeArrowheads="1"/>
          </p:cNvSpPr>
          <p:nvPr/>
        </p:nvSpPr>
        <p:spPr bwMode="auto">
          <a:xfrm>
            <a:off x="4451350" y="3244850"/>
            <a:ext cx="241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endParaRPr lang="ru-RU" alt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5575" y="404813"/>
          <a:ext cx="7416800" cy="4162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00"/>
                <a:gridCol w="3708400"/>
              </a:tblGrid>
              <a:tr h="129390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endParaRPr lang="ru-RU" sz="4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/>
                </a:tc>
              </a:tr>
              <a:tr h="143426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rgbClr val="009900"/>
                        </a:solidFill>
                      </a:endParaRPr>
                    </a:p>
                  </a:txBody>
                  <a:tcPr marT="45722" marB="45722"/>
                </a:tc>
              </a:tr>
              <a:tr h="143426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22" marB="45722"/>
                </a:tc>
              </a:tr>
            </a:tbl>
          </a:graphicData>
        </a:graphic>
      </p:graphicFrame>
      <p:pic>
        <p:nvPicPr>
          <p:cNvPr id="12306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178175"/>
            <a:ext cx="1979613" cy="2778125"/>
          </a:xfrm>
        </p:spPr>
      </p:pic>
      <p:sp>
        <p:nvSpPr>
          <p:cNvPr id="9" name="Rectangle 8"/>
          <p:cNvSpPr>
            <a:spLocks/>
          </p:cNvSpPr>
          <p:nvPr/>
        </p:nvSpPr>
        <p:spPr bwMode="auto">
          <a:xfrm>
            <a:off x="1439863" y="730250"/>
            <a:ext cx="3529012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2   3 = 2    4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4146550" y="1058863"/>
            <a:ext cx="114300" cy="114300"/>
          </a:xfrm>
          <a:prstGeom prst="ellipse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2268538" y="1058863"/>
            <a:ext cx="104775" cy="138112"/>
          </a:xfrm>
          <a:prstGeom prst="ellipse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8"/>
          <p:cNvSpPr>
            <a:spLocks/>
          </p:cNvSpPr>
          <p:nvPr/>
        </p:nvSpPr>
        <p:spPr bwMode="auto">
          <a:xfrm>
            <a:off x="1439863" y="1949450"/>
            <a:ext cx="3529012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5   2 </a:t>
            </a:r>
            <a:r>
              <a:rPr lang="en-US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&gt;</a:t>
            </a: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 2   5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8"/>
          <p:cNvSpPr>
            <a:spLocks/>
          </p:cNvSpPr>
          <p:nvPr/>
        </p:nvSpPr>
        <p:spPr bwMode="auto">
          <a:xfrm>
            <a:off x="1608138" y="3594100"/>
            <a:ext cx="3529012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2   6 </a:t>
            </a:r>
            <a:r>
              <a:rPr lang="en-US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&lt;</a:t>
            </a: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 5   2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4125913" y="3959225"/>
            <a:ext cx="106362" cy="138113"/>
          </a:xfrm>
          <a:prstGeom prst="ellipse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2473325" y="3959225"/>
            <a:ext cx="106363" cy="138113"/>
          </a:xfrm>
          <a:prstGeom prst="ellipse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4019550" y="2305050"/>
            <a:ext cx="106363" cy="138113"/>
          </a:xfrm>
          <a:prstGeom prst="ellipse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2268538" y="2243138"/>
            <a:ext cx="104775" cy="138112"/>
          </a:xfrm>
          <a:prstGeom prst="ellipse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/>
          </p:cNvSpPr>
          <p:nvPr/>
        </p:nvSpPr>
        <p:spPr bwMode="auto">
          <a:xfrm>
            <a:off x="5133975" y="641350"/>
            <a:ext cx="3529013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хибне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Rectangle 8"/>
          <p:cNvSpPr>
            <a:spLocks/>
          </p:cNvSpPr>
          <p:nvPr/>
        </p:nvSpPr>
        <p:spPr bwMode="auto">
          <a:xfrm>
            <a:off x="5143500" y="3286125"/>
            <a:ext cx="3529013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хибне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8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Rectangle 8"/>
          <p:cNvSpPr>
            <a:spLocks/>
          </p:cNvSpPr>
          <p:nvPr/>
        </p:nvSpPr>
        <p:spPr bwMode="auto">
          <a:xfrm>
            <a:off x="2928938" y="4546600"/>
            <a:ext cx="373062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8800" b="1">
                <a:solidFill>
                  <a:srgbClr val="0070C0"/>
                </a:solidFill>
                <a:latin typeface="Times New Roman" panose="02020603050405020304" pitchFamily="18" charset="0"/>
              </a:rPr>
              <a:t>0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8800" b="1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88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Rectangle 8"/>
          <p:cNvSpPr>
            <a:spLocks/>
          </p:cNvSpPr>
          <p:nvPr/>
        </p:nvSpPr>
        <p:spPr bwMode="auto">
          <a:xfrm>
            <a:off x="5176838" y="1963738"/>
            <a:ext cx="3529012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800" b="1">
                <a:solidFill>
                  <a:srgbClr val="009900"/>
                </a:solidFill>
                <a:latin typeface="Times New Roman" panose="02020603050405020304" pitchFamily="18" charset="0"/>
              </a:rPr>
              <a:t>хибне</a:t>
            </a:r>
          </a:p>
        </p:txBody>
      </p:sp>
      <p:pic>
        <p:nvPicPr>
          <p:cNvPr id="12320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538" y="4606925"/>
            <a:ext cx="1255712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5" descr="23# заяц с флейтой&#10;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788" y="1844675"/>
            <a:ext cx="2070100" cy="2087563"/>
          </a:xfrm>
        </p:spPr>
      </p:pic>
      <p:pic>
        <p:nvPicPr>
          <p:cNvPr id="13315" name="Picture 26" descr="46# бегущий мышонок&#10;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4437063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27" descr="18d4fe4e432762959454b5637960f7ec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644900"/>
            <a:ext cx="228917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29" descr="f216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989138"/>
            <a:ext cx="192722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1" descr="frog2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557338"/>
            <a:ext cx="1589087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2" descr="a7fdcafa37c3cafe5a67a83394f31af8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446405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3" descr="a7fdcafa37c3cafe5a67a83394f31af8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4656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39" descr="hare2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5114925"/>
            <a:ext cx="12128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40" descr="image758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938"/>
            <a:ext cx="1649413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42" descr="5m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149725"/>
            <a:ext cx="9175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43" descr="image767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5162550"/>
            <a:ext cx="15462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xpress-studio.com.ua_-_f_zkulthvilinka_cherepaha_(xMuz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AG00215_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9775" y="5292725"/>
            <a:ext cx="1368425" cy="1454150"/>
          </a:xfrm>
        </p:spPr>
      </p:pic>
      <p:pic>
        <p:nvPicPr>
          <p:cNvPr id="53254" name="Picture 6" descr="d6b791fab28f98d14ef27906f4206b3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88" y="333375"/>
            <a:ext cx="1366837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Rectangle 7"/>
          <p:cNvSpPr>
            <a:spLocks/>
          </p:cNvSpPr>
          <p:nvPr/>
        </p:nvSpPr>
        <p:spPr bwMode="auto">
          <a:xfrm>
            <a:off x="-52388" y="584200"/>
            <a:ext cx="3455988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16 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 2 - 5 = 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14 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 2 + 7 =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 10 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 2 + 10 =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18 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 2 - 7 =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4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6" name="Rectangle 8"/>
          <p:cNvSpPr>
            <a:spLocks/>
          </p:cNvSpPr>
          <p:nvPr/>
        </p:nvSpPr>
        <p:spPr bwMode="auto">
          <a:xfrm>
            <a:off x="4879975" y="590550"/>
            <a:ext cx="29527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2   4 + 4 = 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2   5 + 8 =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2   8 - 3 =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chemeClr val="hlink"/>
                </a:solidFill>
                <a:latin typeface="Times New Roman" panose="02020603050405020304" pitchFamily="18" charset="0"/>
              </a:rPr>
              <a:t>2   7 - 6 =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44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9" name="Rectangle 11"/>
          <p:cNvSpPr>
            <a:spLocks/>
          </p:cNvSpPr>
          <p:nvPr/>
        </p:nvSpPr>
        <p:spPr bwMode="auto">
          <a:xfrm>
            <a:off x="2971800" y="625475"/>
            <a:ext cx="1150938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3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14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 15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53260" name="Rectangle 12"/>
          <p:cNvSpPr>
            <a:spLocks/>
          </p:cNvSpPr>
          <p:nvPr/>
        </p:nvSpPr>
        <p:spPr bwMode="auto">
          <a:xfrm>
            <a:off x="7502525" y="590550"/>
            <a:ext cx="1150938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12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18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 13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F72717"/>
                </a:solidFill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53262" name="Oval 14"/>
          <p:cNvSpPr>
            <a:spLocks noChangeArrowheads="1"/>
          </p:cNvSpPr>
          <p:nvPr/>
        </p:nvSpPr>
        <p:spPr bwMode="auto">
          <a:xfrm>
            <a:off x="5643563" y="901700"/>
            <a:ext cx="114300" cy="1143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3263" name="Oval 15"/>
          <p:cNvSpPr>
            <a:spLocks noChangeArrowheads="1"/>
          </p:cNvSpPr>
          <p:nvPr/>
        </p:nvSpPr>
        <p:spPr bwMode="auto">
          <a:xfrm>
            <a:off x="5641975" y="1727200"/>
            <a:ext cx="114300" cy="1143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3264" name="Oval 16"/>
          <p:cNvSpPr>
            <a:spLocks noChangeArrowheads="1"/>
          </p:cNvSpPr>
          <p:nvPr/>
        </p:nvSpPr>
        <p:spPr bwMode="auto">
          <a:xfrm>
            <a:off x="5700713" y="2538413"/>
            <a:ext cx="114300" cy="1143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3265" name="Oval 17"/>
          <p:cNvSpPr>
            <a:spLocks noChangeArrowheads="1"/>
          </p:cNvSpPr>
          <p:nvPr/>
        </p:nvSpPr>
        <p:spPr bwMode="auto">
          <a:xfrm>
            <a:off x="5756275" y="3306763"/>
            <a:ext cx="114300" cy="1143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pic>
        <p:nvPicPr>
          <p:cNvPr id="14348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5" y="4286250"/>
            <a:ext cx="2955925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8"/>
          <p:cNvSpPr>
            <a:spLocks/>
          </p:cNvSpPr>
          <p:nvPr/>
        </p:nvSpPr>
        <p:spPr bwMode="auto">
          <a:xfrm>
            <a:off x="2736850" y="4262438"/>
            <a:ext cx="3730625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88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8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8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C -0.00955 0.01111 -0.01893 0.02245 -0.02431 0.00555 C -0.03004 -0.01111 -0.02726 -0.10579 -0.03403 -0.09954 C -0.04028 -0.09329 -0.05122 0.03981 -0.0632 0.04213 C -0.07535 0.04421 -0.08993 -0.08935 -0.1059 -0.08565 C -0.12222 -0.08195 -0.14514 0.03981 -0.15972 0.06504 C -0.17448 0.09028 -0.18351 0.07662 -0.19393 0.06504 C -0.20399 0.05347 -0.22031 0.03889 -0.22153 -0.00509 C -0.22257 -0.04884 -0.21337 -0.16667 -0.2 -0.19769 C -0.18698 -0.22871 -0.16146 -0.19005 -0.14202 -0.19074 C -0.1224 -0.19144 -0.09254 -0.20093 -0.08281 -0.20324 " pathEditMode="relative" rAng="0" ptsTypes="AAAAAAAAAAA">
                                      <p:cBhvr>
                                        <p:cTn id="71" dur="5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-655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3" dur="5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6" grpId="0"/>
      <p:bldP spid="53259" grpId="0"/>
      <p:bldP spid="53260" grpId="0"/>
      <p:bldP spid="53262" grpId="0" animBg="1"/>
      <p:bldP spid="53263" grpId="0" animBg="1"/>
      <p:bldP spid="53264" grpId="0" animBg="1"/>
      <p:bldP spid="53265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98450"/>
            <a:ext cx="2017712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13" y="370998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2"/>
          <p:cNvSpPr>
            <a:spLocks/>
          </p:cNvSpPr>
          <p:nvPr/>
        </p:nvSpPr>
        <p:spPr bwMode="auto">
          <a:xfrm>
            <a:off x="1403350" y="954088"/>
            <a:ext cx="54006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uk-UA" altLang="ru-RU" sz="6000" b="1">
                <a:solidFill>
                  <a:srgbClr val="F72717"/>
                </a:solidFill>
                <a:latin typeface="Times New Roman" panose="02020603050405020304" pitchFamily="18" charset="0"/>
              </a:rPr>
              <a:t>Розв</a:t>
            </a:r>
            <a:r>
              <a:rPr lang="en-US" altLang="ru-RU" sz="6000" b="1">
                <a:solidFill>
                  <a:srgbClr val="F72717"/>
                </a:solidFill>
                <a:latin typeface="Times New Roman" panose="02020603050405020304" pitchFamily="18" charset="0"/>
              </a:rPr>
              <a:t>’</a:t>
            </a:r>
            <a:r>
              <a:rPr lang="uk-UA" altLang="ru-RU" sz="6000" b="1">
                <a:solidFill>
                  <a:srgbClr val="F72717"/>
                </a:solidFill>
                <a:latin typeface="Times New Roman" panose="02020603050405020304" pitchFamily="18" charset="0"/>
              </a:rPr>
              <a:t>язання:</a:t>
            </a:r>
            <a:endParaRPr lang="ru-RU" altLang="ru-RU" sz="6000" b="1">
              <a:solidFill>
                <a:srgbClr val="F72717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12"/>
          <p:cNvSpPr>
            <a:spLocks/>
          </p:cNvSpPr>
          <p:nvPr/>
        </p:nvSpPr>
        <p:spPr bwMode="auto">
          <a:xfrm>
            <a:off x="1403350" y="2259013"/>
            <a:ext cx="54006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uk-UA" altLang="ru-RU" sz="6000" b="1">
                <a:solidFill>
                  <a:srgbClr val="F72717"/>
                </a:solidFill>
                <a:latin typeface="Times New Roman" panose="02020603050405020304" pitchFamily="18" charset="0"/>
              </a:rPr>
              <a:t>6 : 2 = 3 (ябл.)</a:t>
            </a:r>
            <a:endParaRPr lang="ru-RU" altLang="ru-RU" sz="6000" b="1">
              <a:solidFill>
                <a:srgbClr val="F72717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12"/>
          <p:cNvSpPr>
            <a:spLocks/>
          </p:cNvSpPr>
          <p:nvPr/>
        </p:nvSpPr>
        <p:spPr bwMode="auto">
          <a:xfrm>
            <a:off x="0" y="4964113"/>
            <a:ext cx="3455988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uk-UA" altLang="ru-RU" sz="5400" b="1">
                <a:solidFill>
                  <a:srgbClr val="F72717"/>
                </a:solidFill>
                <a:latin typeface="Times New Roman" panose="02020603050405020304" pitchFamily="18" charset="0"/>
              </a:rPr>
              <a:t>Відповідь: </a:t>
            </a:r>
            <a:endParaRPr lang="ru-RU" altLang="ru-RU" sz="5400" b="1">
              <a:solidFill>
                <a:srgbClr val="F72717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38" y="37195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698875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"/>
          <p:cNvSpPr>
            <a:spLocks/>
          </p:cNvSpPr>
          <p:nvPr/>
        </p:nvSpPr>
        <p:spPr bwMode="auto">
          <a:xfrm>
            <a:off x="3254375" y="4964113"/>
            <a:ext cx="588962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uk-UA" altLang="ru-RU" sz="5400" b="1">
                <a:solidFill>
                  <a:srgbClr val="F72717"/>
                </a:solidFill>
                <a:latin typeface="Times New Roman" panose="02020603050405020304" pitchFamily="18" charset="0"/>
              </a:rPr>
              <a:t>кожен отримав по</a:t>
            </a:r>
            <a:endParaRPr lang="ru-RU" altLang="ru-RU" sz="5400" b="1">
              <a:solidFill>
                <a:srgbClr val="F72717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12"/>
          <p:cNvSpPr>
            <a:spLocks/>
          </p:cNvSpPr>
          <p:nvPr/>
        </p:nvSpPr>
        <p:spPr bwMode="auto">
          <a:xfrm>
            <a:off x="2692400" y="5784850"/>
            <a:ext cx="41116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uk-UA" altLang="ru-RU" sz="5400" b="1">
                <a:solidFill>
                  <a:srgbClr val="F72717"/>
                </a:solidFill>
                <a:latin typeface="Times New Roman" panose="02020603050405020304" pitchFamily="18" charset="0"/>
              </a:rPr>
              <a:t>3 яблука.</a:t>
            </a:r>
            <a:endParaRPr lang="ru-RU" altLang="ru-RU" sz="5400" b="1">
              <a:solidFill>
                <a:srgbClr val="F72717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4" name="Rectangle 12"/>
          <p:cNvSpPr>
            <a:spLocks/>
          </p:cNvSpPr>
          <p:nvPr/>
        </p:nvSpPr>
        <p:spPr bwMode="auto">
          <a:xfrm>
            <a:off x="3902075" y="1974850"/>
            <a:ext cx="1893888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50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4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75" y="3357563"/>
            <a:ext cx="3759200" cy="375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233363"/>
            <a:ext cx="2528887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1038" y="109538"/>
            <a:ext cx="3849688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09538"/>
            <a:ext cx="223202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87775"/>
            <a:ext cx="3862387" cy="2897188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679950"/>
            <a:ext cx="3348038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/>
          </p:cNvSpPr>
          <p:nvPr/>
        </p:nvSpPr>
        <p:spPr bwMode="auto">
          <a:xfrm>
            <a:off x="5508625" y="3500438"/>
            <a:ext cx="15113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150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Rectangle 10"/>
          <p:cNvSpPr>
            <a:spLocks/>
          </p:cNvSpPr>
          <p:nvPr/>
        </p:nvSpPr>
        <p:spPr bwMode="auto">
          <a:xfrm>
            <a:off x="7667625" y="4365625"/>
            <a:ext cx="9366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5000" b="1">
              <a:solidFill>
                <a:srgbClr val="FF99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412" name="Rectangle 12"/>
          <p:cNvSpPr>
            <a:spLocks/>
          </p:cNvSpPr>
          <p:nvPr/>
        </p:nvSpPr>
        <p:spPr bwMode="auto">
          <a:xfrm>
            <a:off x="4140200" y="4149725"/>
            <a:ext cx="7207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15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9738" y="1203325"/>
          <a:ext cx="8086728" cy="42402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7788"/>
                <a:gridCol w="1347788"/>
                <a:gridCol w="1347788"/>
                <a:gridCol w="1347788"/>
                <a:gridCol w="1347788"/>
                <a:gridCol w="1347788"/>
              </a:tblGrid>
              <a:tr h="212010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</a:tr>
              <a:tr h="212010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1273175"/>
            <a:ext cx="12255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3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79525"/>
            <a:ext cx="149542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4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0" y="1273175"/>
            <a:ext cx="1389063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5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265238"/>
            <a:ext cx="1376363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6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1362075"/>
            <a:ext cx="16192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7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9" r="18642"/>
          <a:stretch>
            <a:fillRect/>
          </a:stretch>
        </p:blipFill>
        <p:spPr bwMode="auto">
          <a:xfrm>
            <a:off x="7208838" y="1479550"/>
            <a:ext cx="12477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>
            <a:spLocks/>
          </p:cNvSpPr>
          <p:nvPr/>
        </p:nvSpPr>
        <p:spPr bwMode="auto">
          <a:xfrm>
            <a:off x="425450" y="3268663"/>
            <a:ext cx="1347788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1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7</a:t>
            </a:r>
          </a:p>
        </p:txBody>
      </p:sp>
      <p:sp>
        <p:nvSpPr>
          <p:cNvPr id="15" name="Rectangle 12"/>
          <p:cNvSpPr>
            <a:spLocks/>
          </p:cNvSpPr>
          <p:nvPr/>
        </p:nvSpPr>
        <p:spPr bwMode="auto">
          <a:xfrm>
            <a:off x="1530350" y="3270250"/>
            <a:ext cx="1766888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1000" b="1">
                <a:solidFill>
                  <a:srgbClr val="FF0066"/>
                </a:solidFill>
                <a:latin typeface="Times New Roman" panose="02020603050405020304" pitchFamily="18" charset="0"/>
              </a:rPr>
              <a:t>15</a:t>
            </a:r>
          </a:p>
        </p:txBody>
      </p:sp>
      <p:sp>
        <p:nvSpPr>
          <p:cNvPr id="16" name="Rectangle 12"/>
          <p:cNvSpPr>
            <a:spLocks/>
          </p:cNvSpPr>
          <p:nvPr/>
        </p:nvSpPr>
        <p:spPr bwMode="auto">
          <a:xfrm>
            <a:off x="3136900" y="3289300"/>
            <a:ext cx="1347788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1000" b="1">
                <a:solidFill>
                  <a:srgbClr val="FF0066"/>
                </a:solidFill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17" name="Rectangle 12"/>
          <p:cNvSpPr>
            <a:spLocks/>
          </p:cNvSpPr>
          <p:nvPr/>
        </p:nvSpPr>
        <p:spPr bwMode="auto">
          <a:xfrm>
            <a:off x="4459288" y="3316288"/>
            <a:ext cx="1347787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1000" b="1">
                <a:solidFill>
                  <a:srgbClr val="FF0066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8" name="Rectangle 12"/>
          <p:cNvSpPr>
            <a:spLocks/>
          </p:cNvSpPr>
          <p:nvPr/>
        </p:nvSpPr>
        <p:spPr bwMode="auto">
          <a:xfrm>
            <a:off x="5800725" y="3313113"/>
            <a:ext cx="1349375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1000" b="1">
                <a:solidFill>
                  <a:srgbClr val="FF0066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9" name="Rectangle 12"/>
          <p:cNvSpPr>
            <a:spLocks/>
          </p:cNvSpPr>
          <p:nvPr/>
        </p:nvSpPr>
        <p:spPr bwMode="auto">
          <a:xfrm>
            <a:off x="7123113" y="3398838"/>
            <a:ext cx="1347787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1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4</a:t>
            </a:r>
          </a:p>
        </p:txBody>
      </p:sp>
      <p:pic>
        <p:nvPicPr>
          <p:cNvPr id="17448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168900"/>
            <a:ext cx="15779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44450"/>
            <a:ext cx="1974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8064896" cy="4536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825" y="4986338"/>
            <a:ext cx="3675063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564182">
            <a:off x="4391025" y="206375"/>
            <a:ext cx="2654300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4876800"/>
            <a:ext cx="4464050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1844675"/>
            <a:ext cx="165735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pokojnaya_fonovaya_muzyka_dlya_chteniya_-_muzyka_dlya_chteniya_kni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90025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8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175"/>
            <a:ext cx="2574925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BD638BF-0CA0-4BAD-A167-661B75E47652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19461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70B8E30-D1BA-4004-BC74-994CC83A9128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5556" y="1263893"/>
            <a:ext cx="7992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i="1" u="sng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  <a: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</a:t>
            </a:r>
            <a: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вищо</a:t>
            </a:r>
            <a:r>
              <a:rPr lang="uk-UA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категорії</a:t>
            </a:r>
            <a: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4400" b="1" dirty="0" smtClean="0">
              <a:ln w="15875">
                <a:solidFill>
                  <a:srgbClr val="C00000">
                    <a:alpha val="97000"/>
                  </a:srgbClr>
                </a:solidFill>
              </a:ln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dirty="0" smtClean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ОНЗ «</a:t>
            </a:r>
            <a:r>
              <a:rPr lang="ru-RU" sz="4400" b="1" dirty="0" err="1" smtClean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Попаснянська</a:t>
            </a:r>
            <a:r>
              <a:rPr lang="ru-RU" sz="4400" b="1" dirty="0" smtClean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dirty="0" smtClean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ЗОШ </a:t>
            </a:r>
            <a: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4400" b="1" dirty="0" smtClean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1»</a:t>
            </a:r>
            <a: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u="sng" dirty="0">
                <a:ln w="15875">
                  <a:solidFill>
                    <a:srgbClr val="C00000">
                      <a:alpha val="97000"/>
                    </a:srgbClr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Косенко І.В.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858000" y="5733256"/>
            <a:ext cx="2114441" cy="57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 lnSpcReduction="2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4000" b="1" dirty="0" smtClean="0">
                <a:ln w="15875">
                  <a:solidFill>
                    <a:srgbClr val="C00000"/>
                  </a:solidFill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2018 р.</a:t>
            </a:r>
            <a:endParaRPr lang="ru-RU" sz="4000" b="1" dirty="0">
              <a:ln w="15875">
                <a:solidFill>
                  <a:srgbClr val="C00000"/>
                </a:solidFill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2195513" y="2420938"/>
            <a:ext cx="6408737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>
                <a:ln w="381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УСНИЙ РАХУНОК</a:t>
            </a:r>
          </a:p>
        </p:txBody>
      </p:sp>
      <p:pic>
        <p:nvPicPr>
          <p:cNvPr id="56326" name="Picture 6" descr="04_zst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7425" y="4724400"/>
            <a:ext cx="1679575" cy="19780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7" descr="Человечек-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145891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8" descr="3dda6e8e082658a74004331df7716105be316db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20415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93" name="Group 2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562991"/>
              </p:ext>
            </p:extLst>
          </p:nvPr>
        </p:nvGraphicFramePr>
        <p:xfrm>
          <a:off x="179388" y="692150"/>
          <a:ext cx="8569325" cy="3673476"/>
        </p:xfrm>
        <a:graphic>
          <a:graphicData uri="http://schemas.openxmlformats.org/drawingml/2006/table">
            <a:tbl>
              <a:tblPr/>
              <a:tblGrid>
                <a:gridCol w="1008062"/>
                <a:gridCol w="1296988"/>
                <a:gridCol w="1008062"/>
                <a:gridCol w="1079500"/>
                <a:gridCol w="1368425"/>
                <a:gridCol w="1366838"/>
                <a:gridCol w="1441450"/>
              </a:tblGrid>
              <a:tr h="19446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1CD3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17287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Ф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uk-UA" altLang="ru-RU" sz="8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І</a:t>
                      </a:r>
                      <a:endParaRPr kumimoji="0" lang="ru-RU" altLang="ru-RU" sz="8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К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uk-UA" altLang="ru-RU" sz="8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І</a:t>
                      </a:r>
                      <a:endParaRPr kumimoji="0" lang="ru-RU" altLang="ru-RU" sz="8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К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uk-UA" altLang="ru-RU" sz="8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panose="020B0604020202020204" pitchFamily="34" charset="0"/>
                        </a:rPr>
                        <a:t>И</a:t>
                      </a:r>
                      <a:endParaRPr kumimoji="0" lang="ru-RU" altLang="ru-RU" sz="8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alpha val="53000"/>
                          </a:srgbClr>
                        </a:gs>
                        <a:gs pos="50000">
                          <a:srgbClr val="FF9933"/>
                        </a:gs>
                        <a:gs pos="100000">
                          <a:srgbClr val="FFFF00">
                            <a:alpha val="53000"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pic>
        <p:nvPicPr>
          <p:cNvPr id="32922" name="Picture 154" descr="5555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941888"/>
            <a:ext cx="8477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923" name="Picture 155" descr="7777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941888"/>
            <a:ext cx="9540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924" name="Picture 156" descr="9999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084763"/>
            <a:ext cx="915988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925" name="Picture 157" descr="8888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229225"/>
            <a:ext cx="788987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26" descr="1-class-176x30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43521">
            <a:off x="539750" y="4365625"/>
            <a:ext cx="1417638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2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2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2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2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2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exact_628x390_6ce1cd8639321d78844aa71337f6e8d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20938"/>
            <a:ext cx="2374900" cy="1474787"/>
          </a:xfrm>
          <a:prstGeom prst="rect">
            <a:avLst/>
          </a:prstGeom>
          <a:noFill/>
          <a:ln w="50800">
            <a:solidFill>
              <a:srgbClr val="CC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exact_628x390_8f23e2a60dc265f315a02d081ec1947b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420938"/>
            <a:ext cx="2374900" cy="1474787"/>
          </a:xfrm>
          <a:prstGeom prst="rect">
            <a:avLst/>
          </a:prstGeom>
          <a:noFill/>
          <a:ln w="50800">
            <a:solidFill>
              <a:srgbClr val="FF0F0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exact_628x390_280259f08c49e40ee56e1083869406a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84763"/>
            <a:ext cx="2374900" cy="1476375"/>
          </a:xfrm>
          <a:prstGeom prst="rect">
            <a:avLst/>
          </a:prstGeom>
          <a:noFill/>
          <a:ln w="50800">
            <a:solidFill>
              <a:srgbClr val="F6621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exact_628x390_f270f883b2631caf15d5a99dd6ce077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084763"/>
            <a:ext cx="2374900" cy="1476375"/>
          </a:xfrm>
          <a:prstGeom prst="rect">
            <a:avLst/>
          </a:prstGeom>
          <a:noFill/>
          <a:ln w="508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exact_628x390_7d1df3752bcbee7591c57968136d5c6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684463"/>
            <a:ext cx="2879725" cy="1787525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10" name="WordArt 10"/>
          <p:cNvSpPr>
            <a:spLocks noChangeArrowheads="1" noChangeShapeType="1" noTextEdit="1"/>
          </p:cNvSpPr>
          <p:nvPr/>
        </p:nvSpPr>
        <p:spPr bwMode="auto">
          <a:xfrm>
            <a:off x="1619673" y="260350"/>
            <a:ext cx="6768752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ФІКСІКИ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5621" name="Rectangle 21"/>
          <p:cNvSpPr>
            <a:spLocks noGrp="1"/>
          </p:cNvSpPr>
          <p:nvPr>
            <p:ph idx="1"/>
          </p:nvPr>
        </p:nvSpPr>
        <p:spPr>
          <a:xfrm>
            <a:off x="611188" y="1700213"/>
            <a:ext cx="2160587" cy="50482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4500" b="1" dirty="0" err="1" smtClean="0">
                <a:solidFill>
                  <a:srgbClr val="CC0099"/>
                </a:solidFill>
                <a:latin typeface="Comic Sans MS" panose="030F0702030302020204" pitchFamily="66" charset="0"/>
              </a:rPr>
              <a:t>Папус</a:t>
            </a:r>
            <a:endParaRPr lang="ru-RU" altLang="ru-RU" sz="4500" b="1" dirty="0" smtClean="0">
              <a:solidFill>
                <a:srgbClr val="CC0099"/>
              </a:solidFill>
              <a:latin typeface="Comic Sans MS" panose="030F0702030302020204" pitchFamily="66" charset="0"/>
            </a:endParaRPr>
          </a:p>
        </p:txBody>
      </p:sp>
      <p:sp>
        <p:nvSpPr>
          <p:cNvPr id="25622" name="Rectangle 22"/>
          <p:cNvSpPr>
            <a:spLocks/>
          </p:cNvSpPr>
          <p:nvPr/>
        </p:nvSpPr>
        <p:spPr bwMode="auto">
          <a:xfrm>
            <a:off x="6516688" y="1773238"/>
            <a:ext cx="21605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500" b="1">
                <a:solidFill>
                  <a:srgbClr val="FF0000"/>
                </a:solidFill>
                <a:latin typeface="Comic Sans MS" panose="030F0702030302020204" pitchFamily="66" charset="0"/>
              </a:rPr>
              <a:t>Мася</a:t>
            </a:r>
          </a:p>
        </p:txBody>
      </p:sp>
      <p:sp>
        <p:nvSpPr>
          <p:cNvPr id="25623" name="Rectangle 23"/>
          <p:cNvSpPr>
            <a:spLocks/>
          </p:cNvSpPr>
          <p:nvPr/>
        </p:nvSpPr>
        <p:spPr bwMode="auto">
          <a:xfrm>
            <a:off x="323850" y="4365625"/>
            <a:ext cx="21605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500" b="1" dirty="0" smtClean="0">
                <a:solidFill>
                  <a:srgbClr val="FF9900"/>
                </a:solidFill>
                <a:latin typeface="Comic Sans MS" panose="030F0702030302020204" pitchFamily="66" charset="0"/>
              </a:rPr>
              <a:t>Нулик</a:t>
            </a:r>
            <a:endParaRPr lang="ru-RU" altLang="ru-RU" sz="4500" b="1" dirty="0">
              <a:solidFill>
                <a:srgbClr val="FF99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624" name="Rectangle 24"/>
          <p:cNvSpPr>
            <a:spLocks/>
          </p:cNvSpPr>
          <p:nvPr/>
        </p:nvSpPr>
        <p:spPr bwMode="auto">
          <a:xfrm>
            <a:off x="6516688" y="4437063"/>
            <a:ext cx="21605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500" b="1">
                <a:solidFill>
                  <a:srgbClr val="FFFF00"/>
                </a:solidFill>
                <a:latin typeface="Comic Sans MS" panose="030F0702030302020204" pitchFamily="66" charset="0"/>
              </a:rPr>
              <a:t>Сімка</a:t>
            </a:r>
          </a:p>
        </p:txBody>
      </p:sp>
      <p:sp>
        <p:nvSpPr>
          <p:cNvPr id="25625" name="Rectangle 25"/>
          <p:cNvSpPr>
            <a:spLocks/>
          </p:cNvSpPr>
          <p:nvPr/>
        </p:nvSpPr>
        <p:spPr bwMode="auto">
          <a:xfrm>
            <a:off x="2981325" y="1952625"/>
            <a:ext cx="352901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500" b="1">
                <a:solidFill>
                  <a:srgbClr val="00FF00"/>
                </a:solidFill>
                <a:latin typeface="Comic Sans MS" panose="030F0702030302020204" pitchFamily="66" charset="0"/>
              </a:rPr>
              <a:t>ДімДімич</a:t>
            </a:r>
          </a:p>
        </p:txBody>
      </p:sp>
      <p:pic>
        <p:nvPicPr>
          <p:cNvPr id="25627" name="Fixipelki_KtoTakieFixiki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300663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5153025"/>
            <a:ext cx="2593975" cy="1611313"/>
          </a:xfrm>
          <a:prstGeom prst="rect">
            <a:avLst/>
          </a:prstGeom>
          <a:noFill/>
          <a:ln w="508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4"/>
          <p:cNvSpPr>
            <a:spLocks/>
          </p:cNvSpPr>
          <p:nvPr/>
        </p:nvSpPr>
        <p:spPr bwMode="auto">
          <a:xfrm>
            <a:off x="3862388" y="4468813"/>
            <a:ext cx="21605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500" b="1">
                <a:solidFill>
                  <a:srgbClr val="0000FF"/>
                </a:solidFill>
                <a:latin typeface="Comic Sans MS" panose="030F0702030302020204" pitchFamily="66" charset="0"/>
              </a:rPr>
              <a:t>Д</a:t>
            </a:r>
            <a:r>
              <a:rPr lang="uk-UA" altLang="ru-RU" sz="4500" b="1">
                <a:solidFill>
                  <a:srgbClr val="0000FF"/>
                </a:solidFill>
                <a:latin typeface="Comic Sans MS" panose="030F0702030302020204" pitchFamily="66" charset="0"/>
              </a:rPr>
              <a:t>єд</a:t>
            </a:r>
            <a:r>
              <a:rPr lang="ru-RU" altLang="ru-RU" sz="4500" b="1">
                <a:solidFill>
                  <a:srgbClr val="0000FF"/>
                </a:solidFill>
                <a:latin typeface="Comic Sans MS" panose="030F0702030302020204" pitchFamily="66" charset="0"/>
              </a:rPr>
              <a:t>ус</a:t>
            </a:r>
          </a:p>
        </p:txBody>
      </p:sp>
      <p:pic>
        <p:nvPicPr>
          <p:cNvPr id="3" name="Fiksiki_Akto_takie_Fiksiki_-_A_kto_takie_fiksik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>
                  <p14:trim end="73371.183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829718" y="626403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3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256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25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0"/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0" dur="5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000"/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27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71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5610" grpId="0" animBg="1"/>
      <p:bldP spid="256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6E8B791-54F9-4801-B4FB-8AC6AC7BEA47}" type="datetime1">
              <a:rPr lang="ru-RU"/>
              <a:pPr>
                <a:defRPr/>
              </a:pPr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8196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B6BB585-F0FD-45CE-A630-EFE6AF53E985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pic>
        <p:nvPicPr>
          <p:cNvPr id="819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26035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4445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115888"/>
            <a:ext cx="1433513" cy="10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663950"/>
            <a:ext cx="2622550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1482725"/>
            <a:ext cx="949325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5395913"/>
            <a:ext cx="145097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1465263"/>
            <a:ext cx="949325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/>
          </p:cNvSpPr>
          <p:nvPr/>
        </p:nvSpPr>
        <p:spPr bwMode="auto">
          <a:xfrm>
            <a:off x="5508625" y="3500438"/>
            <a:ext cx="15113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150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10"/>
          <p:cNvSpPr>
            <a:spLocks/>
          </p:cNvSpPr>
          <p:nvPr/>
        </p:nvSpPr>
        <p:spPr bwMode="auto">
          <a:xfrm>
            <a:off x="7667625" y="4365625"/>
            <a:ext cx="9366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5000" b="1">
              <a:solidFill>
                <a:srgbClr val="FF99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220" name="Rectangle 12"/>
          <p:cNvSpPr>
            <a:spLocks/>
          </p:cNvSpPr>
          <p:nvPr/>
        </p:nvSpPr>
        <p:spPr bwMode="auto">
          <a:xfrm>
            <a:off x="4140200" y="4149725"/>
            <a:ext cx="7207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15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39738" y="1203325"/>
          <a:ext cx="8086728" cy="42402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7788"/>
                <a:gridCol w="1347788"/>
                <a:gridCol w="1347788"/>
                <a:gridCol w="1347788"/>
                <a:gridCol w="1347788"/>
                <a:gridCol w="1347788"/>
              </a:tblGrid>
              <a:tr h="212010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</a:tr>
              <a:tr h="212010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91429" marR="91429" marT="45717" marB="45717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1273175"/>
            <a:ext cx="12255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3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79525"/>
            <a:ext cx="149542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4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0" y="1273175"/>
            <a:ext cx="1389063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5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1265238"/>
            <a:ext cx="1376363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6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1362075"/>
            <a:ext cx="16192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7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9" r="18642"/>
          <a:stretch>
            <a:fillRect/>
          </a:stretch>
        </p:blipFill>
        <p:spPr bwMode="auto">
          <a:xfrm>
            <a:off x="7208838" y="1479550"/>
            <a:ext cx="12477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0" name="Rectangle 12"/>
          <p:cNvSpPr>
            <a:spLocks/>
          </p:cNvSpPr>
          <p:nvPr/>
        </p:nvSpPr>
        <p:spPr bwMode="auto">
          <a:xfrm>
            <a:off x="425450" y="3268663"/>
            <a:ext cx="1347788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11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51" name="Rectangle 12"/>
          <p:cNvSpPr>
            <a:spLocks/>
          </p:cNvSpPr>
          <p:nvPr/>
        </p:nvSpPr>
        <p:spPr bwMode="auto">
          <a:xfrm>
            <a:off x="1530350" y="3270250"/>
            <a:ext cx="1766888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altLang="ru-RU" sz="11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363" y="4149725"/>
            <a:ext cx="2192337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1258888" y="1125538"/>
            <a:ext cx="7273925" cy="2879725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4000" b="1" smtClean="0">
                <a:solidFill>
                  <a:srgbClr val="00CC00"/>
                </a:solidFill>
                <a:latin typeface="Comic Sans MS" panose="030F0702030302020204" pitchFamily="66" charset="0"/>
              </a:rPr>
              <a:t>Ми веселий, дружній клас,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4000" b="1" smtClean="0">
                <a:solidFill>
                  <a:srgbClr val="3366FF"/>
                </a:solidFill>
                <a:latin typeface="Comic Sans MS" panose="030F0702030302020204" pitchFamily="66" charset="0"/>
              </a:rPr>
              <a:t>Гарний настрій у всіх нас.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4000" b="1" smtClean="0">
                <a:solidFill>
                  <a:srgbClr val="00CC00"/>
                </a:solidFill>
                <a:latin typeface="Comic Sans MS" panose="030F0702030302020204" pitchFamily="66" charset="0"/>
              </a:rPr>
              <a:t>Будем дружно працювати,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4000" b="1" smtClean="0">
                <a:solidFill>
                  <a:srgbClr val="3366FF"/>
                </a:solidFill>
                <a:latin typeface="Comic Sans MS" panose="030F0702030302020204" pitchFamily="66" charset="0"/>
              </a:rPr>
              <a:t>Математику вивчати.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uk-UA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ru-RU" altLang="ru-RU" sz="4000" b="1" smtClean="0">
              <a:solidFill>
                <a:srgbClr val="00CC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3797" name="Picture 5" descr="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338262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 descr="p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990975"/>
            <a:ext cx="4106863" cy="2733675"/>
          </a:xfrm>
          <a:prstGeom prst="rect">
            <a:avLst/>
          </a:prstGeom>
          <a:noFill/>
          <a:ln w="76200" cmpd="tri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600" decel="100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600" decel="100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419350"/>
            <a:ext cx="5064125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Rectangle 6"/>
          <p:cNvSpPr>
            <a:spLocks noGrp="1"/>
          </p:cNvSpPr>
          <p:nvPr>
            <p:ph idx="1"/>
          </p:nvPr>
        </p:nvSpPr>
        <p:spPr>
          <a:xfrm>
            <a:off x="395288" y="115888"/>
            <a:ext cx="2881312" cy="33131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5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7</a:t>
            </a:r>
            <a:endParaRPr lang="ru-RU" altLang="ru-RU" sz="25000" b="1" dirty="0" smtClean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4833938" y="4005263"/>
            <a:ext cx="4319587" cy="360045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9600" b="1" smtClean="0">
                <a:solidFill>
                  <a:srgbClr val="F72717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0000" b="1" smtClean="0">
                <a:solidFill>
                  <a:srgbClr val="002060"/>
                </a:solidFill>
                <a:latin typeface="Times New Roman" panose="02020603050405020304" pitchFamily="18" charset="0"/>
              </a:rPr>
              <a:t>15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8988"/>
            <a:ext cx="3529013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/>
          </p:cNvSpPr>
          <p:nvPr/>
        </p:nvSpPr>
        <p:spPr bwMode="auto">
          <a:xfrm>
            <a:off x="-17463" y="2420938"/>
            <a:ext cx="9109076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5400" b="1">
                <a:solidFill>
                  <a:srgbClr val="F72717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5400" b="1">
                <a:solidFill>
                  <a:srgbClr val="002060"/>
                </a:solidFill>
                <a:latin typeface="Times New Roman" panose="02020603050405020304" pitchFamily="18" charset="0"/>
              </a:rPr>
              <a:t>18, 16, 15, 14, 12, 10, 8, 6, 4, 2.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2770</TotalTime>
  <Words>203</Words>
  <Application>Microsoft Office PowerPoint</Application>
  <PresentationFormat>Экран (4:3)</PresentationFormat>
  <Paragraphs>92</Paragraphs>
  <Slides>18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User</cp:lastModifiedBy>
  <cp:revision>184</cp:revision>
  <dcterms:created xsi:type="dcterms:W3CDTF">2013-02-09T17:16:35Z</dcterms:created>
  <dcterms:modified xsi:type="dcterms:W3CDTF">2018-02-02T12:04:29Z</dcterms:modified>
</cp:coreProperties>
</file>