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66" r:id="rId5"/>
    <p:sldId id="261" r:id="rId6"/>
    <p:sldId id="263" r:id="rId7"/>
    <p:sldId id="264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Концепція «Нова українська школа» Педагогіка партнерства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8100" y="4838700"/>
            <a:ext cx="6959599" cy="9525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</a:rPr>
              <a:t>Заступник директора з навчально – </a:t>
            </a:r>
          </a:p>
          <a:p>
            <a:pPr algn="ctr"/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</a:rPr>
              <a:t>виховної </a:t>
            </a:r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</a:rPr>
              <a:t>роботи Тульчинської загальноосвітньої школи І-ІІІ ступенів – ліцею Вінницької обласної Ради </a:t>
            </a:r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</a:rPr>
              <a:t>Фадєєва Л.А.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49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1397" y="1040036"/>
            <a:ext cx="8660103" cy="5119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/>
              <a:t>   </a:t>
            </a:r>
            <a:r>
              <a:rPr lang="uk-UA" sz="3600" dirty="0">
                <a:solidFill>
                  <a:schemeClr val="accent3">
                    <a:lumMod val="75000"/>
                  </a:schemeClr>
                </a:solidFill>
              </a:rPr>
              <a:t>Педагогіка партнерства, орієнтація на учня, виховання на цінностях - саме ці складові концепції Нової української школи спрямовані на те, щоб побудувати довіру між школою, дітьми, батьками та суспільством.</a:t>
            </a:r>
          </a:p>
          <a:p>
            <a:pPr marL="0" indent="0" algn="r">
              <a:buNone/>
            </a:pPr>
            <a:r>
              <a:rPr lang="uk-UA" sz="3600" dirty="0">
                <a:solidFill>
                  <a:schemeClr val="accent3">
                    <a:lumMod val="75000"/>
                  </a:schemeClr>
                </a:solidFill>
              </a:rPr>
              <a:t>                                                  </a:t>
            </a:r>
            <a:r>
              <a:rPr lang="uk-UA" sz="36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2400" b="1" dirty="0" err="1">
                <a:solidFill>
                  <a:schemeClr val="accent3">
                    <a:lumMod val="75000"/>
                  </a:schemeClr>
                </a:solidFill>
              </a:rPr>
              <a:t>П.Хобзей</a:t>
            </a:r>
            <a:r>
              <a:rPr lang="uk-UA" sz="2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91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err="1">
                <a:solidFill>
                  <a:schemeClr val="accent3">
                    <a:lumMod val="75000"/>
                  </a:schemeClr>
                </a:solidFill>
              </a:rPr>
              <a:t>Педагогіка</a:t>
            </a:r>
            <a:r>
              <a:rPr lang="ru-RU" sz="5400" dirty="0">
                <a:solidFill>
                  <a:schemeClr val="accent3">
                    <a:lumMod val="75000"/>
                  </a:schemeClr>
                </a:solidFill>
              </a:rPr>
              <a:t> партнерства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07336" y="1833940"/>
            <a:ext cx="846666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</a:t>
            </a:r>
            <a:r>
              <a:rPr lang="ru-RU" sz="2800" dirty="0" err="1" smtClean="0">
                <a:solidFill>
                  <a:schemeClr val="accent5">
                    <a:lumMod val="75000"/>
                  </a:schemeClr>
                </a:solidFill>
              </a:rPr>
              <a:t>Основні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принципи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цього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підходу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5">
                    <a:lumMod val="75000"/>
                  </a:schemeClr>
                </a:solidFill>
              </a:rPr>
              <a:t>повага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до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особистості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err="1" smtClean="0">
                <a:solidFill>
                  <a:schemeClr val="accent5">
                    <a:lumMod val="75000"/>
                  </a:schemeClr>
                </a:solidFill>
              </a:rPr>
              <a:t>доброзичливість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і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позитивне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ставлення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err="1" smtClean="0">
                <a:solidFill>
                  <a:schemeClr val="accent5">
                    <a:lumMod val="75000"/>
                  </a:schemeClr>
                </a:solidFill>
              </a:rPr>
              <a:t>довіра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у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відносинах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стосунках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err="1" smtClean="0">
                <a:solidFill>
                  <a:schemeClr val="accent5">
                    <a:lumMod val="75000"/>
                  </a:schemeClr>
                </a:solidFill>
              </a:rPr>
              <a:t>діалог-взаємодія-взаємоповага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err="1" smtClean="0">
                <a:solidFill>
                  <a:schemeClr val="accent5">
                    <a:lumMod val="75000"/>
                  </a:schemeClr>
                </a:solidFill>
              </a:rPr>
              <a:t>розподілене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лідерство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проактивність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, право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вибору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відповідальність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за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нього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горизонтальність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зв`язків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); </a:t>
            </a: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err="1" smtClean="0">
                <a:solidFill>
                  <a:schemeClr val="accent5">
                    <a:lumMod val="75000"/>
                  </a:schemeClr>
                </a:solidFill>
              </a:rPr>
              <a:t>принципи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соціального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партнерства (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рівність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сторін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добровільність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прийняття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зобов`язань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обов`язковість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виконання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</a:rPr>
              <a:t>домовленостей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481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/>
              <a:t>Педагогіка партнерства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1612901"/>
            <a:ext cx="91821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 smtClean="0"/>
              <a:t>Навчання</a:t>
            </a:r>
            <a:r>
              <a:rPr lang="ru-RU" sz="2800" dirty="0" smtClean="0"/>
              <a:t> </a:t>
            </a:r>
            <a:r>
              <a:rPr lang="ru-RU" sz="2800" dirty="0"/>
              <a:t>без примусу (Ш. </a:t>
            </a:r>
            <a:r>
              <a:rPr lang="ru-RU" sz="2800" dirty="0" err="1"/>
              <a:t>Амонашвілі</a:t>
            </a:r>
            <a:r>
              <a:rPr lang="ru-RU" sz="2800" dirty="0"/>
              <a:t>, В. </a:t>
            </a:r>
            <a:r>
              <a:rPr lang="ru-RU" sz="2800" dirty="0" err="1"/>
              <a:t>Сухомлинський</a:t>
            </a:r>
            <a:r>
              <a:rPr lang="ru-RU" sz="2800" dirty="0"/>
              <a:t>, С. </a:t>
            </a:r>
            <a:r>
              <a:rPr lang="ru-RU" sz="2800" dirty="0" err="1"/>
              <a:t>Лисенкова</a:t>
            </a:r>
            <a:r>
              <a:rPr lang="ru-RU" sz="2800" dirty="0"/>
              <a:t>, В. Шаталов),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передбачає</a:t>
            </a:r>
            <a:r>
              <a:rPr lang="ru-RU" sz="2800" dirty="0"/>
              <a:t> </a:t>
            </a:r>
            <a:r>
              <a:rPr lang="ru-RU" sz="2800" dirty="0" err="1"/>
              <a:t>виключення</a:t>
            </a:r>
            <a:r>
              <a:rPr lang="ru-RU" sz="2800" dirty="0"/>
              <a:t> </a:t>
            </a:r>
            <a:r>
              <a:rPr lang="ru-RU" sz="2800" dirty="0" err="1"/>
              <a:t>всіх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 примусу з арсеналу </a:t>
            </a:r>
            <a:r>
              <a:rPr lang="ru-RU" sz="2800" dirty="0" err="1"/>
              <a:t>педагогічних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; </a:t>
            </a:r>
            <a:r>
              <a:rPr lang="ru-RU" sz="2800" dirty="0" err="1"/>
              <a:t>припускає</a:t>
            </a:r>
            <a:r>
              <a:rPr lang="ru-RU" sz="2800" dirty="0"/>
              <a:t> </a:t>
            </a:r>
            <a:r>
              <a:rPr lang="ru-RU" sz="2800" dirty="0" err="1"/>
              <a:t>наявність</a:t>
            </a:r>
            <a:r>
              <a:rPr lang="ru-RU" sz="2800" dirty="0"/>
              <a:t> таких </a:t>
            </a:r>
            <a:r>
              <a:rPr lang="ru-RU" sz="2800" dirty="0" err="1"/>
              <a:t>особистісних</a:t>
            </a:r>
            <a:r>
              <a:rPr lang="ru-RU" sz="2800" dirty="0"/>
              <a:t> </a:t>
            </a:r>
            <a:r>
              <a:rPr lang="ru-RU" sz="2800" dirty="0" err="1"/>
              <a:t>якостей</a:t>
            </a:r>
            <a:r>
              <a:rPr lang="ru-RU" sz="2800" dirty="0"/>
              <a:t> </a:t>
            </a:r>
            <a:r>
              <a:rPr lang="ru-RU" sz="2800" dirty="0" err="1"/>
              <a:t>вчителя</a:t>
            </a:r>
            <a:r>
              <a:rPr lang="ru-RU" sz="2800" dirty="0"/>
              <a:t>, як </a:t>
            </a:r>
            <a:r>
              <a:rPr lang="ru-RU" sz="2800" dirty="0" err="1"/>
              <a:t>гуманність</a:t>
            </a:r>
            <a:r>
              <a:rPr lang="ru-RU" sz="2800" dirty="0"/>
              <a:t>, </a:t>
            </a:r>
            <a:r>
              <a:rPr lang="ru-RU" sz="2800" dirty="0" err="1"/>
              <a:t>комунікативність</a:t>
            </a:r>
            <a:r>
              <a:rPr lang="ru-RU" sz="2800" dirty="0"/>
              <a:t>,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err="1" smtClean="0"/>
              <a:t>ціннісне</a:t>
            </a:r>
            <a:r>
              <a:rPr lang="ru-RU" sz="2800" dirty="0" smtClean="0"/>
              <a:t> </a:t>
            </a:r>
            <a:r>
              <a:rPr lang="ru-RU" sz="2800" dirty="0" err="1"/>
              <a:t>відношення</a:t>
            </a:r>
            <a:r>
              <a:rPr lang="ru-RU" sz="2800" dirty="0"/>
              <a:t>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до </a:t>
            </a:r>
            <a:r>
              <a:rPr lang="ru-RU" sz="2800" dirty="0" err="1"/>
              <a:t>дитини</a:t>
            </a:r>
            <a:r>
              <a:rPr lang="ru-RU" sz="28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801" y="4013200"/>
            <a:ext cx="3657600" cy="2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6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/>
              <a:t>Педагогіка партнерства</a:t>
            </a:r>
            <a:endParaRPr lang="ru-RU" sz="5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70500" y="2828836"/>
            <a:ext cx="52451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</a:rPr>
              <a:t>. 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В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підґрунті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педагогіки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 партнерства –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спілкування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,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взаємодія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 та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співпраця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між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 учителем,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учнем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 і батьками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8" y="1660436"/>
            <a:ext cx="4169330" cy="3648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/>
              <a:t>Педагогіка партнерства</a:t>
            </a:r>
            <a:endParaRPr lang="ru-RU" sz="5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4083993"/>
            <a:ext cx="3669950" cy="2329507"/>
          </a:xfrm>
        </p:spPr>
      </p:pic>
      <p:sp>
        <p:nvSpPr>
          <p:cNvPr id="4" name="Прямоугольник 3"/>
          <p:cNvSpPr/>
          <p:nvPr/>
        </p:nvSpPr>
        <p:spPr>
          <a:xfrm>
            <a:off x="1079500" y="1701800"/>
            <a:ext cx="5588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За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педагогікою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партнерства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учень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–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добровільний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зацікавлений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соратник,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однодумець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рівноправний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учасник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освітнього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процесу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турботливий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відповідальний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за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його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4">
                    <a:lumMod val="50000"/>
                  </a:schemeClr>
                </a:solidFill>
              </a:rPr>
              <a:t>результати</a:t>
            </a:r>
            <a:endParaRPr lang="ru-RU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/>
              <a:t>Педагогіка партнерства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736666" cy="3880773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r>
              <a:rPr lang="uk-UA" sz="4000" dirty="0" smtClean="0">
                <a:solidFill>
                  <a:schemeClr val="accent5">
                    <a:lumMod val="75000"/>
                  </a:schemeClr>
                </a:solidFill>
              </a:rPr>
              <a:t>Вчитель  +  учень   +  батьки   =  школа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342" y="2215377"/>
            <a:ext cx="1453568" cy="18398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166" y="2088327"/>
            <a:ext cx="1925638" cy="20840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2" y="2384568"/>
            <a:ext cx="1766418" cy="166073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30" y="2215377"/>
            <a:ext cx="2129047" cy="182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21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Педагог</a:t>
            </a:r>
            <a:r>
              <a:rPr lang="uk-UA" sz="4400" b="1" dirty="0" smtClean="0"/>
              <a:t>і</a:t>
            </a:r>
            <a:r>
              <a:rPr lang="ru-RU" sz="4400" b="1" dirty="0" smtClean="0"/>
              <a:t>ка партнерства</a:t>
            </a:r>
            <a:endParaRPr lang="ru-RU" sz="4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800" y="2089821"/>
            <a:ext cx="6196213" cy="4641179"/>
          </a:xfrm>
        </p:spPr>
      </p:pic>
    </p:spTree>
    <p:extLst>
      <p:ext uri="{BB962C8B-B14F-4D97-AF65-F5344CB8AC3E}">
        <p14:creationId xmlns:p14="http://schemas.microsoft.com/office/powerpoint/2010/main" val="2140681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218648"/>
            <a:ext cx="8724900" cy="655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7835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215</Words>
  <Application>Microsoft Office PowerPoint</Application>
  <PresentationFormat>Широкоэкранный</PresentationFormat>
  <Paragraphs>30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</vt:lpstr>
      <vt:lpstr>Trebuchet MS</vt:lpstr>
      <vt:lpstr>Wingdings</vt:lpstr>
      <vt:lpstr>Wingdings 3</vt:lpstr>
      <vt:lpstr>Аспект</vt:lpstr>
      <vt:lpstr>Концепція «Нова українська школа» Педагогіка партнерства</vt:lpstr>
      <vt:lpstr>Презентация PowerPoint</vt:lpstr>
      <vt:lpstr>Педагогіка партнерства</vt:lpstr>
      <vt:lpstr>Педагогіка партнерства</vt:lpstr>
      <vt:lpstr>Педагогіка партнерства</vt:lpstr>
      <vt:lpstr>Педагогіка партнерства</vt:lpstr>
      <vt:lpstr>Педагогіка партнерства</vt:lpstr>
      <vt:lpstr>Педагогіка партнерства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«Нова українська школа» Педагогіка партнерства</dc:title>
  <dc:creator>Пользователь</dc:creator>
  <cp:lastModifiedBy>Пользователь</cp:lastModifiedBy>
  <cp:revision>11</cp:revision>
  <dcterms:created xsi:type="dcterms:W3CDTF">2018-02-17T18:48:42Z</dcterms:created>
  <dcterms:modified xsi:type="dcterms:W3CDTF">2018-02-18T15:26:19Z</dcterms:modified>
</cp:coreProperties>
</file>