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82" r:id="rId4"/>
    <p:sldId id="283" r:id="rId5"/>
    <p:sldId id="288" r:id="rId6"/>
    <p:sldId id="289" r:id="rId7"/>
    <p:sldId id="290" r:id="rId8"/>
    <p:sldId id="281" r:id="rId9"/>
    <p:sldId id="264" r:id="rId10"/>
    <p:sldId id="257" r:id="rId11"/>
    <p:sldId id="284" r:id="rId12"/>
    <p:sldId id="285" r:id="rId13"/>
    <p:sldId id="260" r:id="rId14"/>
    <p:sldId id="274" r:id="rId15"/>
    <p:sldId id="275" r:id="rId16"/>
    <p:sldId id="276" r:id="rId17"/>
    <p:sldId id="277" r:id="rId18"/>
    <p:sldId id="262" r:id="rId19"/>
    <p:sldId id="278" r:id="rId20"/>
    <p:sldId id="279" r:id="rId21"/>
    <p:sldId id="265" r:id="rId22"/>
    <p:sldId id="292" r:id="rId23"/>
    <p:sldId id="266" r:id="rId24"/>
    <p:sldId id="294" r:id="rId25"/>
    <p:sldId id="293" r:id="rId26"/>
    <p:sldId id="295" r:id="rId27"/>
    <p:sldId id="296" r:id="rId28"/>
    <p:sldId id="299" r:id="rId29"/>
    <p:sldId id="297" r:id="rId30"/>
    <p:sldId id="269" r:id="rId31"/>
    <p:sldId id="300" r:id="rId32"/>
    <p:sldId id="298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4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5" name="Скругленный прямоугольник 10"/>
          <p:cNvSpPr/>
          <p:nvPr/>
        </p:nvSpPr>
        <p:spPr>
          <a:xfrm>
            <a:off x="64829" y="70028"/>
            <a:ext cx="9014342" cy="6692479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11"/>
          <p:cNvSpPr/>
          <p:nvPr/>
        </p:nvSpPr>
        <p:spPr>
          <a:xfrm>
            <a:off x="63248" y="1449905"/>
            <a:ext cx="9020667" cy="152629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12"/>
          <p:cNvSpPr/>
          <p:nvPr/>
        </p:nvSpPr>
        <p:spPr>
          <a:xfrm>
            <a:off x="63248" y="1397384"/>
            <a:ext cx="9020667" cy="11936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оугольник 14"/>
          <p:cNvSpPr/>
          <p:nvPr/>
        </p:nvSpPr>
        <p:spPr>
          <a:xfrm>
            <a:off x="63248" y="2976203"/>
            <a:ext cx="9020667" cy="11140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1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5" name="Скругленный прямоугольник 10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11"/>
          <p:cNvSpPr/>
          <p:nvPr/>
        </p:nvSpPr>
        <p:spPr>
          <a:xfrm flipV="1">
            <a:off x="69572" y="2376189"/>
            <a:ext cx="9012761" cy="9231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12"/>
          <p:cNvSpPr/>
          <p:nvPr/>
        </p:nvSpPr>
        <p:spPr>
          <a:xfrm>
            <a:off x="69572" y="2341174"/>
            <a:ext cx="9012761" cy="4615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Прямоугольник 14"/>
          <p:cNvSpPr/>
          <p:nvPr/>
        </p:nvSpPr>
        <p:spPr>
          <a:xfrm>
            <a:off x="67992" y="2468499"/>
            <a:ext cx="9014342" cy="4615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081" y="6172041"/>
            <a:ext cx="4000401" cy="456776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7051" y="6208647"/>
            <a:ext cx="456962" cy="456775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1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1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6" name="Скругленный прямоугольник 10"/>
          <p:cNvSpPr/>
          <p:nvPr/>
        </p:nvSpPr>
        <p:spPr>
          <a:xfrm>
            <a:off x="63247" y="70028"/>
            <a:ext cx="9014343" cy="6692479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1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9"/>
          <p:cNvSpPr/>
          <p:nvPr/>
        </p:nvSpPr>
        <p:spPr>
          <a:xfrm flipV="1">
            <a:off x="67992" y="4683940"/>
            <a:ext cx="9006436" cy="9071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10"/>
          <p:cNvSpPr/>
          <p:nvPr/>
        </p:nvSpPr>
        <p:spPr>
          <a:xfrm>
            <a:off x="67992" y="4650516"/>
            <a:ext cx="9006436" cy="46156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11"/>
          <p:cNvSpPr/>
          <p:nvPr/>
        </p:nvSpPr>
        <p:spPr>
          <a:xfrm>
            <a:off x="67992" y="4773066"/>
            <a:ext cx="9006436" cy="49338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6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3926" y="6172041"/>
            <a:ext cx="3886556" cy="456776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7051" y="6208647"/>
            <a:ext cx="456962" cy="456775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247" y="70028"/>
            <a:ext cx="9014343" cy="6692479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3926" y="275339"/>
            <a:ext cx="7773111" cy="114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3926" y="1448313"/>
            <a:ext cx="7773111" cy="4570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951" y="6191139"/>
            <a:ext cx="2476138" cy="475875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3926" y="6172041"/>
            <a:ext cx="3962452" cy="456776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7051" y="6210238"/>
            <a:ext cx="456962" cy="456776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trips dir="ld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C0E5AF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FEB80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FEB80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Доброго дня.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505930"/>
            <a:ext cx="8928992" cy="1470025"/>
          </a:xfrm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Для чого в житті можна використати знання про трикутники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505930"/>
            <a:ext cx="9036496" cy="1470025"/>
          </a:xfrm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Скільки формул для обчислення площі трикутника використано в Д/з?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789661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505930"/>
            <a:ext cx="9036496" cy="1470025"/>
          </a:xfrm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Які ще формули для обчислення площі трикутника ми вивчили?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8279543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200400"/>
            <a:ext cx="7560840" cy="1600200"/>
          </a:xfrm>
        </p:spPr>
        <p:txBody>
          <a:bodyPr/>
          <a:lstStyle/>
          <a:p>
            <a:r>
              <a:rPr lang="uk-UA" sz="3200" dirty="0" smtClean="0"/>
              <a:t>Сторони </a:t>
            </a:r>
            <a:r>
              <a:rPr lang="uk-UA" sz="3200" dirty="0"/>
              <a:t>трикутника пропорційні до синусів протилежних кутів</a:t>
            </a:r>
            <a:endParaRPr lang="uk-UA" sz="32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Як називається наступне твердження?</a:t>
            </a:r>
            <a:endParaRPr lang="ru-RU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3200400"/>
            <a:ext cx="5400600" cy="804664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baseline="300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en-US" sz="3200" b="1" baseline="300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+ c</a:t>
            </a:r>
            <a:r>
              <a:rPr lang="en-US" sz="3200" b="1" baseline="300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– 2bc·</a:t>
            </a:r>
            <a:r>
              <a:rPr lang="uk-UA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3200" b="1" dirty="0" err="1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α</a:t>
            </a:r>
            <a:endParaRPr lang="uk-UA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Теорему синусів можна записати формулою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30240"/>
            <a:ext cx="3292349" cy="250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одзаголовок 2"/>
              <p:cNvSpPr txBox="1">
                <a:spLocks/>
              </p:cNvSpPr>
              <p:nvPr/>
            </p:nvSpPr>
            <p:spPr bwMode="auto">
              <a:xfrm>
                <a:off x="3491880" y="4079416"/>
                <a:ext cx="5400600" cy="12217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1" fontAlgn="base" hangingPunct="1">
                  <a:spcBef>
                    <a:spcPts val="575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Wingdings 2" pitchFamily="18" charset="2"/>
                  <a:buNone/>
                  <a:defRPr sz="2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rgbClr val="C0E5AF"/>
                  </a:buClr>
                  <a:buSzPct val="85000"/>
                  <a:buFont typeface="Wingdings 2" pitchFamily="18" charset="2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rgbClr val="FEB80A"/>
                  </a:buClr>
                  <a:buSzPct val="80000"/>
                  <a:buFont typeface="Wingdings 2" pitchFamily="18" charset="2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rgbClr val="FEB80A"/>
                  </a:buClr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None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None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None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None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sz="3200" b="1" i="1" smtClean="0">
                              <a:solidFill>
                                <a:schemeClr val="tx1"/>
                              </a:solidFill>
                              <a:effectLst>
                                <a:outerShdw blurRad="50800" dist="38100" dir="2700000" algn="tl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uk-UA" sz="3200" b="1" i="1">
                              <a:solidFill>
                                <a:schemeClr val="tx1"/>
                              </a:solidFill>
                              <a:effectLst>
                                <a:outerShdw blurRad="50800" dist="38100" dir="2700000" algn="tl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𝒂</m:t>
                          </m:r>
                        </m:num>
                        <m:den>
                          <m:func>
                            <m:funcPr>
                              <m:ctrlPr>
                                <a:rPr lang="uk-UA" sz="3200" b="1" i="1">
                                  <a:solidFill>
                                    <a:schemeClr val="tx1"/>
                                  </a:solidFill>
                                  <a:effectLst>
                                    <a:outerShdw blurRad="50800" dist="38100" dir="2700000" algn="tl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uk-UA" sz="3200" b="1" i="1">
                                  <a:solidFill>
                                    <a:schemeClr val="tx1"/>
                                  </a:solidFill>
                                  <a:effectLst>
                                    <a:outerShdw blurRad="50800" dist="38100" dir="2700000" algn="tl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uk-UA" sz="3200" b="1" i="1">
                                  <a:solidFill>
                                    <a:schemeClr val="tx1"/>
                                  </a:solidFill>
                                  <a:effectLst>
                                    <a:outerShdw blurRad="50800" dist="38100" dir="2700000" algn="tl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𝜶</m:t>
                              </m:r>
                            </m:e>
                          </m:func>
                        </m:den>
                      </m:f>
                      <m:r>
                        <a:rPr lang="uk-UA" sz="3200" b="1" i="1">
                          <a:solidFill>
                            <a:schemeClr val="tx1"/>
                          </a:solidFill>
                          <a:effectLst>
                            <a:outerShdw blurRad="50800" dist="38100" dir="2700000" algn="tl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uk-UA" sz="3200" b="1" i="1">
                              <a:solidFill>
                                <a:schemeClr val="tx1"/>
                              </a:solidFill>
                              <a:effectLst>
                                <a:outerShdw blurRad="50800" dist="38100" dir="2700000" algn="tl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uk-UA" sz="3200" b="1" i="1">
                              <a:solidFill>
                                <a:schemeClr val="tx1"/>
                              </a:solidFill>
                              <a:effectLst>
                                <a:outerShdw blurRad="50800" dist="38100" dir="2700000" algn="tl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𝒃</m:t>
                          </m:r>
                        </m:num>
                        <m:den>
                          <m:func>
                            <m:funcPr>
                              <m:ctrlPr>
                                <a:rPr lang="uk-UA" sz="3200" b="1" i="1">
                                  <a:solidFill>
                                    <a:schemeClr val="tx1"/>
                                  </a:solidFill>
                                  <a:effectLst>
                                    <a:outerShdw blurRad="50800" dist="38100" dir="2700000" algn="tl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uk-UA" sz="3200" b="1" i="1">
                                  <a:solidFill>
                                    <a:schemeClr val="tx1"/>
                                  </a:solidFill>
                                  <a:effectLst>
                                    <a:outerShdw blurRad="50800" dist="38100" dir="2700000" algn="tl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uk-UA" sz="3200" b="1" i="1">
                                  <a:solidFill>
                                    <a:schemeClr val="tx1"/>
                                  </a:solidFill>
                                  <a:effectLst>
                                    <a:outerShdw blurRad="50800" dist="38100" dir="2700000" algn="tl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𝜷</m:t>
                              </m:r>
                            </m:e>
                          </m:func>
                        </m:den>
                      </m:f>
                      <m:r>
                        <a:rPr lang="uk-UA" sz="3200" b="1" i="1">
                          <a:solidFill>
                            <a:schemeClr val="tx1"/>
                          </a:solidFill>
                          <a:effectLst>
                            <a:outerShdw blurRad="50800" dist="38100" dir="2700000" algn="tl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uk-UA" sz="3200" b="1" i="1">
                              <a:solidFill>
                                <a:schemeClr val="tx1"/>
                              </a:solidFill>
                              <a:effectLst>
                                <a:outerShdw blurRad="50800" dist="38100" dir="2700000" algn="tl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uk-UA" sz="3200" b="1" i="1">
                              <a:solidFill>
                                <a:schemeClr val="tx1"/>
                              </a:solidFill>
                              <a:effectLst>
                                <a:outerShdw blurRad="50800" dist="38100" dir="2700000" algn="tl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𝒄</m:t>
                          </m:r>
                        </m:num>
                        <m:den>
                          <m:func>
                            <m:funcPr>
                              <m:ctrlPr>
                                <a:rPr lang="uk-UA" sz="3200" b="1" i="1">
                                  <a:solidFill>
                                    <a:schemeClr val="tx1"/>
                                  </a:solidFill>
                                  <a:effectLst>
                                    <a:outerShdw blurRad="50800" dist="38100" dir="2700000" algn="tl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uk-UA" sz="3200" b="1" i="1">
                                  <a:solidFill>
                                    <a:schemeClr val="tx1"/>
                                  </a:solidFill>
                                  <a:effectLst>
                                    <a:outerShdw blurRad="50800" dist="38100" dir="2700000" algn="tl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uk-UA" sz="3200" b="1" i="1">
                                  <a:solidFill>
                                    <a:schemeClr val="tx1"/>
                                  </a:solidFill>
                                  <a:effectLst>
                                    <a:outerShdw blurRad="50800" dist="38100" dir="2700000" algn="tl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𝜸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uk-UA" sz="3200" dirty="0"/>
              </a:p>
            </p:txBody>
          </p:sp>
        </mc:Choice>
        <mc:Fallback xmlns="">
          <p:sp>
            <p:nvSpPr>
              <p:cNvPr id="6" name="Подзаголовок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1880" y="4079416"/>
                <a:ext cx="5400600" cy="122179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9118346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71861" y="3501008"/>
            <a:ext cx="5400600" cy="804664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baseline="300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en-US" sz="3200" b="1" baseline="300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+ c</a:t>
            </a:r>
            <a:r>
              <a:rPr lang="en-US" sz="3200" b="1" baseline="300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– 2bc·</a:t>
            </a:r>
            <a:r>
              <a:rPr lang="uk-UA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3200" b="1" dirty="0" err="1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α</a:t>
            </a:r>
            <a:endParaRPr lang="uk-UA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uk-UA" b="1" dirty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же формулюється твердження записане такою формулою?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30240"/>
            <a:ext cx="3292349" cy="250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6239984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71861" y="3501008"/>
            <a:ext cx="5400600" cy="804664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baseline="300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= b</a:t>
            </a:r>
            <a:r>
              <a:rPr lang="en-US" sz="3200" b="1" baseline="300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+ c</a:t>
            </a:r>
            <a:r>
              <a:rPr lang="en-US" sz="3200" b="1" baseline="300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2bc·</a:t>
            </a:r>
            <a:r>
              <a:rPr lang="uk-UA" sz="3200" b="1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3200" b="1" dirty="0" err="1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endParaRPr lang="uk-UA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505930"/>
            <a:ext cx="8928992" cy="1470025"/>
          </a:xfrm>
        </p:spPr>
        <p:txBody>
          <a:bodyPr/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  теореми косинусів, якщо відомо три сторони, можна знайти …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30240"/>
            <a:ext cx="3292349" cy="250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одзаголовок 2"/>
              <p:cNvSpPr txBox="1">
                <a:spLocks/>
              </p:cNvSpPr>
              <p:nvPr/>
            </p:nvSpPr>
            <p:spPr bwMode="auto">
              <a:xfrm>
                <a:off x="3563888" y="4453000"/>
                <a:ext cx="5400600" cy="12802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1" fontAlgn="base" hangingPunct="1">
                  <a:spcBef>
                    <a:spcPts val="575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Wingdings 2" pitchFamily="18" charset="2"/>
                  <a:buNone/>
                  <a:defRPr sz="2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rgbClr val="C0E5AF"/>
                  </a:buClr>
                  <a:buSzPct val="85000"/>
                  <a:buFont typeface="Wingdings 2" pitchFamily="18" charset="2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rgbClr val="FEB80A"/>
                  </a:buClr>
                  <a:buSzPct val="80000"/>
                  <a:buFont typeface="Wingdings 2" pitchFamily="18" charset="2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rgbClr val="FEB80A"/>
                  </a:buClr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None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None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None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None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uk-UA" sz="3200" b="1" i="1" smtClean="0">
                              <a:solidFill>
                                <a:schemeClr val="tx1"/>
                              </a:solidFill>
                              <a:effectLst>
                                <a:outerShdw blurRad="50800" dist="38100" dir="2700000" algn="tl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>
                                <a:outerShdw blurRad="50800" dist="38100" dir="2700000" algn="tl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>
                                <a:outerShdw blurRad="50800" dist="38100" dir="2700000" algn="tl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𝜶</m:t>
                          </m:r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>
                                <a:outerShdw blurRad="50800" dist="38100" dir="2700000" algn="tl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uk-UA" sz="3200" b="1" i="1">
                                  <a:solidFill>
                                    <a:schemeClr val="tx1"/>
                                  </a:solidFill>
                                  <a:effectLst>
                                    <a:outerShdw blurRad="50800" dist="38100" dir="2700000" algn="tl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uk-UA" sz="3200" b="1" i="1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50800" dist="38100" dir="2700000" algn="tl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uk-UA" sz="3200" b="1" i="1">
                                          <a:solidFill>
                                            <a:schemeClr val="tx1"/>
                                          </a:solidFill>
                                          <a:effectLst>
                                            <a:outerShdw blurRad="50800" dist="38100" dir="2700000" algn="tl">
                                              <a:srgbClr val="000000">
                                                <a:alpha val="40000"/>
                                              </a:srgbClr>
                                            </a:outerShdw>
                                          </a:effectLst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200" b="1" i="1">
                                          <a:solidFill>
                                            <a:schemeClr val="tx1"/>
                                          </a:solidFill>
                                          <a:effectLst>
                                            <a:outerShdw blurRad="50800" dist="38100" dir="2700000" algn="tl">
                                              <a:srgbClr val="000000">
                                                <a:alpha val="40000"/>
                                              </a:srgbClr>
                                            </a:outerShdw>
                                          </a:effectLst>
                                          <a:latin typeface="Cambria Math"/>
                                        </a:rPr>
                                        <m:t>𝒃</m:t>
                                      </m:r>
                                    </m:e>
                                    <m:sup>
                                      <m:r>
                                        <a:rPr lang="en-US" sz="3200" b="1" i="1">
                                          <a:solidFill>
                                            <a:schemeClr val="tx1"/>
                                          </a:solidFill>
                                          <a:effectLst>
                                            <a:outerShdw blurRad="50800" dist="38100" dir="2700000" algn="tl">
                                              <a:srgbClr val="000000">
                                                <a:alpha val="40000"/>
                                              </a:srgbClr>
                                            </a:outerShdw>
                                          </a:effectLst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50800" dist="38100" dir="2700000" algn="tl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uk-UA" sz="3200" b="1" i="1">
                                          <a:solidFill>
                                            <a:schemeClr val="tx1"/>
                                          </a:solidFill>
                                          <a:effectLst>
                                            <a:outerShdw blurRad="50800" dist="38100" dir="2700000" algn="tl">
                                              <a:srgbClr val="000000">
                                                <a:alpha val="40000"/>
                                              </a:srgbClr>
                                            </a:outerShdw>
                                          </a:effectLst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200" b="1" i="1">
                                          <a:solidFill>
                                            <a:schemeClr val="tx1"/>
                                          </a:solidFill>
                                          <a:effectLst>
                                            <a:outerShdw blurRad="50800" dist="38100" dir="2700000" algn="tl">
                                              <a:srgbClr val="000000">
                                                <a:alpha val="40000"/>
                                              </a:srgbClr>
                                            </a:outerShdw>
                                          </a:effectLst>
                                          <a:latin typeface="Cambria Math"/>
                                        </a:rPr>
                                        <m:t>𝒄</m:t>
                                      </m:r>
                                    </m:e>
                                    <m:sup>
                                      <m:r>
                                        <a:rPr lang="en-US" sz="3200" b="1" i="1">
                                          <a:solidFill>
                                            <a:schemeClr val="tx1"/>
                                          </a:solidFill>
                                          <a:effectLst>
                                            <a:outerShdw blurRad="50800" dist="38100" dir="2700000" algn="tl">
                                              <a:srgbClr val="000000">
                                                <a:alpha val="40000"/>
                                              </a:srgbClr>
                                            </a:outerShdw>
                                          </a:effectLst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50800" dist="38100" dir="2700000" algn="tl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50800" dist="38100" dir="2700000" algn="tl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  <m:sup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effectLst>
                                        <a:outerShdw blurRad="50800" dist="38100" dir="2700000" algn="tl">
                                          <a:srgbClr val="000000">
                                            <a:alpha val="40000"/>
                                          </a:srgbClr>
                                        </a:outerShdw>
                                      </a:effectLst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3200" b="1" i="1">
                                  <a:solidFill>
                                    <a:schemeClr val="tx1"/>
                                  </a:solidFill>
                                  <a:effectLst>
                                    <a:outerShdw blurRad="50800" dist="38100" dir="2700000" algn="tl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3200" b="1" i="1">
                                  <a:solidFill>
                                    <a:schemeClr val="tx1"/>
                                  </a:solidFill>
                                  <a:effectLst>
                                    <a:outerShdw blurRad="50800" dist="38100" dir="2700000" algn="tl">
                                      <a:srgbClr val="000000">
                                        <a:alpha val="40000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𝒃𝒄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uk-UA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Подзаголовок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63888" y="4453000"/>
                <a:ext cx="5400600" cy="1280255"/>
              </a:xfrm>
              <a:prstGeom prst="rect">
                <a:avLst/>
              </a:prstGeom>
              <a:blipFill rotWithShape="1">
                <a:blip r:embed="rId3"/>
                <a:stretch>
                  <a:fillRect b="-95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2726345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71861" y="3501008"/>
            <a:ext cx="5400600" cy="804664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baseline="300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3200" b="1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200" b="1" baseline="300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uk-UA" sz="3200" b="1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en-US" sz="3200" b="1" baseline="300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– 2</a:t>
            </a:r>
            <a:r>
              <a:rPr lang="uk-UA" sz="3200" b="1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ас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uk-UA" sz="3200" b="1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3200" b="1" dirty="0" err="1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endParaRPr lang="uk-UA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505930"/>
            <a:ext cx="8928992" cy="1470025"/>
          </a:xfrm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 щоб знайти </a:t>
            </a:r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треба записати теорему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30240"/>
            <a:ext cx="3292349" cy="250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одзаголовок 2"/>
              <p:cNvSpPr txBox="1">
                <a:spLocks/>
              </p:cNvSpPr>
              <p:nvPr/>
            </p:nvSpPr>
            <p:spPr bwMode="auto">
              <a:xfrm>
                <a:off x="3563888" y="4453000"/>
                <a:ext cx="5400600" cy="12802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1" fontAlgn="base" hangingPunct="1">
                  <a:spcBef>
                    <a:spcPts val="575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Wingdings 2" pitchFamily="18" charset="2"/>
                  <a:buNone/>
                  <a:defRPr sz="2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rgbClr val="C0E5AF"/>
                  </a:buClr>
                  <a:buSzPct val="85000"/>
                  <a:buFont typeface="Wingdings 2" pitchFamily="18" charset="2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rgbClr val="FEB80A"/>
                  </a:buClr>
                  <a:buSzPct val="80000"/>
                  <a:buFont typeface="Wingdings 2" pitchFamily="18" charset="2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1" fontAlgn="base" hangingPunct="1">
                  <a:spcBef>
                    <a:spcPts val="375"/>
                  </a:spcBef>
                  <a:spcAft>
                    <a:spcPct val="0"/>
                  </a:spcAft>
                  <a:buClr>
                    <a:srgbClr val="FEB80A"/>
                  </a:buClr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None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None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None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None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uk-UA" sz="32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𝜷</m:t>
                          </m:r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uk-UA" sz="3200" b="1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uk-UA" sz="3200" b="1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uk-UA" sz="3200" b="1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200" b="1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𝒂</m:t>
                                      </m:r>
                                    </m:e>
                                    <m:sup>
                                      <m:r>
                                        <a:rPr lang="en-US" sz="3200" b="1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uk-UA" sz="3200" b="1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200" b="1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𝒄</m:t>
                                      </m:r>
                                    </m:e>
                                    <m:sup>
                                      <m:r>
                                        <a:rPr lang="en-US" sz="3200" b="1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𝒃</m:t>
                                  </m:r>
                                </m:e>
                                <m:sup>
                                  <m:r>
                                    <a:rPr lang="en-US" sz="3200" b="1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3200" b="1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3200" b="1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𝒂𝒄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uk-UA" sz="3200" dirty="0"/>
              </a:p>
              <a:p>
                <a:endParaRPr lang="uk-UA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Подзаголовок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63888" y="4453000"/>
                <a:ext cx="5400600" cy="12802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9217709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3200400"/>
            <a:ext cx="8856984" cy="1600200"/>
          </a:xfrm>
        </p:spPr>
        <p:txBody>
          <a:bodyPr/>
          <a:lstStyle/>
          <a:p>
            <a:pPr algn="l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У трикутнику проти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 …  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лежить більший кут, проти більшого кута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лежить  … .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Які слова пропущено у твердженні?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3200400"/>
            <a:ext cx="8856984" cy="1600200"/>
          </a:xfrm>
        </p:spPr>
        <p:txBody>
          <a:bodyPr/>
          <a:lstStyle/>
          <a:p>
            <a:pPr algn="l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… і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кути </a:t>
            </a: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трикутника називаються основними його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елементами.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Які слова пропущено у твердженні?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530817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Домашні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задачі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003810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3200400"/>
            <a:ext cx="8856984" cy="1600200"/>
          </a:xfrm>
        </p:spPr>
        <p:txBody>
          <a:bodyPr/>
          <a:lstStyle/>
          <a:p>
            <a:pPr algn="l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Розв’язати трикутник означає: за даними … основними елементами трикутника … 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Які слова пропущено у твердженні?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60398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19014"/>
          </a:xfrm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Співбесіда закінчена.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200400"/>
            <a:ext cx="7416824" cy="1956792"/>
          </a:xfrm>
        </p:spPr>
        <p:txBody>
          <a:bodyPr/>
          <a:lstStyle/>
          <a:p>
            <a:r>
              <a:rPr lang="uk-UA" sz="2800" b="1" dirty="0" smtClean="0"/>
              <a:t> </a:t>
            </a:r>
            <a:r>
              <a:rPr lang="uk-UA" sz="3600" b="1" dirty="0" smtClean="0"/>
              <a:t>Наступний етап</a:t>
            </a: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b="1" i="1" dirty="0" smtClean="0"/>
              <a:t>Визначення кваліфікаційної належності</a:t>
            </a:r>
            <a:endParaRPr lang="ru-RU" sz="3600" dirty="0" smtClean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6536" y="116632"/>
            <a:ext cx="892899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1. 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Дві сторони трикутника дорівнюють 5 см і 7 см, а кут між ними 60°. Знайдіть третю сторону трикутника.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77416" y="2348880"/>
            <a:ext cx="892899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Сторона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трикутника дорівнює 10 см , а прилеглі до неї кути -  45° і 75°. Знайти сторону протилежну до кута 45°.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7416" y="4509120"/>
            <a:ext cx="89289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Задача 3.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Сторони трикутника дорівнюють 6 см, 9 </a:t>
            </a: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, 8 </a:t>
            </a: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. Знайти косинус кута, який лежить проти більшої сторони.</a:t>
            </a:r>
          </a:p>
        </p:txBody>
      </p:sp>
    </p:spTree>
    <p:extLst>
      <p:ext uri="{BB962C8B-B14F-4D97-AF65-F5344CB8AC3E}">
        <p14:creationId xmlns:p14="http://schemas.microsoft.com/office/powerpoint/2010/main" val="3514667697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19014"/>
          </a:xfrm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Визначення кваліфікаційної належності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3200400"/>
            <a:ext cx="6400800" cy="732656"/>
          </a:xfrm>
        </p:spPr>
        <p:txBody>
          <a:bodyPr/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Звіримо розв'язки</a:t>
            </a:r>
            <a:endParaRPr lang="uk-UA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6536" y="116632"/>
            <a:ext cx="892899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1. 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Дві сторони трикутника дорівнюють 5 см і 7 см, а кут між ними 60°. Знайдіть третю сторону трикутника.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71" y="2132856"/>
            <a:ext cx="27717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07904" y="2132856"/>
            <a:ext cx="432048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Дано: </a:t>
            </a:r>
            <a:r>
              <a:rPr lang="uk-UA" sz="2800" b="1" dirty="0">
                <a:latin typeface="Times New Roman"/>
                <a:cs typeface="Times New Roman"/>
              </a:rPr>
              <a:t>∆</a:t>
            </a:r>
            <a:r>
              <a:rPr lang="en-US" sz="2800" b="1" dirty="0">
                <a:latin typeface="Times New Roman"/>
                <a:cs typeface="Times New Roman"/>
              </a:rPr>
              <a:t>ABC</a:t>
            </a:r>
            <a:r>
              <a:rPr lang="uk-UA" sz="2800" b="1" dirty="0">
                <a:latin typeface="Times New Roman"/>
                <a:cs typeface="Times New Roman"/>
              </a:rPr>
              <a:t>,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АС=5см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АВ=7см, &lt;А =60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Знайти: ВС.</a:t>
            </a:r>
            <a:endParaRPr kumimoji="0" lang="uk-UA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55576" y="3592024"/>
                <a:ext cx="7629872" cy="32251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2800" b="1" i="1" dirty="0" err="1" smtClean="0">
                    <a:latin typeface="Times New Roman" pitchFamily="18" charset="0"/>
                    <a:cs typeface="Times New Roman" pitchFamily="18" charset="0"/>
                  </a:rPr>
                  <a:t>Розвязання</a:t>
                </a:r>
                <a:r>
                  <a:rPr lang="uk-UA" sz="2800" b="1" i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uk-UA" sz="2800" b="1" i="1" dirty="0" smtClean="0">
                    <a:latin typeface="Times New Roman" pitchFamily="18" charset="0"/>
                    <a:cs typeface="Times New Roman" pitchFamily="18" charset="0"/>
                  </a:rPr>
                  <a:t>Використовуючи теорему косинусів маємо:</a:t>
                </a:r>
                <a:endParaRPr lang="uk-UA" sz="2800" b="1" i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ВС² = АВ </a:t>
                </a:r>
                <a:r>
                  <a:rPr lang="uk-UA" sz="2800" b="1" i="1" baseline="30000" dirty="0">
                    <a:latin typeface="Times New Roman" pitchFamily="18" charset="0"/>
                    <a:cs typeface="Times New Roman" pitchFamily="18" charset="0"/>
                  </a:rPr>
                  <a:t>²</a:t>
                </a:r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 + АС </a:t>
                </a:r>
                <a:r>
                  <a:rPr lang="uk-UA" sz="2800" b="1" i="1" baseline="30000" dirty="0">
                    <a:latin typeface="Times New Roman" pitchFamily="18" charset="0"/>
                    <a:cs typeface="Times New Roman" pitchFamily="18" charset="0"/>
                  </a:rPr>
                  <a:t>²</a:t>
                </a:r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 – 2 АВ ·АС </a:t>
                </a:r>
                <a:r>
                  <a:rPr lang="en-US" sz="2800" b="1" i="1" dirty="0" err="1" smtClean="0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en-US" sz="2800" b="1" i="1" dirty="0" smtClean="0">
                    <a:latin typeface="Times New Roman" pitchFamily="18" charset="0"/>
                    <a:cs typeface="Times New Roman" pitchFamily="18" charset="0"/>
                  </a:rPr>
                  <a:t>&lt;</a:t>
                </a:r>
                <a:r>
                  <a:rPr lang="uk-UA" sz="2800" b="1" i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en-US" sz="28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ВС </a:t>
                </a:r>
                <a:r>
                  <a:rPr lang="uk-UA" sz="2800" b="1" i="1" baseline="30000" dirty="0">
                    <a:latin typeface="Times New Roman" pitchFamily="18" charset="0"/>
                    <a:cs typeface="Times New Roman" pitchFamily="18" charset="0"/>
                  </a:rPr>
                  <a:t>²  </a:t>
                </a:r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= 25 + 49 - </a:t>
                </a:r>
                <a:r>
                  <a:rPr lang="uk-UA" sz="2800" b="1" i="1" dirty="0" smtClean="0">
                    <a:latin typeface="Times New Roman" pitchFamily="18" charset="0"/>
                    <a:cs typeface="Times New Roman" pitchFamily="18" charset="0"/>
                  </a:rPr>
                  <a:t>2·5·7·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2800" b="1" i="1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uk-UA" sz="28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uk-UA" sz="2800" b="1" i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= 39.</a:t>
                </a:r>
              </a:p>
              <a:p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ВС </a:t>
                </a:r>
                <a:r>
                  <a:rPr lang="uk-UA" sz="2800" b="1" i="1" baseline="30000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uk-UA" sz="2800" b="1" i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uk-UA" sz="2800" b="1" i="1" smtClean="0">
                            <a:latin typeface="Cambria Math"/>
                            <a:cs typeface="Times New Roman" pitchFamily="18" charset="0"/>
                          </a:rPr>
                          <m:t>𝟑𝟗</m:t>
                        </m:r>
                      </m:e>
                    </m:rad>
                  </m:oMath>
                </a14:m>
                <a:r>
                  <a:rPr lang="uk-UA" sz="28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Відповідь: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sz="2800" b="1" i="1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uk-UA" sz="2800" b="1" i="1">
                            <a:latin typeface="Cambria Math"/>
                            <a:cs typeface="Times New Roman" pitchFamily="18" charset="0"/>
                          </a:rPr>
                          <m:t>𝟑𝟗</m:t>
                        </m:r>
                      </m:e>
                    </m:rad>
                  </m:oMath>
                </a14:m>
                <a:r>
                  <a:rPr lang="uk-UA" sz="2800" b="1" i="1" dirty="0" smtClean="0">
                    <a:latin typeface="Times New Roman" pitchFamily="18" charset="0"/>
                    <a:cs typeface="Times New Roman" pitchFamily="18" charset="0"/>
                  </a:rPr>
                  <a:t>см.</a:t>
                </a:r>
                <a:endParaRPr lang="uk-UA" sz="2800" b="1" i="1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uk-UA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592024"/>
                <a:ext cx="7629872" cy="3225114"/>
              </a:xfrm>
              <a:prstGeom prst="rect">
                <a:avLst/>
              </a:prstGeom>
              <a:blipFill rotWithShape="1">
                <a:blip r:embed="rId3"/>
                <a:stretch>
                  <a:fillRect l="-1677" t="-189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3739612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6536" y="-99392"/>
            <a:ext cx="892899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Сторона 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трикутника дорівнює 10 см , а прилеглі до неї кути -  45° і 75°. Знайти сторону протилежну до кута 45°.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95936" y="1700808"/>
            <a:ext cx="432048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Дано: </a:t>
            </a:r>
            <a:r>
              <a:rPr lang="uk-UA" sz="2800" b="1" dirty="0">
                <a:latin typeface="Times New Roman"/>
                <a:cs typeface="Times New Roman"/>
              </a:rPr>
              <a:t>∆</a:t>
            </a:r>
            <a:r>
              <a:rPr lang="en-US" sz="2800" b="1" dirty="0">
                <a:latin typeface="Times New Roman"/>
                <a:cs typeface="Times New Roman"/>
              </a:rPr>
              <a:t>ABC</a:t>
            </a:r>
            <a:r>
              <a:rPr lang="uk-UA" sz="2800" b="1" dirty="0">
                <a:latin typeface="Times New Roman"/>
                <a:cs typeface="Times New Roman"/>
              </a:rPr>
              <a:t>,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АВ=10см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&lt;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В=75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°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&lt;А 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=45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°.</a:t>
            </a:r>
            <a:endParaRPr kumimoji="0" lang="uk-UA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Знайти: ВС.</a:t>
            </a:r>
            <a:endParaRPr kumimoji="0" lang="uk-UA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76536" y="2996952"/>
                <a:ext cx="8928992" cy="3781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2800" b="1" i="1" dirty="0" smtClean="0">
                    <a:latin typeface="Times New Roman" pitchFamily="18" charset="0"/>
                    <a:cs typeface="Times New Roman" pitchFamily="18" charset="0"/>
                  </a:rPr>
                  <a:t>Розвязання</a:t>
                </a:r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ВС </a:t>
                </a:r>
                <a:r>
                  <a:rPr lang="uk-UA" sz="2800" dirty="0">
                    <a:latin typeface="Times New Roman" pitchFamily="18" charset="0"/>
                    <a:cs typeface="Times New Roman" pitchFamily="18" charset="0"/>
                  </a:rPr>
                  <a:t>– сторона яка лежить проти кута 45</a:t>
                </a:r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°.  </a:t>
                </a:r>
                <a:endParaRPr lang="uk-UA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&lt;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C=</a:t>
                </a:r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180°- (45°+75°)= =180°-120°=60°. Використовуючи </a:t>
                </a:r>
                <a:r>
                  <a:rPr lang="uk-UA" sz="2800" dirty="0">
                    <a:latin typeface="Times New Roman" pitchFamily="18" charset="0"/>
                    <a:cs typeface="Times New Roman" pitchFamily="18" charset="0"/>
                  </a:rPr>
                  <a:t>теорему синусів маємо</a:t>
                </a:r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BC</m:t>
                        </m:r>
                      </m:num>
                      <m:den>
                        <m:func>
                          <m:func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800">
                                <a:latin typeface="Cambria Math"/>
                                <a:ea typeface="Cambria Math"/>
                              </a:rPr>
                              <m:t>&lt;</m:t>
                            </m:r>
                            <m:r>
                              <a:rPr lang="uk-UA" sz="2800" b="0" i="1" smtClean="0">
                                <a:latin typeface="Cambria Math"/>
                                <a:ea typeface="Cambria Math"/>
                              </a:rPr>
                              <m:t>А</m:t>
                            </m:r>
                          </m:e>
                        </m:func>
                      </m:den>
                    </m:f>
                    <m:r>
                      <a:rPr lang="en-US" sz="28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AB</m:t>
                        </m:r>
                      </m:num>
                      <m:den>
                        <m:func>
                          <m:func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800" b="0" i="0" smtClean="0">
                                <a:latin typeface="Cambria Math"/>
                                <a:ea typeface="Cambria Math"/>
                              </a:rPr>
                              <m:t>&lt;</m:t>
                            </m:r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/>
                                <a:ea typeface="Cambria Math"/>
                              </a:rPr>
                              <m:t>C</m:t>
                            </m:r>
                          </m:e>
                        </m:func>
                      </m:den>
                    </m:f>
                  </m:oMath>
                </a14:m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8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>
                            <a:latin typeface="Cambria Math"/>
                          </a:rPr>
                          <m:t>BC</m:t>
                        </m:r>
                      </m:num>
                      <m:den>
                        <m:func>
                          <m:func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800" b="0" i="0">
                                <a:latin typeface="Cambria Math"/>
                              </a:rPr>
                              <m:t>45</m:t>
                            </m:r>
                            <m:r>
                              <a:rPr lang="en-US" sz="2800" b="0" i="0">
                                <a:latin typeface="Cambria Math"/>
                                <a:ea typeface="Cambria Math"/>
                              </a:rPr>
                              <m:t>°</m:t>
                            </m:r>
                          </m:e>
                        </m:func>
                      </m:den>
                    </m:f>
                    <m:r>
                      <a:rPr lang="en-US" sz="2800" b="0" i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uk-UA" sz="2800" b="0" i="0" smtClean="0">
                            <a:latin typeface="Cambria Math"/>
                          </a:rPr>
                          <m:t>10</m:t>
                        </m:r>
                      </m:num>
                      <m:den>
                        <m:func>
                          <m:func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uk-UA" sz="2800" b="0" i="0" smtClean="0">
                                <a:latin typeface="Cambria Math"/>
                              </a:rPr>
                              <m:t>60</m:t>
                            </m:r>
                            <m:r>
                              <a:rPr lang="uk-UA" sz="2800" b="0" i="0" smtClean="0">
                                <a:latin typeface="Cambria Math"/>
                                <a:ea typeface="Cambria Math"/>
                              </a:rPr>
                              <m:t>°</m:t>
                            </m:r>
                          </m:e>
                        </m:func>
                      </m:den>
                    </m:f>
                  </m:oMath>
                </a14:m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, звідси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BC</a:t>
                </a:r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2800" b="0" i="0" smtClean="0">
                            <a:latin typeface="Cambria Math"/>
                          </a:rPr>
                          <m:t>10</m:t>
                        </m:r>
                        <m:r>
                          <a:rPr lang="en-US" sz="2800" b="0" i="0" smtClean="0">
                            <a:latin typeface="Cambria Math"/>
                            <a:ea typeface="Cambria Math"/>
                          </a:rPr>
                          <m:t>∙</m:t>
                        </m:r>
                        <m:func>
                          <m:func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800" b="0" i="0" smtClean="0">
                                <a:latin typeface="Cambria Math"/>
                              </a:rPr>
                              <m:t>45</m:t>
                            </m:r>
                            <m:r>
                              <a:rPr lang="uk-UA" sz="2800" b="0" i="0">
                                <a:latin typeface="Cambria Math"/>
                                <a:ea typeface="Cambria Math"/>
                              </a:rPr>
                              <m:t>°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800" b="0" i="0" smtClean="0">
                                <a:latin typeface="Cambria Math"/>
                              </a:rPr>
                              <m:t>60</m:t>
                            </m:r>
                            <m:r>
                              <a:rPr lang="uk-UA" sz="2800" b="0" i="0">
                                <a:latin typeface="Cambria Math"/>
                                <a:ea typeface="Cambria Math"/>
                              </a:rPr>
                              <m:t>°</m:t>
                            </m:r>
                          </m:e>
                        </m:func>
                      </m:den>
                    </m:f>
                    <m:r>
                      <a:rPr lang="en-US" sz="28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0" smtClean="0">
                            <a:latin typeface="Cambria Math"/>
                          </a:rPr>
                          <m:t>10</m:t>
                        </m:r>
                        <m:r>
                          <a:rPr lang="en-US" sz="2800" b="0" i="0" smtClean="0">
                            <a:latin typeface="Cambria Math"/>
                            <a:ea typeface="Cambria Math"/>
                          </a:rPr>
                          <m:t>∙</m:t>
                        </m:r>
                        <m:f>
                          <m:fPr>
                            <m:ctrlPr>
                              <a:rPr lang="en-US" sz="280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80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b="0" i="0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sz="2800" b="0" i="0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80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sz="2800" b="0" i="0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en-US" sz="28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0" smtClean="0">
                            <a:latin typeface="Cambria Math"/>
                          </a:rPr>
                          <m:t>10</m:t>
                        </m:r>
                        <m:rad>
                          <m:radPr>
                            <m:degHide m:val="on"/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0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0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US" sz="28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0" smtClean="0">
                            <a:latin typeface="Cambria Math"/>
                          </a:rPr>
                          <m:t>10</m:t>
                        </m:r>
                        <m:rad>
                          <m:radPr>
                            <m:degHide m:val="on"/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0" smtClean="0">
                                <a:latin typeface="Cambria Math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en-US" sz="2800" b="0" i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Відповідь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0">
                            <a:latin typeface="Cambria Math"/>
                          </a:rPr>
                          <m:t>10</m:t>
                        </m:r>
                        <m:rad>
                          <m:radPr>
                            <m:degHide m:val="on"/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0">
                                <a:latin typeface="Cambria Math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en-US" sz="2800" b="0" i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 см.</a:t>
                </a:r>
                <a:endParaRPr lang="uk-UA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536" y="2996952"/>
                <a:ext cx="8928992" cy="3781933"/>
              </a:xfrm>
              <a:prstGeom prst="rect">
                <a:avLst/>
              </a:prstGeom>
              <a:blipFill rotWithShape="1">
                <a:blip r:embed="rId2"/>
                <a:stretch>
                  <a:fillRect l="-1433" t="-1613" b="-112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276225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8488670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6536" y="-99392"/>
            <a:ext cx="892899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Сторони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трикутника дорівнюють 6 см, 9 </a:t>
            </a: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, 8 </a:t>
            </a: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. Знайти косинус кута, який лежить проти більшої сторони.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91678" y="1615305"/>
            <a:ext cx="568863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Дано: </a:t>
            </a:r>
            <a:r>
              <a:rPr lang="uk-UA" sz="2800" b="1" dirty="0">
                <a:latin typeface="Times New Roman"/>
                <a:cs typeface="Times New Roman"/>
              </a:rPr>
              <a:t>∆</a:t>
            </a:r>
            <a:r>
              <a:rPr lang="en-US" sz="2800" b="1" dirty="0">
                <a:latin typeface="Times New Roman"/>
                <a:cs typeface="Times New Roman"/>
              </a:rPr>
              <a:t>ABC</a:t>
            </a:r>
            <a:r>
              <a:rPr lang="uk-UA" sz="2800" b="1" dirty="0">
                <a:latin typeface="Times New Roman"/>
                <a:cs typeface="Times New Roman"/>
              </a:rPr>
              <a:t>,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АВ=6см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ВС=8см, АС =9</a:t>
            </a:r>
            <a:r>
              <a:rPr kumimoji="0" lang="uk-UA" sz="28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см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Знайти: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косинус кута, який лежить проти більшої сторони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uk-UA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64577" y="3501008"/>
                <a:ext cx="8928992" cy="2861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2800" b="1" i="1" dirty="0" smtClean="0">
                    <a:latin typeface="Times New Roman" pitchFamily="18" charset="0"/>
                    <a:cs typeface="Times New Roman" pitchFamily="18" charset="0"/>
                  </a:rPr>
                  <a:t>Розвязання</a:t>
                </a:r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uk-UA" sz="2800" dirty="0" smtClean="0">
                    <a:latin typeface="Calibri"/>
                    <a:cs typeface="Times New Roman" pitchFamily="18" charset="0"/>
                  </a:rPr>
                  <a:t>&lt;</a:t>
                </a:r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В – проти більшої сторони АС. За </a:t>
                </a:r>
                <a:r>
                  <a:rPr lang="uk-UA" sz="2800" dirty="0" err="1" smtClean="0">
                    <a:latin typeface="Times New Roman" pitchFamily="18" charset="0"/>
                    <a:cs typeface="Times New Roman" pitchFamily="18" charset="0"/>
                  </a:rPr>
                  <a:t>теор</a:t>
                </a:r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. Косинусів: </a:t>
                </a:r>
              </a:p>
              <a:p>
                <a:r>
                  <a:rPr lang="uk-UA" sz="2800" i="1" dirty="0" smtClean="0"/>
                  <a:t>АС²</a:t>
                </a:r>
                <a:r>
                  <a:rPr lang="uk-UA" sz="2800" b="1" i="1" dirty="0" smtClean="0"/>
                  <a:t> </a:t>
                </a:r>
                <a:r>
                  <a:rPr lang="uk-UA" sz="2800" i="1" dirty="0"/>
                  <a:t>= </a:t>
                </a:r>
                <a:r>
                  <a:rPr lang="uk-UA" sz="2800" i="1" dirty="0" smtClean="0"/>
                  <a:t>АВ </a:t>
                </a:r>
                <a:r>
                  <a:rPr lang="uk-UA" sz="2800" i="1" baseline="30000" dirty="0"/>
                  <a:t>²</a:t>
                </a:r>
                <a:r>
                  <a:rPr lang="uk-UA" sz="2800" i="1" dirty="0"/>
                  <a:t> + ВС </a:t>
                </a:r>
                <a:r>
                  <a:rPr lang="uk-UA" sz="2800" i="1" baseline="30000" dirty="0"/>
                  <a:t>²</a:t>
                </a:r>
                <a:r>
                  <a:rPr lang="uk-UA" sz="2800" i="1" dirty="0"/>
                  <a:t> – </a:t>
                </a:r>
                <a:r>
                  <a:rPr lang="uk-UA" sz="2800" i="1" dirty="0" smtClean="0"/>
                  <a:t>2АВ </a:t>
                </a:r>
                <a:r>
                  <a:rPr lang="uk-UA" sz="2800" i="1" dirty="0"/>
                  <a:t>·ВС·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sz="2800" i="1" smtClean="0">
                            <a:latin typeface="Cambria Math"/>
                            <a:ea typeface="Cambria Math"/>
                          </a:rPr>
                          <m:t>&lt;</m:t>
                        </m:r>
                        <m:r>
                          <a:rPr lang="uk-UA" sz="2800" b="0" i="1" smtClean="0">
                            <a:latin typeface="Cambria Math"/>
                            <a:ea typeface="Cambria Math"/>
                          </a:rPr>
                          <m:t>В</m:t>
                        </m:r>
                      </m:e>
                    </m:func>
                  </m:oMath>
                </a14:m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, звідси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&lt;</m:t>
                          </m:r>
                          <m:r>
                            <a:rPr lang="uk-UA" sz="2800" i="1">
                              <a:latin typeface="Cambria Math"/>
                              <a:ea typeface="Cambria Math"/>
                            </a:rPr>
                            <m:t>В</m:t>
                          </m:r>
                          <m:r>
                            <a:rPr lang="uk-UA" sz="28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uk-UA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uk-UA" sz="2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uk-UA" sz="2800" b="0" i="1" smtClean="0">
                                      <a:latin typeface="Cambria Math"/>
                                      <a:ea typeface="Cambria Math"/>
                                    </a:rPr>
                                    <m:t>АВ</m:t>
                                  </m:r>
                                </m:e>
                                <m:sup>
                                  <m:r>
                                    <a:rPr lang="uk-UA" sz="28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uk-UA" sz="28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uk-UA" sz="2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uk-UA" sz="2800" b="0" i="1" smtClean="0">
                                      <a:latin typeface="Cambria Math"/>
                                      <a:ea typeface="Cambria Math"/>
                                    </a:rPr>
                                    <m:t>ВС</m:t>
                                  </m:r>
                                </m:e>
                                <m:sup>
                                  <m:r>
                                    <a:rPr lang="uk-UA" sz="28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uk-UA" sz="28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uk-UA" sz="2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uk-UA" sz="2800" b="0" i="1" smtClean="0">
                                      <a:latin typeface="Cambria Math"/>
                                      <a:ea typeface="Cambria Math"/>
                                    </a:rPr>
                                    <m:t>АС</m:t>
                                  </m:r>
                                </m:e>
                                <m:sup>
                                  <m:r>
                                    <a:rPr lang="uk-UA" sz="28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uk-UA" sz="2800" b="0" i="1" smtClean="0">
                                  <a:latin typeface="Cambria Math"/>
                                  <a:ea typeface="Cambria Math"/>
                                </a:rPr>
                                <m:t>2АВ∙ВС</m:t>
                              </m:r>
                            </m:den>
                          </m:f>
                        </m:e>
                      </m:func>
                      <m:r>
                        <a:rPr lang="uk-UA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uk-UA" sz="2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uk-UA" sz="2800" b="0" i="1" smtClean="0">
                              <a:latin typeface="Cambria Math"/>
                              <a:ea typeface="Cambria Math"/>
                            </a:rPr>
                            <m:t>36+64−81</m:t>
                          </m:r>
                        </m:num>
                        <m:den>
                          <m:r>
                            <a:rPr lang="uk-UA" sz="2800" b="0" i="1" smtClean="0">
                              <a:latin typeface="Cambria Math"/>
                              <a:ea typeface="Cambria Math"/>
                            </a:rPr>
                            <m:t>2∙6∙8</m:t>
                          </m:r>
                        </m:den>
                      </m:f>
                      <m:r>
                        <a:rPr lang="uk-UA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uk-UA" sz="2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uk-UA" sz="2800" b="0" i="1" smtClean="0">
                              <a:latin typeface="Cambria Math"/>
                              <a:ea typeface="Cambria Math"/>
                            </a:rPr>
                            <m:t>19</m:t>
                          </m:r>
                        </m:num>
                        <m:den>
                          <m:r>
                            <a:rPr lang="uk-UA" sz="2800" b="0" i="1" smtClean="0">
                              <a:latin typeface="Cambria Math"/>
                              <a:ea typeface="Cambria Math"/>
                            </a:rPr>
                            <m:t>96</m:t>
                          </m:r>
                        </m:den>
                      </m:f>
                    </m:oMath>
                  </m:oMathPara>
                </a14:m>
                <a:endParaRPr lang="uk-UA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Відповідь: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8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uk-UA" sz="2800" i="1">
                            <a:latin typeface="Cambria Math"/>
                            <a:ea typeface="Cambria Math"/>
                          </a:rPr>
                          <m:t>19</m:t>
                        </m:r>
                      </m:num>
                      <m:den>
                        <m:r>
                          <a:rPr lang="uk-UA" sz="2800" i="1">
                            <a:latin typeface="Cambria Math"/>
                            <a:ea typeface="Cambria Math"/>
                          </a:rPr>
                          <m:t>96</m:t>
                        </m:r>
                      </m:den>
                    </m:f>
                  </m:oMath>
                </a14:m>
                <a:r>
                  <a:rPr lang="uk-UA" sz="2800" dirty="0" smtClean="0">
                    <a:latin typeface="Times New Roman" pitchFamily="18" charset="0"/>
                    <a:cs typeface="Times New Roman" pitchFamily="18" charset="0"/>
                  </a:rPr>
                  <a:t>см.</a:t>
                </a:r>
                <a:endParaRPr lang="uk-UA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77" y="3501008"/>
                <a:ext cx="8928992" cy="2861553"/>
              </a:xfrm>
              <a:prstGeom prst="rect">
                <a:avLst/>
              </a:prstGeom>
              <a:blipFill rotWithShape="1">
                <a:blip r:embed="rId2"/>
                <a:stretch>
                  <a:fillRect l="-1433" t="-2128" b="-148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34" y="1628800"/>
            <a:ext cx="276225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6100876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9761" y="1196752"/>
            <a:ext cx="8928992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Задача 4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Сторони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трикутника 6 см і 3 см, а кут протилежний до більшої з цих сторін, дорівнює 60°. Знайти синус кута, що лежить проти меншої сторони.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107504" y="3933056"/>
            <a:ext cx="892899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3600" dirty="0"/>
              <a:t>Довести, що сума квадратів діагоналей паралелограма дорівнює сумі квадратів його сторін.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11760" y="284232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Якщо є час:</a:t>
            </a:r>
            <a:endParaRPr lang="uk-UA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466286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19014"/>
          </a:xfrm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Вітаємо. Ваша кваліфікація тепер відповідає вимогам 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200400"/>
            <a:ext cx="8424936" cy="1956792"/>
          </a:xfrm>
        </p:spPr>
        <p:txBody>
          <a:bodyPr/>
          <a:lstStyle/>
          <a:p>
            <a:r>
              <a:rPr lang="uk-UA" sz="2800" b="1" dirty="0" smtClean="0"/>
              <a:t> </a:t>
            </a:r>
            <a:r>
              <a:rPr lang="uk-UA" sz="3600" b="1" dirty="0" smtClean="0">
                <a:solidFill>
                  <a:schemeClr val="tx1"/>
                </a:solidFill>
              </a:rPr>
              <a:t>Наступний етап</a:t>
            </a:r>
            <a:r>
              <a:rPr lang="uk-UA" sz="3600" dirty="0" smtClean="0">
                <a:solidFill>
                  <a:schemeClr val="tx1"/>
                </a:solidFill>
              </a:rPr>
              <a:t/>
            </a:r>
            <a:br>
              <a:rPr lang="uk-UA" sz="3600" dirty="0" smtClean="0">
                <a:solidFill>
                  <a:schemeClr val="tx1"/>
                </a:solidFill>
              </a:rPr>
            </a:b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 ви іноді говорите: «</a:t>
            </a:r>
            <a:r>
              <a:rPr lang="uk-UA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 це було?»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916473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80728"/>
            <a:ext cx="92525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Закінчити речення: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dirty="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Сьогодні </a:t>
            </a:r>
            <a:r>
              <a:rPr lang="uk-UA" sz="4000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уроці я повторив </a:t>
            </a:r>
            <a:r>
              <a:rPr lang="uk-UA" sz="4000" dirty="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 </a:t>
            </a:r>
          </a:p>
          <a:p>
            <a:r>
              <a:rPr lang="uk-UA" sz="4000" dirty="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Сьогодні </a:t>
            </a:r>
            <a:r>
              <a:rPr lang="uk-UA" sz="4000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уроці я навчився …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dirty="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Необхідно </a:t>
            </a:r>
            <a:r>
              <a:rPr lang="uk-UA" sz="4000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додатково попрацювати над …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dirty="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Найважчим </a:t>
            </a:r>
            <a:r>
              <a:rPr lang="uk-UA" sz="4000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мене було…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725144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err="1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Оцінення</a:t>
            </a:r>
            <a:r>
              <a:rPr lang="uk-UA" sz="4000" b="1" dirty="0" smtClean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роботи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542109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276225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39952" y="695408"/>
            <a:ext cx="4464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Дано: </a:t>
            </a:r>
            <a:r>
              <a:rPr lang="uk-UA" sz="2800" b="1" dirty="0" smtClean="0">
                <a:latin typeface="Times New Roman"/>
                <a:cs typeface="Times New Roman"/>
              </a:rPr>
              <a:t>∆</a:t>
            </a:r>
            <a:r>
              <a:rPr lang="en-US" sz="2800" b="1" dirty="0" smtClean="0">
                <a:latin typeface="Times New Roman"/>
                <a:cs typeface="Times New Roman"/>
              </a:rPr>
              <a:t>ABC</a:t>
            </a:r>
            <a:r>
              <a:rPr lang="uk-UA" sz="2800" b="1" dirty="0" smtClean="0">
                <a:latin typeface="Times New Roman"/>
                <a:cs typeface="Times New Roman"/>
              </a:rPr>
              <a:t>,</a:t>
            </a:r>
            <a:r>
              <a:rPr lang="en-US" sz="2800" b="1" dirty="0" smtClean="0">
                <a:latin typeface="Times New Roman"/>
                <a:cs typeface="Times New Roman"/>
              </a:rPr>
              <a:t> AB=13</a:t>
            </a:r>
            <a:r>
              <a:rPr lang="uk-UA" sz="2800" b="1" dirty="0" smtClean="0">
                <a:latin typeface="Times New Roman"/>
                <a:cs typeface="Times New Roman"/>
              </a:rPr>
              <a:t>см,</a:t>
            </a:r>
            <a:r>
              <a:rPr lang="en-US" sz="2800" b="1" dirty="0" smtClean="0">
                <a:latin typeface="Times New Roman"/>
                <a:cs typeface="Times New Roman"/>
              </a:rPr>
              <a:t> BC=40</a:t>
            </a:r>
            <a:r>
              <a:rPr lang="uk-UA" sz="2800" b="1" dirty="0" smtClean="0">
                <a:latin typeface="Times New Roman"/>
                <a:cs typeface="Times New Roman"/>
              </a:rPr>
              <a:t>см,</a:t>
            </a:r>
            <a:r>
              <a:rPr lang="en-US" sz="2800" b="1" dirty="0" smtClean="0">
                <a:latin typeface="Times New Roman"/>
                <a:cs typeface="Times New Roman"/>
              </a:rPr>
              <a:t> AC=51</a:t>
            </a:r>
            <a:r>
              <a:rPr lang="uk-UA" sz="2800" b="1" dirty="0" smtClean="0">
                <a:latin typeface="Times New Roman"/>
                <a:cs typeface="Times New Roman"/>
              </a:rPr>
              <a:t>см.</a:t>
            </a:r>
            <a:endParaRPr lang="en-US" sz="2800" b="1" dirty="0" smtClean="0">
              <a:latin typeface="Times New Roman"/>
              <a:cs typeface="Times New Roman"/>
            </a:endParaRPr>
          </a:p>
          <a:p>
            <a:r>
              <a:rPr lang="uk-UA" sz="2800" b="1" dirty="0" smtClean="0">
                <a:latin typeface="Times New Roman"/>
                <a:cs typeface="Times New Roman"/>
              </a:rPr>
              <a:t>Знайти: </a:t>
            </a:r>
            <a:r>
              <a:rPr lang="en-US" sz="2800" b="1" dirty="0" smtClean="0">
                <a:latin typeface="Times New Roman"/>
                <a:cs typeface="Times New Roman"/>
              </a:rPr>
              <a:t>R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7904" y="11663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№636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85778" y="2060848"/>
            <a:ext cx="2422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Розв'язання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520" y="2607071"/>
                <a:ext cx="8640960" cy="2983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1) За </a:t>
                </a:r>
                <a:r>
                  <a:rPr lang="uk-UA" sz="2800" b="1" dirty="0" err="1" smtClean="0">
                    <a:latin typeface="Times New Roman" pitchFamily="18" charset="0"/>
                    <a:cs typeface="Times New Roman" pitchFamily="18" charset="0"/>
                  </a:rPr>
                  <a:t>теор</a:t>
                </a:r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uk-UA" sz="2800" b="1" dirty="0" err="1" smtClean="0">
                    <a:latin typeface="Times New Roman" pitchFamily="18" charset="0"/>
                    <a:cs typeface="Times New Roman" pitchFamily="18" charset="0"/>
                  </a:rPr>
                  <a:t>Герона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𝑺</m:t>
                    </m:r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)(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)(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en-US" sz="2800" b="1" i="1" dirty="0" smtClean="0">
                  <a:latin typeface="Cambria Math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𝒑</m:t>
                    </m:r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𝟏𝟑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𝟒𝟎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𝟓𝟏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𝟓𝟐</m:t>
                    </m:r>
                  </m:oMath>
                </a14:m>
                <a:r>
                  <a:rPr lang="ru-RU" sz="2800" b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тоді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  <a:cs typeface="Times New Roman" pitchFamily="18" charset="0"/>
                      </a:rPr>
                      <m:t>𝑺</m:t>
                    </m:r>
                    <m:r>
                      <a:rPr lang="en-US" sz="2800" b="1" i="1">
                        <a:latin typeface="Cambria Math"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1" i="1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uk-UA" sz="2800" b="1" i="1" smtClean="0">
                            <a:latin typeface="Cambria Math"/>
                            <a:cs typeface="Times New Roman" pitchFamily="18" charset="0"/>
                          </a:rPr>
                          <m:t>𝟓𝟐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uk-UA" sz="2800" b="1" i="1" smtClean="0">
                                <a:latin typeface="Cambria Math"/>
                                <a:cs typeface="Times New Roman" pitchFamily="18" charset="0"/>
                              </a:rPr>
                              <m:t>𝟓𝟐</m:t>
                            </m:r>
                            <m:r>
                              <a:rPr lang="en-US" sz="2800" b="1" i="1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uk-UA" sz="2800" b="1" i="1" smtClean="0">
                                <a:latin typeface="Cambria Math"/>
                                <a:cs typeface="Times New Roman" pitchFamily="18" charset="0"/>
                              </a:rPr>
                              <m:t>𝟒𝟎</m:t>
                            </m:r>
                          </m:e>
                        </m:d>
                        <m:d>
                          <m:dPr>
                            <m:ctrlPr>
                              <a:rPr lang="en-US" sz="28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uk-UA" sz="2800" b="1" i="1" smtClean="0">
                                <a:latin typeface="Cambria Math"/>
                                <a:cs typeface="Times New Roman" pitchFamily="18" charset="0"/>
                              </a:rPr>
                              <m:t>𝟓𝟐</m:t>
                            </m:r>
                            <m:r>
                              <a:rPr lang="en-US" sz="2800" b="1" i="1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uk-UA" sz="2800" b="1" i="1" smtClean="0">
                                <a:latin typeface="Cambria Math"/>
                                <a:cs typeface="Times New Roman" pitchFamily="18" charset="0"/>
                              </a:rPr>
                              <m:t>𝟓𝟏</m:t>
                            </m:r>
                          </m:e>
                        </m:d>
                        <m:d>
                          <m:dPr>
                            <m:ctrlPr>
                              <a:rPr lang="en-US" sz="28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uk-UA" sz="2800" b="1" i="1" smtClean="0">
                                <a:latin typeface="Cambria Math"/>
                                <a:cs typeface="Times New Roman" pitchFamily="18" charset="0"/>
                              </a:rPr>
                              <m:t>𝟓𝟐</m:t>
                            </m:r>
                            <m:r>
                              <a:rPr lang="en-US" sz="2800" b="1" i="1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uk-UA" sz="2800" b="1" i="1" smtClean="0">
                                <a:latin typeface="Cambria Math"/>
                                <a:cs typeface="Times New Roman" pitchFamily="18" charset="0"/>
                              </a:rPr>
                              <m:t>𝟏𝟑</m:t>
                            </m:r>
                          </m:e>
                        </m:d>
                      </m:e>
                    </m:rad>
                    <m:r>
                      <a:rPr lang="uk-UA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156.</a:t>
                </a:r>
              </a:p>
              <a:p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𝑺</m:t>
                    </m:r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𝒂𝒃𝒄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звідси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𝑹</m:t>
                    </m:r>
                    <m:r>
                      <a:rPr lang="en-US" sz="2800" b="1" i="1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/>
                            <a:cs typeface="Times New Roman" pitchFamily="18" charset="0"/>
                          </a:rPr>
                          <m:t>𝒂𝒃𝒄</m:t>
                        </m:r>
                      </m:num>
                      <m:den>
                        <m:r>
                          <a:rPr lang="en-US" sz="2800" b="1" i="1"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𝑺</m:t>
                        </m:r>
                      </m:den>
                    </m:f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𝟒𝟎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𝟓𝟏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𝟏𝟓𝟔</m:t>
                        </m:r>
                      </m:den>
                    </m:f>
                    <m:r>
                      <a:rPr lang="en-US" sz="2800" b="1" i="0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/>
                        <a:cs typeface="Times New Roman" pitchFamily="18" charset="0"/>
                      </a:rPr>
                      <m:t>𝟒𝟐</m:t>
                    </m:r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Відповідь: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  <a:cs typeface="Times New Roman" pitchFamily="18" charset="0"/>
                      </a:rPr>
                      <m:t>𝟒𝟐</m:t>
                    </m:r>
                    <m:f>
                      <m:fPr>
                        <m:ctrlPr>
                          <a:rPr lang="en-US" sz="2800" b="1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 см.</a:t>
                </a:r>
                <a:endParaRPr lang="uk-UA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07071"/>
                <a:ext cx="8640960" cy="2983637"/>
              </a:xfrm>
              <a:prstGeom prst="rect">
                <a:avLst/>
              </a:prstGeom>
              <a:blipFill rotWithShape="1">
                <a:blip r:embed="rId3"/>
                <a:stretch>
                  <a:fillRect l="-1410" b="-265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2384987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19014"/>
          </a:xfrm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Домашнє завдання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200400"/>
            <a:ext cx="7416824" cy="1956792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11-14 </a:t>
            </a: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повторити,</a:t>
            </a:r>
          </a:p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№2, №6, ст131-132</a:t>
            </a:r>
          </a:p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№6 </a:t>
            </a:r>
            <a:r>
              <a:rPr lang="uk-UA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133 (на 10-12 балів)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19014"/>
          </a:xfrm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Дякую за увагу.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687633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3030830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39952" y="695408"/>
            <a:ext cx="4464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Дано: </a:t>
            </a:r>
            <a:r>
              <a:rPr lang="uk-UA" sz="2800" b="1" dirty="0" smtClean="0">
                <a:latin typeface="Times New Roman"/>
                <a:cs typeface="Times New Roman"/>
              </a:rPr>
              <a:t>∆</a:t>
            </a:r>
            <a:r>
              <a:rPr lang="en-US" sz="2800" b="1" dirty="0" smtClean="0">
                <a:latin typeface="Times New Roman"/>
                <a:cs typeface="Times New Roman"/>
              </a:rPr>
              <a:t>ABC</a:t>
            </a:r>
            <a:r>
              <a:rPr lang="uk-UA" sz="2800" b="1" dirty="0" smtClean="0">
                <a:latin typeface="Times New Roman"/>
                <a:cs typeface="Times New Roman"/>
              </a:rPr>
              <a:t>,</a:t>
            </a:r>
            <a:r>
              <a:rPr lang="en-US" sz="2800" b="1" dirty="0" smtClean="0">
                <a:latin typeface="Times New Roman"/>
                <a:cs typeface="Times New Roman"/>
              </a:rPr>
              <a:t> AB=</a:t>
            </a:r>
            <a:r>
              <a:rPr lang="uk-UA" sz="2800" b="1" dirty="0" smtClean="0">
                <a:latin typeface="Times New Roman"/>
                <a:cs typeface="Times New Roman"/>
              </a:rPr>
              <a:t>5см,</a:t>
            </a:r>
            <a:r>
              <a:rPr lang="en-US" sz="2800" b="1" dirty="0" smtClean="0">
                <a:latin typeface="Times New Roman"/>
                <a:cs typeface="Times New Roman"/>
              </a:rPr>
              <a:t> BC=</a:t>
            </a:r>
            <a:r>
              <a:rPr lang="uk-UA" sz="2800" b="1" dirty="0" smtClean="0">
                <a:latin typeface="Times New Roman"/>
                <a:cs typeface="Times New Roman"/>
              </a:rPr>
              <a:t>5см,</a:t>
            </a:r>
            <a:r>
              <a:rPr lang="en-US" sz="2800" b="1" dirty="0" smtClean="0">
                <a:latin typeface="Times New Roman"/>
                <a:cs typeface="Times New Roman"/>
              </a:rPr>
              <a:t> AC=</a:t>
            </a:r>
            <a:r>
              <a:rPr lang="uk-UA" sz="2800" b="1" dirty="0" smtClean="0">
                <a:latin typeface="Times New Roman"/>
                <a:cs typeface="Times New Roman"/>
              </a:rPr>
              <a:t>8см.</a:t>
            </a:r>
            <a:endParaRPr lang="en-US" sz="2800" b="1" dirty="0" smtClean="0">
              <a:latin typeface="Times New Roman"/>
              <a:cs typeface="Times New Roman"/>
            </a:endParaRPr>
          </a:p>
          <a:p>
            <a:r>
              <a:rPr lang="uk-UA" sz="2800" b="1" dirty="0" smtClean="0">
                <a:latin typeface="Times New Roman"/>
                <a:cs typeface="Times New Roman"/>
              </a:rPr>
              <a:t>Знайти: </a:t>
            </a:r>
            <a:r>
              <a:rPr lang="en-US" sz="2800" b="1" dirty="0" smtClean="0">
                <a:latin typeface="Times New Roman"/>
                <a:cs typeface="Times New Roman"/>
              </a:rPr>
              <a:t>r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7904" y="11663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№638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85778" y="2060848"/>
            <a:ext cx="2422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Розв'язання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520" y="2607071"/>
                <a:ext cx="8640960" cy="3064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1) За </a:t>
                </a:r>
                <a:r>
                  <a:rPr lang="uk-UA" sz="2800" b="1" dirty="0" err="1" smtClean="0">
                    <a:latin typeface="Times New Roman" pitchFamily="18" charset="0"/>
                    <a:cs typeface="Times New Roman" pitchFamily="18" charset="0"/>
                  </a:rPr>
                  <a:t>теор</a:t>
                </a:r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uk-UA" sz="2800" b="1" dirty="0" err="1" smtClean="0">
                    <a:latin typeface="Times New Roman" pitchFamily="18" charset="0"/>
                    <a:cs typeface="Times New Roman" pitchFamily="18" charset="0"/>
                  </a:rPr>
                  <a:t>Герона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𝑺</m:t>
                    </m:r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)(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)(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en-US" sz="2800" b="1" i="1" dirty="0" smtClean="0">
                  <a:latin typeface="Cambria Math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𝒑</m:t>
                    </m:r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𝟗</m:t>
                    </m:r>
                  </m:oMath>
                </a14:m>
                <a:r>
                  <a:rPr lang="ru-RU" sz="2800" b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тоді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  <a:cs typeface="Times New Roman" pitchFamily="18" charset="0"/>
                      </a:rPr>
                      <m:t>𝑺</m:t>
                    </m:r>
                    <m:r>
                      <a:rPr lang="en-US" sz="2800" b="1" i="1">
                        <a:latin typeface="Cambria Math"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1" i="1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  <m:d>
                          <m:dPr>
                            <m:ctrlPr>
                              <a:rPr lang="en-US" sz="28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/>
                                <a:cs typeface="Times New Roman" pitchFamily="18" charset="0"/>
                              </a:rPr>
                              <m:t>𝟗</m:t>
                            </m:r>
                            <m:r>
                              <a:rPr lang="en-US" sz="2800" b="1" i="1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sz="2800" b="1" i="1" smtClean="0">
                                <a:latin typeface="Cambria Math"/>
                                <a:cs typeface="Times New Roman" pitchFamily="18" charset="0"/>
                              </a:rPr>
                              <m:t>𝟓</m:t>
                            </m:r>
                          </m:e>
                        </m:d>
                        <m:d>
                          <m:dPr>
                            <m:ctrlPr>
                              <a:rPr lang="en-US" sz="28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/>
                                <a:cs typeface="Times New Roman" pitchFamily="18" charset="0"/>
                              </a:rPr>
                              <m:t>𝟗</m:t>
                            </m:r>
                            <m:r>
                              <a:rPr lang="en-US" sz="2800" b="1" i="1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uk-UA" sz="2800" b="1" i="1" smtClean="0">
                                <a:latin typeface="Cambria Math"/>
                                <a:cs typeface="Times New Roman" pitchFamily="18" charset="0"/>
                              </a:rPr>
                              <m:t>𝟓</m:t>
                            </m:r>
                          </m:e>
                        </m:d>
                        <m:d>
                          <m:dPr>
                            <m:ctrlPr>
                              <a:rPr lang="en-US" sz="2800" b="1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latin typeface="Cambria Math"/>
                                <a:cs typeface="Times New Roman" pitchFamily="18" charset="0"/>
                              </a:rPr>
                              <m:t>𝟗</m:t>
                            </m:r>
                            <m:r>
                              <a:rPr lang="en-US" sz="2800" b="1" i="1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sz="2800" b="1" i="1" smtClean="0">
                                <a:latin typeface="Cambria Math"/>
                                <a:cs typeface="Times New Roman" pitchFamily="18" charset="0"/>
                              </a:rPr>
                              <m:t>𝟖</m:t>
                            </m:r>
                          </m:e>
                        </m:d>
                      </m:e>
                    </m:rad>
                    <m:r>
                      <a:rPr lang="uk-UA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k-UA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𝟒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𝟒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</m:t>
                        </m:r>
                        <m:r>
                          <a:rPr lang="en-US" sz="28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𝟏</m:t>
                        </m:r>
                      </m:e>
                    </m:rad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𝟏𝟐</m:t>
                    </m:r>
                  </m:oMath>
                </a14:m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𝑺</m:t>
                    </m:r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/>
                        <a:cs typeface="Times New Roman" pitchFamily="18" charset="0"/>
                      </a:rPr>
                      <m:t>𝐫</m:t>
                    </m:r>
                    <m:r>
                      <a:rPr 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𝒑</m:t>
                    </m:r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звідси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𝒓</m:t>
                    </m:r>
                    <m:r>
                      <a:rPr lang="en-US" sz="2800" b="1" i="1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𝑺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𝒑</m:t>
                        </m:r>
                      </m:den>
                    </m:f>
                    <m:r>
                      <a:rPr 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𝟗</m:t>
                        </m:r>
                      </m:den>
                    </m:f>
                    <m:r>
                      <a:rPr lang="en-US" sz="2800" b="1" i="0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/>
                        <a:cs typeface="Times New Roman" pitchFamily="18" charset="0"/>
                      </a:rPr>
                      <m:t>𝟏</m:t>
                    </m:r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Відповідь: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/>
                        <a:cs typeface="Times New Roman" pitchFamily="18" charset="0"/>
                      </a:rPr>
                      <m:t>𝟏</m:t>
                    </m:r>
                    <m:f>
                      <m:fPr>
                        <m:ctrlPr>
                          <a:rPr lang="en-US" sz="2800" b="1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uk-UA" sz="2800" b="1" dirty="0" smtClean="0">
                    <a:latin typeface="Times New Roman" pitchFamily="18" charset="0"/>
                    <a:cs typeface="Times New Roman" pitchFamily="18" charset="0"/>
                  </a:rPr>
                  <a:t>см.</a:t>
                </a:r>
                <a:endParaRPr lang="uk-UA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07071"/>
                <a:ext cx="8640960" cy="3064685"/>
              </a:xfrm>
              <a:prstGeom prst="rect">
                <a:avLst/>
              </a:prstGeom>
              <a:blipFill rotWithShape="1">
                <a:blip r:embed="rId2"/>
                <a:stretch>
                  <a:fillRect l="-1410" b="-159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6"/>
            <a:ext cx="27622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2068198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505930"/>
            <a:ext cx="9036496" cy="1470025"/>
          </a:xfrm>
        </p:spPr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На попередніх уроках ми розглянули 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3140968"/>
            <a:ext cx="89289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теореми синусів та  косинусів,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наслідки з цих теорем,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ввели поняття розв’язування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трикутників,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розглянули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основні типи задач на обчислення елементів довільних трикутників,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повторили відомі та вивчили нові формули для обчислення  площі трикутника,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розв'язували задачі </a:t>
            </a:r>
            <a:r>
              <a:rPr lang="uk-UA" sz="2800" b="1" dirty="0" err="1">
                <a:latin typeface="Times New Roman" pitchFamily="18" charset="0"/>
                <a:cs typeface="Times New Roman" pitchFamily="18" charset="0"/>
              </a:rPr>
              <a:t>викоистовуючи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 набуті знання</a:t>
            </a:r>
          </a:p>
        </p:txBody>
      </p:sp>
    </p:spTree>
    <p:extLst>
      <p:ext uri="{BB962C8B-B14F-4D97-AF65-F5344CB8AC3E}">
        <p14:creationId xmlns:p14="http://schemas.microsoft.com/office/powerpoint/2010/main" val="1245694150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505930"/>
            <a:ext cx="9036496" cy="1470025"/>
          </a:xfrm>
        </p:spPr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Сьогодні  перед нами стоїть задача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3140968"/>
            <a:ext cx="89289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повторити все, що вивчили;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пригадати те, що забули;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вміло застосовувати отримані знання до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розв’язування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геометричних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задач;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отримати практичні навички розв'язування задач, що стане в нагоді під час контрольної роботи і в подальшому житті.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2947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505930"/>
            <a:ext cx="9036496" cy="1470025"/>
          </a:xfrm>
        </p:spPr>
        <p:txBody>
          <a:bodyPr/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Тема уроку: Розв'язування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задач </a:t>
            </a:r>
            <a:r>
              <a:rPr lang="uk-UA" b="1" smtClean="0">
                <a:latin typeface="Times New Roman" pitchFamily="18" charset="0"/>
                <a:cs typeface="Times New Roman" pitchFamily="18" charset="0"/>
              </a:rPr>
              <a:t>розділу «Розв'язування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трикутників»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137462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Співбесіда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295495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Чи часто в житті ми зустрічаємо трикутники?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Вов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1194</Words>
  <Application>Microsoft Office PowerPoint</Application>
  <PresentationFormat>Экран (4:3)</PresentationFormat>
  <Paragraphs>107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ТемаВова</vt:lpstr>
      <vt:lpstr>Доброго дня.</vt:lpstr>
      <vt:lpstr>Домашні задачі</vt:lpstr>
      <vt:lpstr>Презентация PowerPoint</vt:lpstr>
      <vt:lpstr>Презентация PowerPoint</vt:lpstr>
      <vt:lpstr>На попередніх уроках ми розглянули :</vt:lpstr>
      <vt:lpstr>Сьогодні  перед нами стоїть задача:</vt:lpstr>
      <vt:lpstr>Тема уроку: Розв'язування задач розділу «Розв'язування трикутників»</vt:lpstr>
      <vt:lpstr>Співбесіда</vt:lpstr>
      <vt:lpstr>Чи часто в житті ми зустрічаємо трикутники?</vt:lpstr>
      <vt:lpstr>Для чого в житті можна використати знання про трикутники?</vt:lpstr>
      <vt:lpstr>Скільки формул для обчислення площі трикутника використано в Д/з?</vt:lpstr>
      <vt:lpstr>Які ще формули для обчислення площі трикутника ми вивчили?</vt:lpstr>
      <vt:lpstr>Як називається наступне твердження?</vt:lpstr>
      <vt:lpstr>Теорему синусів можна записати формулою</vt:lpstr>
      <vt:lpstr>Як же формулюється твердження записане такою формулою?</vt:lpstr>
      <vt:lpstr>З  теореми косинусів, якщо відомо три сторони, можна знайти …</vt:lpstr>
      <vt:lpstr>А щоб знайти сos β треба записати теорему …</vt:lpstr>
      <vt:lpstr>Які слова пропущено у твердженні? </vt:lpstr>
      <vt:lpstr>Які слова пропущено у твердженні? </vt:lpstr>
      <vt:lpstr>Які слова пропущено у твердженні? </vt:lpstr>
      <vt:lpstr>Співбесіда закінчена.</vt:lpstr>
      <vt:lpstr>Презентация PowerPoint</vt:lpstr>
      <vt:lpstr>Визначення кваліфікаційної належності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Вітаємо. Ваша кваліфікація тепер відповідає вимогам .</vt:lpstr>
      <vt:lpstr>Презентация PowerPoint</vt:lpstr>
      <vt:lpstr>Домашнє завдання</vt:lpstr>
      <vt:lpstr>Дякую за увагу.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 часто в житті ми зустрічаємо випадкові події?</dc:title>
  <dc:creator>bida</dc:creator>
  <cp:lastModifiedBy>bida</cp:lastModifiedBy>
  <cp:revision>45</cp:revision>
  <dcterms:modified xsi:type="dcterms:W3CDTF">2018-02-10T21:07:42Z</dcterms:modified>
</cp:coreProperties>
</file>