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70" r:id="rId5"/>
    <p:sldId id="258" r:id="rId6"/>
    <p:sldId id="259" r:id="rId7"/>
    <p:sldId id="260" r:id="rId8"/>
    <p:sldId id="261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00FF"/>
    <a:srgbClr val="0000FF"/>
    <a:srgbClr val="990099"/>
    <a:srgbClr val="FF3300"/>
    <a:srgbClr val="009900"/>
    <a:srgbClr val="FF33CC"/>
    <a:srgbClr val="FFFF00"/>
    <a:srgbClr val="66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60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B57EC-223D-4812-8884-2DF0F816738B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A0082-2E45-4CF2-962F-4603D1195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1"/>
            <a:ext cx="8715436" cy="2214577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ОПИС </a:t>
            </a:r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ДОСВІДУ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КЛАСНОГО КЕРІВНИКА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Сокол</a:t>
            </a:r>
            <a:r>
              <a:rPr lang="uk-UA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івського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НВК </a:t>
            </a:r>
            <a:r>
              <a:rPr lang="uk-UA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“Школа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І-ІІІ </a:t>
            </a:r>
            <a:r>
              <a:rPr lang="uk-UA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ст.-ліцей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Казьмірук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Майї Леонідівни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786058"/>
            <a:ext cx="4929222" cy="34290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F:\фото 5-7 кл\DSC_08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348880"/>
            <a:ext cx="6912768" cy="4108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800" b="1" dirty="0" smtClean="0">
                <a:solidFill>
                  <a:srgbClr val="FF0066"/>
                </a:solidFill>
                <a:latin typeface="Monotype Corsiva" pitchFamily="66" charset="0"/>
              </a:rPr>
              <a:t>Діяльність класного керівника плідна й ефективна, якщо учні з радістю йдуть на контакт, готові до спільної роботи. Активна позиція класного керівника, взаєморозуміння у співпраці, довірливі стосунки.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фото 5-7 кл\DSC_01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25723"/>
            <a:ext cx="4038600" cy="2674917"/>
          </a:xfrm>
          <a:prstGeom prst="rect">
            <a:avLst/>
          </a:prstGeom>
          <a:noFill/>
        </p:spPr>
      </p:pic>
      <p:pic>
        <p:nvPicPr>
          <p:cNvPr id="7171" name="Picture 3" descr="F:\фото 5-7 кл\DSC_01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25723"/>
            <a:ext cx="4038600" cy="2674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548680"/>
            <a:ext cx="5000660" cy="18002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0000FF"/>
                </a:solidFill>
              </a:rPr>
              <a:t/>
            </a:r>
            <a:br>
              <a:rPr lang="uk-UA" i="1" dirty="0" smtClean="0">
                <a:solidFill>
                  <a:srgbClr val="0000FF"/>
                </a:solidFill>
              </a:rPr>
            </a:br>
            <a:r>
              <a:rPr lang="uk-UA" sz="2400" i="1" dirty="0" err="1" smtClean="0">
                <a:solidFill>
                  <a:srgbClr val="002060"/>
                </a:solidFill>
              </a:rPr>
              <a:t>“</a:t>
            </a:r>
            <a:r>
              <a:rPr lang="uk-UA" sz="2800" b="1" i="1" dirty="0" err="1" smtClean="0">
                <a:solidFill>
                  <a:srgbClr val="002060"/>
                </a:solidFill>
              </a:rPr>
              <a:t>Завдання</a:t>
            </a:r>
            <a:r>
              <a:rPr lang="uk-UA" sz="2800" b="1" i="1" dirty="0" smtClean="0">
                <a:solidFill>
                  <a:srgbClr val="002060"/>
                </a:solidFill>
              </a:rPr>
              <a:t>  </a:t>
            </a:r>
            <a:r>
              <a:rPr lang="uk-UA" sz="2800" b="1" i="1" dirty="0" err="1" smtClean="0">
                <a:solidFill>
                  <a:srgbClr val="002060"/>
                </a:solidFill>
              </a:rPr>
              <a:t>дитиноцентричної</a:t>
            </a:r>
            <a:r>
              <a:rPr lang="uk-UA" sz="2800" b="1" i="1" dirty="0" smtClean="0">
                <a:solidFill>
                  <a:srgbClr val="002060"/>
                </a:solidFill>
              </a:rPr>
              <a:t> концепції виховання в контексті </a:t>
            </a:r>
            <a:r>
              <a:rPr lang="uk-UA" sz="2800" b="1" i="1" dirty="0" err="1" smtClean="0">
                <a:solidFill>
                  <a:srgbClr val="002060"/>
                </a:solidFill>
              </a:rPr>
              <a:t>особистісноорієнованої</a:t>
            </a:r>
            <a:r>
              <a:rPr lang="uk-UA" sz="2800" b="1" i="1" dirty="0" smtClean="0">
                <a:solidFill>
                  <a:srgbClr val="002060"/>
                </a:solidFill>
              </a:rPr>
              <a:t> </a:t>
            </a:r>
            <a:r>
              <a:rPr lang="uk-UA" sz="2800" b="1" i="1" dirty="0" err="1" smtClean="0">
                <a:solidFill>
                  <a:srgbClr val="002060"/>
                </a:solidFill>
              </a:rPr>
              <a:t>педагогіки”</a:t>
            </a:r>
            <a:r>
              <a:rPr lang="uk-UA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4500594" cy="571504"/>
          </a:xfrm>
        </p:spPr>
        <p:txBody>
          <a:bodyPr>
            <a:normAutofit/>
          </a:bodyPr>
          <a:lstStyle/>
          <a:p>
            <a:endParaRPr lang="ru-RU" i="1" dirty="0">
              <a:solidFill>
                <a:srgbClr val="FF33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1472" y="3500438"/>
            <a:ext cx="3925916" cy="30003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3438" y="2857496"/>
            <a:ext cx="4041775" cy="639762"/>
          </a:xfrm>
        </p:spPr>
        <p:txBody>
          <a:bodyPr/>
          <a:lstStyle/>
          <a:p>
            <a:r>
              <a:rPr lang="uk-UA" i="1" dirty="0" smtClean="0">
                <a:solidFill>
                  <a:srgbClr val="FF3300"/>
                </a:solidFill>
              </a:rPr>
              <a:t>     Моє педагогічне кредо</a:t>
            </a:r>
            <a:endParaRPr lang="ru-RU" i="1" dirty="0">
              <a:solidFill>
                <a:srgbClr val="FF33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3438" y="3643314"/>
            <a:ext cx="4041775" cy="2928958"/>
          </a:xfrm>
        </p:spPr>
        <p:txBody>
          <a:bodyPr/>
          <a:lstStyle/>
          <a:p>
            <a:r>
              <a:rPr lang="uk-UA" b="1" dirty="0" smtClean="0">
                <a:solidFill>
                  <a:srgbClr val="6600FF"/>
                </a:solidFill>
              </a:rPr>
              <a:t>Вміння знаходити </a:t>
            </a:r>
            <a:r>
              <a:rPr lang="uk-UA" b="1" dirty="0" err="1" smtClean="0">
                <a:solidFill>
                  <a:srgbClr val="6600FF"/>
                </a:solidFill>
              </a:rPr>
              <a:t>обдарованних</a:t>
            </a:r>
            <a:r>
              <a:rPr lang="uk-UA" b="1" dirty="0" smtClean="0">
                <a:solidFill>
                  <a:srgbClr val="6600FF"/>
                </a:solidFill>
              </a:rPr>
              <a:t> та здібних дітей – талант, вміння їх вирощувати – мистецтво. </a:t>
            </a:r>
            <a:r>
              <a:rPr lang="uk-UA" b="1" dirty="0" smtClean="0">
                <a:solidFill>
                  <a:srgbClr val="FF0066"/>
                </a:solidFill>
              </a:rPr>
              <a:t>Але найважливішим є любов до дитини!</a:t>
            </a:r>
            <a:endParaRPr lang="ru-RU" b="1" dirty="0">
              <a:solidFill>
                <a:srgbClr val="FF0066"/>
              </a:solidFill>
            </a:endParaRPr>
          </a:p>
        </p:txBody>
      </p:sp>
      <p:pic>
        <p:nvPicPr>
          <p:cNvPr id="2050" name="Picture 2" descr="F:\фото 5-7 кл\DSC_2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48680"/>
            <a:ext cx="367240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r>
              <a:rPr lang="uk-UA" sz="27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Основне призначення класного керівника -  максимальний розвиток кожної дитини, збереження його неповторної особистості, розкриття потенційних талантів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5715040" cy="4786346"/>
          </a:xfrm>
          <a:effectLst>
            <a:softEdge rad="317500"/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2400" b="1" i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endParaRPr lang="uk-UA" sz="24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</a:rPr>
              <a:t>Пріоритетний розвиток виховання, який максимально повно задовольнить потреби дитини і забезпечить достатній рівень її розвитку, враховуючи особливості в її прагненні до самореалізації як особистості.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о 5-7 кл\DSC_2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3640" y="2132856"/>
            <a:ext cx="306084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uk-UA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Мета досвіду: пріоритетний розвиток виховання, який максимально повно задовольнить потреби дитини і забезпечить достатній рівень її розвитку, враховуючи особливості в її прагненні до самореалізації як особистості.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endParaRPr lang="ru-RU" sz="2000" i="1" dirty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5715040" cy="4786346"/>
          </a:xfrm>
          <a:effectLst>
            <a:softEdge rad="317500"/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2400" b="1" i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endParaRPr lang="uk-UA" sz="24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z="2000" b="1" i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Моє завдання </a:t>
            </a:r>
            <a:r>
              <a:rPr lang="uk-UA" sz="2000" b="1" i="1" dirty="0" smtClean="0">
                <a:solidFill>
                  <a:srgbClr val="FF0066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uk-UA" sz="2000" b="1" i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створення системи дружніх стосунків у колективі учнів, так діяти, щоб дитина сама відкривала свої потенціальні можливості, виховання такого почуття патріотизму, коли любов до рідного краю прищеплюється, а не нав</a:t>
            </a:r>
            <a:r>
              <a:rPr lang="uk-UA" sz="2000" b="1" i="1" dirty="0" smtClean="0">
                <a:solidFill>
                  <a:srgbClr val="FF0066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2000" b="1" i="1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язується і зростає щаслива особистість, яка зробить щасливим суспільство.</a:t>
            </a:r>
            <a:endParaRPr lang="ru-RU" sz="20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о 5-7 кл\DSC_2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3640" y="2132856"/>
            <a:ext cx="3060848" cy="295232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57225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Завдання моєї виховної діяльності: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Виховування та розвиток вільної, талановитої, фізично здорової особистості, збагаченої науковими знаннями, яка  готова до творчої праці та моральної, етичної поведінки у суспільстві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285992"/>
            <a:ext cx="4038600" cy="38401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uk-UA" sz="38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Головні орієнтири виховної роботи:</a:t>
            </a:r>
          </a:p>
          <a:p>
            <a:pPr lvl="0"/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</a:rPr>
              <a:t>забезпечення таких умов для розвитку кожної дитини, за яких її життя стало шедевром власної творчості;</a:t>
            </a:r>
          </a:p>
          <a:p>
            <a:pPr lvl="0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uk-UA" b="1" dirty="0" smtClean="0">
                <a:solidFill>
                  <a:srgbClr val="FF0000"/>
                </a:solidFill>
              </a:rPr>
              <a:t>глибоке усвідомлення унікальності кожної дитини;</a:t>
            </a: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r>
              <a:rPr lang="uk-UA" b="1" dirty="0" smtClean="0">
                <a:solidFill>
                  <a:srgbClr val="0000FF"/>
                </a:solidFill>
              </a:rPr>
              <a:t>беззаперечне розуміння важливості всього, що відбувається в дитячій душі; щире прагнення допомогти становленню кожної особистості;</a:t>
            </a:r>
            <a:endParaRPr lang="ru-RU" sz="38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038600" cy="4429156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створювати умови для збереження та зміцнення </a:t>
            </a:r>
            <a:r>
              <a:rPr lang="uk-UA" b="1" dirty="0" err="1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здоров’</a:t>
            </a:r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uk-UA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допомагати учням та їх батькам знаходити шлях до серця один одного, не губити  душевний контакт та віру у близьких людей;</a:t>
            </a:r>
          </a:p>
          <a:p>
            <a:pPr lvl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стимулювати зацікавленість до розвитку творчих,інтелектуальних та фізичних можливостей та здібностей у кожному вихованці.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16" y="142852"/>
            <a:ext cx="8429684" cy="85725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Форми та методи виховної роботи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85794"/>
            <a:ext cx="4857784" cy="5857916"/>
          </a:xfrm>
        </p:spPr>
        <p:txBody>
          <a:bodyPr>
            <a:normAutofit fontScale="85000" lnSpcReduction="10000"/>
          </a:bodyPr>
          <a:lstStyle/>
          <a:p>
            <a:pPr lvl="0" algn="ctr"/>
            <a:r>
              <a:rPr lang="uk-UA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Колективні форми</a:t>
            </a:r>
            <a:r>
              <a:rPr lang="uk-UA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>
              <a:buNone/>
            </a:pPr>
            <a:r>
              <a:rPr lang="uk-UA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поїздки  у музеї,  історичні місця,</a:t>
            </a:r>
          </a:p>
          <a:p>
            <a:pPr lvl="0">
              <a:buNone/>
            </a:pPr>
            <a:r>
              <a:rPr lang="uk-UA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 ( зустрічі з ветеранами Великої Вітчизняної війни, воїнами АТО), </a:t>
            </a:r>
          </a:p>
          <a:p>
            <a:pPr lvl="0">
              <a:buNone/>
            </a:pPr>
            <a:r>
              <a:rPr lang="uk-UA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художньо-естетична діяльність(конкурс малюнка),</a:t>
            </a:r>
          </a:p>
          <a:p>
            <a:pPr lvl="0">
              <a:buNone/>
            </a:pPr>
            <a:r>
              <a:rPr lang="uk-UA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участь у  шкільних та районних конкурсах, класних та шкільних святах,  спортивних змаганнях, </a:t>
            </a:r>
          </a:p>
          <a:p>
            <a:pPr lvl="0">
              <a:buNone/>
            </a:pPr>
            <a:r>
              <a:rPr lang="uk-UA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колективна творча справа  (жива газета, випуск газети, свято-презентація, усний журнал) </a:t>
            </a:r>
          </a:p>
          <a:p>
            <a:endParaRPr lang="ru-RU" dirty="0">
              <a:solidFill>
                <a:srgbClr val="9900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785794"/>
            <a:ext cx="3929090" cy="564360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uk-UA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Активні та групові форми</a:t>
            </a:r>
            <a:r>
              <a:rPr lang="uk-UA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диспути, моніторингові практикуми, інтелектуальні ігри </a:t>
            </a:r>
          </a:p>
          <a:p>
            <a:pPr lvl="0"/>
            <a:r>
              <a:rPr lang="uk-UA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Індивідуальні форми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бесіди, консультації,  зустрічі з батьками при розв’язуванні важких життєвих ситуацій, спільні бесіди з вчителями - </a:t>
            </a:r>
            <a:r>
              <a:rPr lang="uk-UA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предметниками</a:t>
            </a:r>
            <a:r>
              <a:rPr lang="uk-UA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/>
              <a:t> </a:t>
            </a:r>
            <a:r>
              <a:rPr lang="uk-UA" sz="2800" dirty="0" err="1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uk-UA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Школа</a:t>
            </a:r>
            <a:r>
              <a:rPr lang="uk-UA" sz="2800" b="1" i="1" dirty="0" smtClean="0">
                <a:solidFill>
                  <a:schemeClr val="accent6">
                    <a:lumMod val="75000"/>
                  </a:schemeClr>
                </a:solidFill>
              </a:rPr>
              <a:t> – постійне об’єднання маленьких душ навколо єдиної мрії, щоразу захоплюючої і </a:t>
            </a:r>
            <a:r>
              <a:rPr lang="uk-UA" sz="2800" b="1" i="1" dirty="0" err="1" smtClean="0">
                <a:solidFill>
                  <a:schemeClr val="accent6">
                    <a:lumMod val="75000"/>
                  </a:schemeClr>
                </a:solidFill>
              </a:rPr>
              <a:t>здійсненої”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4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Виховання відбувається через реалізацію певної ідеї, яка об’єднує всіх, тобто така мрія, яка захоплює дітей, учителів, батьків і спонукає жити всіх цікаво, навчатися і творити.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 5-7 кл\DSC_2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96752"/>
            <a:ext cx="3312368" cy="2308128"/>
          </a:xfrm>
          <a:prstGeom prst="rect">
            <a:avLst/>
          </a:prstGeom>
          <a:noFill/>
        </p:spPr>
      </p:pic>
      <p:pic>
        <p:nvPicPr>
          <p:cNvPr id="4099" name="Picture 3" descr="F:\фото 5-7 кл\DSC_00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149080"/>
            <a:ext cx="331236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Основні напрямки моєї виховної роботи</a:t>
            </a:r>
            <a:endParaRPr lang="ru-RU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uk-UA" b="1" i="1" dirty="0" smtClean="0"/>
              <a:t>Кожна дитина – Зірка                                              Неосяжна </a:t>
            </a:r>
            <a:r>
              <a:rPr lang="uk-UA" b="1" i="1" dirty="0" err="1" smtClean="0"/>
              <a:t>Пленета</a:t>
            </a:r>
            <a:r>
              <a:rPr lang="uk-UA" b="1" i="1" dirty="0" smtClean="0"/>
              <a:t>                                                           О.А.</a:t>
            </a:r>
            <a:r>
              <a:rPr lang="uk-UA" b="1" i="1" dirty="0" err="1" smtClean="0"/>
              <a:t>Захаренко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Виховними досягненнями цього напрямку є:</a:t>
            </a:r>
          </a:p>
          <a:p>
            <a:pPr algn="ctr">
              <a:buNone/>
            </a:pPr>
            <a:r>
              <a:rPr lang="uk-UA" b="1" dirty="0" smtClean="0">
                <a:solidFill>
                  <a:srgbClr val="6600FF"/>
                </a:solidFill>
              </a:rPr>
              <a:t>створення творчої, успішної, впевненої в собі особистості – ситуація успіху. А розуміння бути успішним – потреба кожної людини. 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фото 5-7 кл\DSC_00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4864"/>
            <a:ext cx="378708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3100" b="1" i="1" dirty="0" smtClean="0">
                <a:solidFill>
                  <a:srgbClr val="7030A0"/>
                </a:solidFill>
                <a:latin typeface="Monotype Corsiva" pitchFamily="66" charset="0"/>
              </a:rPr>
              <a:t>Виховна діяльність класного керівника є важливою і відповідальною, тому намагаюсь проводити виховні години в атмосфері добра, взаємодопомоги, взаємоповаги, доброзичливості, толерантності</a:t>
            </a:r>
            <a:r>
              <a:rPr lang="ru-RU" sz="27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фото 5-7 кл\DSC_00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25723"/>
            <a:ext cx="4038600" cy="2674917"/>
          </a:xfrm>
          <a:prstGeom prst="rect">
            <a:avLst/>
          </a:prstGeom>
          <a:noFill/>
        </p:spPr>
      </p:pic>
      <p:pic>
        <p:nvPicPr>
          <p:cNvPr id="6147" name="Picture 3" descr="F:\фото 5-7 кл\DSC_01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25723"/>
            <a:ext cx="4038600" cy="2674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394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ОПИС ДОСВІДУ  КЛАСНОГО КЕРІВНИКА  Соколівського НВК “Школа І-ІІІ ст.-ліцей Казьмірук Майї Леонідівни</vt:lpstr>
      <vt:lpstr> “Завдання  дитиноцентричної концепції виховання в контексті особистісноорієнованої педагогіки”  </vt:lpstr>
      <vt:lpstr> Основне призначення класного керівника -  максимальний розвиток кожної дитини, збереження його неповторної особистості, розкриття потенційних талантів.</vt:lpstr>
      <vt:lpstr>  Мета досвіду: пріоритетний розвиток виховання, який максимально повно задовольнить потреби дитини і забезпечить достатній рівень її розвитку, враховуючи особливості в її прагненні до самореалізації як особистості.  </vt:lpstr>
      <vt:lpstr> Завдання моєї виховної діяльності:     Виховування та розвиток вільної, талановитої, фізично здорової особистості, збагаченої науковими знаннями, яка  готова до творчої праці та моральної, етичної поведінки у суспільстві.</vt:lpstr>
      <vt:lpstr>Форми та методи виховної роботи </vt:lpstr>
      <vt:lpstr>  “Школа – постійне об’єднання маленьких душ навколо єдиної мрії, щоразу захоплюючої і здійсненої” </vt:lpstr>
      <vt:lpstr>Основні напрямки моєї виховної роботи</vt:lpstr>
      <vt:lpstr>    Виховна діяльність класного керівника є важливою і відповідальною, тому намагаюсь проводити виховні години в атмосфері добра, взаємодопомоги, взаємоповаги, доброзичливості, толерантності . </vt:lpstr>
      <vt:lpstr>    Діяльність класного керівника плідна й ефективна, якщо учні з радістю йдуть на контакт, готові до спільної роботи. Активна позиція класного керівника, взаєморозуміння у співпраці, довірливі стосунки.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 ДОСВІДУ  КЛАСНОГО КЕРІВНИКА  МАНГУСЬКОЇ  ЗОШ I-III СТУПЕНІВ №2       ТЕРСТУЯХ СВІТЛАНИ ІВАНІВНИ</dc:title>
  <dc:creator>Иван</dc:creator>
  <cp:lastModifiedBy>admin</cp:lastModifiedBy>
  <cp:revision>96</cp:revision>
  <dcterms:created xsi:type="dcterms:W3CDTF">2012-10-06T11:50:16Z</dcterms:created>
  <dcterms:modified xsi:type="dcterms:W3CDTF">2016-03-10T11:34:07Z</dcterms:modified>
</cp:coreProperties>
</file>