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6" r:id="rId3"/>
    <p:sldId id="287" r:id="rId4"/>
    <p:sldId id="27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1" r:id="rId19"/>
    <p:sldId id="272" r:id="rId20"/>
    <p:sldId id="280" r:id="rId21"/>
    <p:sldId id="284" r:id="rId22"/>
    <p:sldId id="278" r:id="rId23"/>
    <p:sldId id="273" r:id="rId24"/>
    <p:sldId id="283" r:id="rId25"/>
    <p:sldId id="274" r:id="rId26"/>
    <p:sldId id="275" r:id="rId27"/>
    <p:sldId id="276" r:id="rId28"/>
    <p:sldId id="277" r:id="rId29"/>
    <p:sldId id="282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91406E4-A132-47FF-A169-CF3A386AD561}" type="datetimeFigureOut">
              <a:rPr lang="ru-RU" smtClean="0"/>
              <a:pPr/>
              <a:t>10.10.2017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447C1DF-80C7-4A64-B84C-F9CD7307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Users\user\Documents\1 Drevniy Egip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" y="0"/>
            <a:ext cx="91440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7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Тема. Що відкрила світу культура стародавнього Єгипту </a:t>
            </a:r>
            <a:endParaRPr kumimoji="0" lang="uk-UA" sz="27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Users\user\Documents\ха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57850" cy="6858000"/>
          </a:xfrm>
          <a:prstGeom prst="rect">
            <a:avLst/>
          </a:prstGeom>
          <a:noFill/>
        </p:spPr>
      </p:pic>
      <p:pic>
        <p:nvPicPr>
          <p:cNvPr id="4" name="Содержимое 3" descr="хатор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57752" y="0"/>
            <a:ext cx="428624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1990" cy="1143000"/>
          </a:xfrm>
        </p:spPr>
        <p:txBody>
          <a:bodyPr/>
          <a:lstStyle/>
          <a:p>
            <a:r>
              <a:rPr lang="uk-UA" sz="5400" dirty="0" smtClean="0"/>
              <a:t>Богиня </a:t>
            </a:r>
            <a:r>
              <a:rPr lang="uk-UA" sz="5400" dirty="0" err="1" smtClean="0"/>
              <a:t>Хатор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ас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44" y="1"/>
            <a:ext cx="5429256" cy="6858000"/>
          </a:xfrm>
        </p:spPr>
      </p:pic>
      <p:pic>
        <p:nvPicPr>
          <p:cNvPr id="6" name="Picture 2" descr="D:\Users\user\Documents\босте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378618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43512"/>
            <a:ext cx="4329114" cy="1714488"/>
          </a:xfrm>
        </p:spPr>
        <p:txBody>
          <a:bodyPr/>
          <a:lstStyle/>
          <a:p>
            <a:r>
              <a:rPr lang="uk-UA" sz="6000" dirty="0" smtClean="0">
                <a:solidFill>
                  <a:schemeClr val="bg1"/>
                </a:solidFill>
              </a:rPr>
              <a:t>Богиня </a:t>
            </a:r>
            <a:r>
              <a:rPr lang="uk-UA" sz="6000" dirty="0" err="1" smtClean="0">
                <a:solidFill>
                  <a:schemeClr val="bg1"/>
                </a:solidFill>
              </a:rPr>
              <a:t>Бастет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Users\user\Documents\со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74638"/>
            <a:ext cx="4471990" cy="1143000"/>
          </a:xfrm>
        </p:spPr>
        <p:txBody>
          <a:bodyPr/>
          <a:lstStyle/>
          <a:p>
            <a:r>
              <a:rPr lang="uk-UA" sz="6600" dirty="0" smtClean="0">
                <a:solidFill>
                  <a:schemeClr val="bg1"/>
                </a:solidFill>
              </a:rPr>
              <a:t>Бог </a:t>
            </a:r>
            <a:r>
              <a:rPr lang="uk-UA" sz="6600" dirty="0" err="1" smtClean="0">
                <a:solidFill>
                  <a:schemeClr val="bg1"/>
                </a:solidFill>
              </a:rPr>
              <a:t>Собк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хапы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358246" cy="664371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dirty="0" smtClean="0"/>
              <a:t>Бог </a:t>
            </a:r>
            <a:r>
              <a:rPr lang="uk-UA" sz="7200" dirty="0" err="1" smtClean="0"/>
              <a:t>Хапі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е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7686" y="0"/>
            <a:ext cx="4786314" cy="6858000"/>
          </a:xfrm>
        </p:spPr>
      </p:pic>
      <p:pic>
        <p:nvPicPr>
          <p:cNvPr id="20482" name="Picture 2" descr="D:\Users\user\Documents\сет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3576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643182"/>
            <a:ext cx="8086724" cy="1143000"/>
          </a:xfrm>
        </p:spPr>
        <p:txBody>
          <a:bodyPr/>
          <a:lstStyle/>
          <a:p>
            <a:r>
              <a:rPr lang="uk-UA" sz="6000" dirty="0" smtClean="0"/>
              <a:t>Бог Сет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п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892971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0" y="510367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Бог Сет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убиває 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свого рідного брата </a:t>
            </a:r>
            <a:r>
              <a:rPr lang="uk-UA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Озіріса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Users\user\Documents\ос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643578"/>
            <a:ext cx="6472254" cy="1214422"/>
          </a:xfrm>
        </p:spPr>
        <p:txBody>
          <a:bodyPr/>
          <a:lstStyle/>
          <a:p>
            <a:r>
              <a:rPr lang="uk-UA" sz="6600" dirty="0" smtClean="0">
                <a:solidFill>
                  <a:schemeClr val="bg1"/>
                </a:solidFill>
              </a:rPr>
              <a:t>Бог </a:t>
            </a:r>
            <a:r>
              <a:rPr lang="uk-UA" sz="6600" dirty="0" err="1" smtClean="0">
                <a:solidFill>
                  <a:schemeClr val="bg1"/>
                </a:solidFill>
              </a:rPr>
              <a:t>Озіріс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стя\Desktop\511px-Papyrus_Ani_curs_hier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471487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Настя\Desktop\02_hieroglyph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8"/>
            <a:ext cx="4286248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14866" cy="1143000"/>
          </a:xfrm>
        </p:spPr>
        <p:txBody>
          <a:bodyPr/>
          <a:lstStyle/>
          <a:p>
            <a:r>
              <a:rPr lang="uk-UA" sz="6600" dirty="0" smtClean="0">
                <a:solidFill>
                  <a:schemeClr val="bg1"/>
                </a:solidFill>
              </a:rPr>
              <a:t>Писемність 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0"/>
            <a:ext cx="4000496" cy="497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72066" y="5000636"/>
            <a:ext cx="3428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latin typeface="Times New Roman" pitchFamily="18" charset="0"/>
              </a:rPr>
              <a:t>Жан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Франсуа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Шамполь</a:t>
            </a:r>
            <a:r>
              <a:rPr lang="en-US" sz="2800" b="1" dirty="0" smtClean="0">
                <a:latin typeface="Times New Roman" pitchFamily="18" charset="0"/>
              </a:rPr>
              <a:t>й</a:t>
            </a:r>
            <a:r>
              <a:rPr lang="ru-RU" sz="2800" b="1" dirty="0" smtClean="0">
                <a:latin typeface="Times New Roman" pitchFamily="18" charset="0"/>
              </a:rPr>
              <a:t>он</a:t>
            </a:r>
            <a:r>
              <a:rPr lang="en-US" sz="2800" b="1" dirty="0" smtClean="0">
                <a:latin typeface="Times New Roman" pitchFamily="18" charset="0"/>
              </a:rPr>
              <a:t> -</a:t>
            </a:r>
          </a:p>
          <a:p>
            <a:pPr algn="ctr"/>
            <a:r>
              <a:rPr lang="en-US" sz="2800" b="1" dirty="0" err="1" smtClean="0">
                <a:latin typeface="Times New Roman" pitchFamily="18" charset="0"/>
              </a:rPr>
              <a:t>експеди</a:t>
            </a:r>
            <a:r>
              <a:rPr lang="uk-UA" sz="2800" b="1" dirty="0" smtClean="0">
                <a:latin typeface="Times New Roman" pitchFamily="18" charset="0"/>
              </a:rPr>
              <a:t>тор</a:t>
            </a:r>
            <a:r>
              <a:rPr lang="en-US" sz="2800" b="1" dirty="0" smtClean="0">
                <a:latin typeface="Times New Roman" pitchFamily="18" charset="0"/>
              </a:rPr>
              <a:t> у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</a:rPr>
              <a:t>Є</a:t>
            </a:r>
            <a:r>
              <a:rPr lang="ru-RU" sz="2800" b="1" dirty="0" err="1" smtClean="0">
                <a:latin typeface="Times New Roman" pitchFamily="18" charset="0"/>
              </a:rPr>
              <a:t>гипті</a:t>
            </a:r>
            <a:r>
              <a:rPr lang="ru-RU" sz="2800" b="1" dirty="0" smtClean="0">
                <a:latin typeface="Times New Roman" pitchFamily="18" charset="0"/>
              </a:rPr>
              <a:t>  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Users\user\Documents\па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71934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071934" y="1785926"/>
            <a:ext cx="5072066" cy="507207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274638"/>
            <a:ext cx="5472122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</a:rPr>
              <a:t>П а п і р у 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св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74638"/>
            <a:ext cx="4972056" cy="1797040"/>
          </a:xfrm>
        </p:spPr>
        <p:txBody>
          <a:bodyPr/>
          <a:lstStyle/>
          <a:p>
            <a:r>
              <a:rPr lang="uk-UA" b="1" dirty="0" smtClean="0"/>
              <a:t>Інформаційна хвилинка</a:t>
            </a:r>
            <a:br>
              <a:rPr lang="uk-UA" b="1" dirty="0" smtClean="0"/>
            </a:br>
            <a:r>
              <a:rPr lang="uk-UA" b="1" dirty="0" smtClean="0"/>
              <a:t>Освіта  </a:t>
            </a:r>
            <a:r>
              <a:rPr lang="uk-UA" b="1" dirty="0" smtClean="0"/>
              <a:t>і наука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Мета уроку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озглянути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культурну спадщину Стародавнього Єгипту, умови  та особливості розвитку єгипетської культури,  особливості релігійних вірувань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єгиптян;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Розвивати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вміння роботи з історичними джерелами, картою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атласу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иховувати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повагу до культурної спадщини різних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народів;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Users\user\Documents\о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9" name="Picture 3" descr="D:\Users\user\Documents\Lawrence_Alma-Tadema_Egyptian_Chess_Playe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0"/>
            <a:ext cx="9525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s\user\Documents\Ну погоди! Волк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00042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«Історична </a:t>
            </a:r>
            <a:r>
              <a:rPr lang="uk-UA" b="1" i="1" dirty="0" err="1" smtClean="0">
                <a:solidFill>
                  <a:srgbClr val="FF0000"/>
                </a:solidFill>
              </a:rPr>
              <a:t>фізкультхвилинка</a:t>
            </a:r>
            <a:r>
              <a:rPr lang="uk-UA" b="1" i="1" dirty="0" smtClean="0">
                <a:solidFill>
                  <a:srgbClr val="FF0000"/>
                </a:solidFill>
              </a:rPr>
              <a:t>»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280185" y="3071810"/>
            <a:ext cx="386381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Руки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сторони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вгору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—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 чекають фараони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Підніми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голівку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вгору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—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Посміхнись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Тутанхамону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Присідати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почнемо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Єгипет зазирнемо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 —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присіли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руки прямо.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Встали —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знову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 так само.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Повертаємося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вправно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виконуємо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гарно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Вліво-вправо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повернулись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сусіду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усміхнулись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86314" cy="68580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5473005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/>
              <a:t>Статуї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висотою</a:t>
            </a:r>
            <a:r>
              <a:rPr lang="en-US" sz="2800" b="1" dirty="0" smtClean="0"/>
              <a:t> 20 м – </a:t>
            </a:r>
          </a:p>
          <a:p>
            <a:pPr algn="ctr"/>
            <a:r>
              <a:rPr lang="ru-RU" sz="2800" dirty="0" smtClean="0"/>
              <a:t> </a:t>
            </a:r>
            <a:r>
              <a:rPr lang="ru-RU" sz="2800" b="1" dirty="0" smtClean="0"/>
              <a:t>комплекс фараона </a:t>
            </a:r>
            <a:r>
              <a:rPr lang="ru-RU" sz="2800" b="1" dirty="0" err="1" smtClean="0"/>
              <a:t>Аменоф</a:t>
            </a:r>
            <a:r>
              <a:rPr lang="en-US" sz="2800" b="1" dirty="0" smtClean="0"/>
              <a:t>і</a:t>
            </a:r>
            <a:r>
              <a:rPr lang="ru-RU" sz="2800" b="1" dirty="0" err="1" smtClean="0"/>
              <a:t>са</a:t>
            </a:r>
            <a:r>
              <a:rPr lang="ru-RU" sz="2800" b="1" dirty="0" smtClean="0"/>
              <a:t> III</a:t>
            </a:r>
            <a:endParaRPr lang="ru-RU" sz="2800" b="1" dirty="0"/>
          </a:p>
        </p:txBody>
      </p:sp>
      <p:pic>
        <p:nvPicPr>
          <p:cNvPr id="3074" name="Picture 2" descr="D:\Users\user\Documents\c86d5a02-3499-49f9-a0d8-c00f671eb47d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214290"/>
            <a:ext cx="5000628" cy="1143000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uk-UA" b="1" dirty="0" smtClean="0"/>
              <a:t>Культові споруди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5929330"/>
            <a:ext cx="3826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ПірамідаМікеріна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стя\Desktop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571868" cy="3500406"/>
          </a:xfrm>
        </p:spPr>
        <p:txBody>
          <a:bodyPr/>
          <a:lstStyle/>
          <a:p>
            <a:r>
              <a:rPr lang="uk-UA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Сфінкс</a:t>
            </a:r>
            <a:r>
              <a:rPr lang="uk-UA" sz="2400" i="1" dirty="0" smtClean="0"/>
              <a:t> – найбільша в світі статуя з моноліту, яка є гібридом лева і людини, і простягається більш ніж на 70 метрів у довжину.</a:t>
            </a:r>
            <a:r>
              <a:rPr lang="uk-UA" i="1" dirty="0" smtClean="0"/>
              <a:t/>
            </a:r>
            <a:br>
              <a:rPr lang="uk-UA" i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Users\user\Documents\egypt03402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500042"/>
            <a:ext cx="51432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Піраміда </a:t>
            </a:r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Хеопса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user\Documents\6Xt_TzOmxhQ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285728"/>
            <a:ext cx="619086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Піраміда </a:t>
            </a:r>
            <a:r>
              <a:rPr lang="uk-UA" sz="6000" dirty="0" err="1" smtClean="0">
                <a:latin typeface="Times New Roman" pitchFamily="18" charset="0"/>
                <a:cs typeface="Times New Roman" pitchFamily="18" charset="0"/>
              </a:rPr>
              <a:t>Хефрена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Мистецтва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Users\Настя\Desktop\cropped-75f61d25f6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3291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Настя\Desktop\1663857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430769"/>
            <a:ext cx="3214678" cy="4427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Настя\Desktop\d717bfdef4_178204.jpg"/>
          <p:cNvPicPr>
            <a:picLocks noChangeAspect="1" noChangeArrowheads="1"/>
          </p:cNvPicPr>
          <p:nvPr/>
        </p:nvPicPr>
        <p:blipFill>
          <a:blip r:embed="rId4">
            <a:lum bright="10000" contrast="30000"/>
          </a:blip>
          <a:srcRect b="7999"/>
          <a:stretch>
            <a:fillRect/>
          </a:stretch>
        </p:blipFill>
        <p:spPr bwMode="auto">
          <a:xfrm>
            <a:off x="214282" y="3214686"/>
            <a:ext cx="5715040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CFC50"/>
                </a:solidFill>
              </a:rPr>
              <a:t>Р</a:t>
            </a:r>
            <a:r>
              <a:rPr lang="en-US" b="1" dirty="0" err="1" smtClean="0">
                <a:solidFill>
                  <a:srgbClr val="FCFC50"/>
                </a:solidFill>
              </a:rPr>
              <a:t>ельєф</a:t>
            </a:r>
            <a:r>
              <a:rPr lang="en-US" b="1" dirty="0" smtClean="0">
                <a:solidFill>
                  <a:srgbClr val="FCFC50"/>
                </a:solidFill>
              </a:rPr>
              <a:t> </a:t>
            </a:r>
            <a:r>
              <a:rPr lang="en-US" b="1" dirty="0" err="1" smtClean="0">
                <a:solidFill>
                  <a:srgbClr val="FCFC50"/>
                </a:solidFill>
              </a:rPr>
              <a:t>родини</a:t>
            </a:r>
            <a:r>
              <a:rPr lang="en-US" b="1" dirty="0" smtClean="0">
                <a:solidFill>
                  <a:srgbClr val="FCFC50"/>
                </a:solidFill>
              </a:rPr>
              <a:t> </a:t>
            </a:r>
            <a:r>
              <a:rPr lang="en-US" b="1" dirty="0" err="1" smtClean="0">
                <a:solidFill>
                  <a:srgbClr val="FCFC50"/>
                </a:solidFill>
              </a:rPr>
              <a:t>Ехнатона</a:t>
            </a:r>
            <a:r>
              <a:rPr lang="ru-RU" b="1" dirty="0" smtClean="0">
                <a:solidFill>
                  <a:srgbClr val="FCFC50"/>
                </a:solidFill>
              </a:rPr>
              <a:t/>
            </a:r>
            <a:br>
              <a:rPr lang="ru-RU" b="1" dirty="0" smtClean="0">
                <a:solidFill>
                  <a:srgbClr val="FCFC50"/>
                </a:solidFill>
              </a:rPr>
            </a:b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421481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0"/>
            <a:ext cx="4643470" cy="342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429000"/>
            <a:ext cx="4572032" cy="342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5715016"/>
            <a:ext cx="3857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Розпис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en-US" sz="24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із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гробниці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en-US" sz="24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Нахта</a:t>
            </a:r>
            <a:endParaRPr lang="ru-RU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2428868"/>
            <a:ext cx="37862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Р</a:t>
            </a:r>
            <a:r>
              <a:rPr lang="en-US" sz="2800" b="1" dirty="0" err="1" smtClean="0"/>
              <a:t>ельєф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родини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Ехнатона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688449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err="1" smtClean="0"/>
              <a:t>Ро</a:t>
            </a:r>
            <a:r>
              <a:rPr lang="en-US" sz="2800" b="1" dirty="0" smtClean="0"/>
              <a:t>з</a:t>
            </a:r>
            <a:r>
              <a:rPr lang="ru-RU" sz="2800" b="1" dirty="0" err="1" smtClean="0"/>
              <a:t>пис</a:t>
            </a:r>
            <a:r>
              <a:rPr lang="ru-RU" sz="2800" b="1" dirty="0" smtClean="0"/>
              <a:t> </a:t>
            </a:r>
            <a:r>
              <a:rPr lang="en-US" sz="2800" b="1" dirty="0" smtClean="0"/>
              <a:t>і</a:t>
            </a:r>
            <a:r>
              <a:rPr lang="ru-RU" sz="2800" b="1" dirty="0" err="1" smtClean="0"/>
              <a:t>з</a:t>
            </a:r>
            <a:r>
              <a:rPr lang="ru-RU" sz="2800" b="1" dirty="0" smtClean="0"/>
              <a:t> гробниц</a:t>
            </a:r>
            <a:r>
              <a:rPr lang="en-US" sz="2800" b="1" dirty="0" smtClean="0"/>
              <a:t>і</a:t>
            </a:r>
          </a:p>
          <a:p>
            <a:pPr algn="ctr">
              <a:spcBef>
                <a:spcPct val="50000"/>
              </a:spcBef>
            </a:pPr>
            <a:r>
              <a:rPr lang="ru-RU" sz="2800" b="1" dirty="0" smtClean="0"/>
              <a:t> Рам</a:t>
            </a:r>
            <a:r>
              <a:rPr lang="en-US" sz="2800" b="1" dirty="0" smtClean="0"/>
              <a:t>з</a:t>
            </a:r>
            <a:r>
              <a:rPr lang="ru-RU" sz="2800" b="1" dirty="0" err="1" smtClean="0"/>
              <a:t>еса</a:t>
            </a:r>
            <a:r>
              <a:rPr lang="ru-RU" sz="2800" b="1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D:\Users\user\Documents\egypt09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0"/>
            <a:ext cx="5143503" cy="6858000"/>
          </a:xfrm>
          <a:prstGeom prst="rect">
            <a:avLst/>
          </a:prstGeom>
          <a:noFill/>
        </p:spPr>
      </p:pic>
      <p:pic>
        <p:nvPicPr>
          <p:cNvPr id="38915" name="Picture 3" descr="D:\Users\user\Documents\egip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62500" cy="3181350"/>
          </a:xfrm>
          <a:prstGeom prst="rect">
            <a:avLst/>
          </a:prstGeom>
          <a:noFill/>
        </p:spPr>
      </p:pic>
      <p:pic>
        <p:nvPicPr>
          <p:cNvPr id="38916" name="Picture 4" descr="D:\Users\user\Documents\img-2gXF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0"/>
            <a:ext cx="4357686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лан уроку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Релігія та міфологія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«Єгипетська писемність»,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«Освіта  і наукові знання  єгиптян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Культові споруди»,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Розвиток мистецтва в Єгипті».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Домашнє завдання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1.Опрацювати матеріал підручника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2.Заповнити таблицю здобутки єгиптян в різних галузях культури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Галузь культури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Досягнення та здобутки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3.Підготуватися до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Практичне заняття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У чому особливості релігії і міфів Стародавнього Єгипту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d:\Users\user\Desktop\атестация\19702397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"/>
            <a:ext cx="5500694" cy="6858000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428596" y="285728"/>
            <a:ext cx="3286148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Завдання</a:t>
            </a:r>
            <a:endParaRPr kumimoji="0" lang="ru-RU" sz="2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Показати на карті територію Єгипту .</a:t>
            </a:r>
            <a:endParaRPr kumimoji="0" lang="ru-RU" sz="2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Показати на карті к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ордони Єгипетської держави в VI ст. </a:t>
            </a:r>
            <a:r>
              <a:rPr kumimoji="0" lang="uk-UA" sz="2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до.н.е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Показати річку Ніл.</a:t>
            </a:r>
            <a:endParaRPr kumimoji="0" lang="ru-RU" sz="2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Покажіть</a:t>
            </a:r>
            <a:r>
              <a:rPr kumimoji="0" lang="uk-UA" sz="26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завойовницькі походи єгипетських фараонів.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Місця та роки найбільших битв (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до.н.е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kumimoji="0" lang="uk-UA" sz="2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Users\user\Documents\ну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0725" y="0"/>
            <a:ext cx="3343275" cy="6858000"/>
          </a:xfrm>
          <a:prstGeom prst="rect">
            <a:avLst/>
          </a:prstGeom>
          <a:noFill/>
        </p:spPr>
      </p:pic>
      <p:pic>
        <p:nvPicPr>
          <p:cNvPr id="4" name="Содержимое 3" descr="Nut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607219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6572296" cy="928694"/>
          </a:xfrm>
        </p:spPr>
        <p:txBody>
          <a:bodyPr/>
          <a:lstStyle/>
          <a:p>
            <a:r>
              <a:rPr lang="uk-UA" sz="4800" dirty="0" smtClean="0"/>
              <a:t>Богиня Нут</a:t>
            </a:r>
            <a:endParaRPr lang="ru-RU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143272" cy="2857496"/>
          </a:xfrm>
        </p:spPr>
        <p:txBody>
          <a:bodyPr/>
          <a:lstStyle/>
          <a:p>
            <a:r>
              <a:rPr lang="uk-UA" sz="7200" dirty="0" smtClean="0"/>
              <a:t>Бог сонця </a:t>
            </a:r>
            <a:r>
              <a:rPr lang="uk-UA" sz="7200" dirty="0" err="1" smtClean="0"/>
              <a:t>Ра</a:t>
            </a:r>
            <a:r>
              <a:rPr lang="uk-UA" sz="7200" dirty="0" smtClean="0"/>
              <a:t> 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х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6858000"/>
          </a:xfrm>
        </p:spPr>
      </p:pic>
      <p:pic>
        <p:nvPicPr>
          <p:cNvPr id="16386" name="Picture 2" descr="D:\Users\user\Documents\с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571612"/>
            <a:ext cx="3714744" cy="52863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6072198" cy="1143000"/>
          </a:xfrm>
        </p:spPr>
        <p:txBody>
          <a:bodyPr/>
          <a:lstStyle/>
          <a:p>
            <a:r>
              <a:rPr lang="uk-UA" sz="5400" dirty="0" smtClean="0"/>
              <a:t>Богиня війни </a:t>
            </a:r>
            <a:r>
              <a:rPr lang="uk-UA" sz="5400" dirty="0" err="1" smtClean="0"/>
              <a:t>Сохмет</a:t>
            </a:r>
            <a:r>
              <a:rPr lang="uk-UA" sz="5400" dirty="0" smtClean="0"/>
              <a:t>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от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>
                <a:solidFill>
                  <a:schemeClr val="bg1"/>
                </a:solidFill>
              </a:rPr>
              <a:t>Бог мудрості та письма </a:t>
            </a:r>
            <a:r>
              <a:rPr lang="uk-UA" sz="5400" dirty="0" err="1" smtClean="0">
                <a:solidFill>
                  <a:schemeClr val="bg1"/>
                </a:solidFill>
              </a:rPr>
              <a:t>Тот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хнум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6258" y="0"/>
            <a:ext cx="4757742" cy="1214422"/>
          </a:xfrm>
        </p:spPr>
        <p:txBody>
          <a:bodyPr/>
          <a:lstStyle/>
          <a:p>
            <a:r>
              <a:rPr lang="uk-UA" sz="7200" dirty="0" smtClean="0">
                <a:solidFill>
                  <a:schemeClr val="bg1"/>
                </a:solidFill>
              </a:rPr>
              <a:t>Бог </a:t>
            </a:r>
            <a:r>
              <a:rPr lang="uk-UA" sz="7200" dirty="0" err="1" smtClean="0">
                <a:solidFill>
                  <a:schemeClr val="bg1"/>
                </a:solidFill>
              </a:rPr>
              <a:t>Хнум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195</TotalTime>
  <Words>325</Words>
  <Application>Microsoft Office PowerPoint</Application>
  <PresentationFormat>Экран (4:3)</PresentationFormat>
  <Paragraphs>69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Тема1</vt:lpstr>
      <vt:lpstr> </vt:lpstr>
      <vt:lpstr>Мета уроку </vt:lpstr>
      <vt:lpstr>План уроку </vt:lpstr>
      <vt:lpstr>Слайд 4</vt:lpstr>
      <vt:lpstr>Богиня Нут</vt:lpstr>
      <vt:lpstr>Бог сонця Ра </vt:lpstr>
      <vt:lpstr>Богиня війни Сохмет </vt:lpstr>
      <vt:lpstr>Бог мудрості та письма Тот</vt:lpstr>
      <vt:lpstr>Бог Хнум</vt:lpstr>
      <vt:lpstr>Богиня Хатор</vt:lpstr>
      <vt:lpstr>Богиня Бастет</vt:lpstr>
      <vt:lpstr>Бог Собк</vt:lpstr>
      <vt:lpstr>Бог Хапі</vt:lpstr>
      <vt:lpstr>Бог Сет</vt:lpstr>
      <vt:lpstr>Слайд 15</vt:lpstr>
      <vt:lpstr>Бог Озіріс</vt:lpstr>
      <vt:lpstr>Писемність </vt:lpstr>
      <vt:lpstr>П а п і р у с</vt:lpstr>
      <vt:lpstr>Інформаційна хвилинка Освіта  і наука</vt:lpstr>
      <vt:lpstr>Слайд 20</vt:lpstr>
      <vt:lpstr>Слайд 21</vt:lpstr>
      <vt:lpstr>«Історична фізкультхвилинка»</vt:lpstr>
      <vt:lpstr> Культові споруди</vt:lpstr>
      <vt:lpstr>Сфінкс – найбільша в світі статуя з моноліту, яка є гібридом лева і людини, і простягається більш ніж на 70 метрів у довжину. </vt:lpstr>
      <vt:lpstr>Слайд 25</vt:lpstr>
      <vt:lpstr>Слайд 26</vt:lpstr>
      <vt:lpstr>Мистецтва  </vt:lpstr>
      <vt:lpstr>Рельєф родини Ехнатона </vt:lpstr>
      <vt:lpstr>Слайд 29</vt:lpstr>
      <vt:lpstr> Домашнє завдання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user</cp:lastModifiedBy>
  <cp:revision>21</cp:revision>
  <dcterms:created xsi:type="dcterms:W3CDTF">2017-10-08T17:26:10Z</dcterms:created>
  <dcterms:modified xsi:type="dcterms:W3CDTF">2017-10-10T16:04:56Z</dcterms:modified>
</cp:coreProperties>
</file>