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7FA"/>
    <a:srgbClr val="D6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1" autoAdjust="0"/>
    <p:restoredTop sz="94660"/>
  </p:normalViewPr>
  <p:slideViewPr>
    <p:cSldViewPr snapToGrid="0">
      <p:cViewPr>
        <p:scale>
          <a:sx n="41" d="100"/>
          <a:sy n="41" d="100"/>
        </p:scale>
        <p:origin x="1878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2C39E-D471-42C4-BC92-EF5BBF184C05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28D10-5DF6-4FDF-A958-15464432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6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0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3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8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1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95BB-C828-4622-ABA1-AA5887E05931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9FF18-2C21-40EB-B3D5-3D14A9C2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6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953" r="786" b="11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3349" y="1110342"/>
            <a:ext cx="81403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Узагальнення за </a:t>
            </a:r>
            <a:r>
              <a:rPr lang="uk-UA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темою</a:t>
            </a:r>
          </a:p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uk-UA" sz="6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uk-UA" sz="6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Іменник</a:t>
            </a:r>
            <a:r>
              <a:rPr lang="uk-UA" sz="6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»</a:t>
            </a:r>
            <a:endParaRPr lang="en-US" sz="6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7672" y="427155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i="1" dirty="0" smtClean="0">
                <a:latin typeface="Bookman Old Style" panose="02050604050505020204" pitchFamily="18" charset="0"/>
              </a:rPr>
              <a:t>Підготувала </a:t>
            </a:r>
          </a:p>
          <a:p>
            <a:pPr algn="ctr"/>
            <a:r>
              <a:rPr lang="uk-UA" i="1" dirty="0" smtClean="0">
                <a:latin typeface="Bookman Old Style" panose="02050604050505020204" pitchFamily="18" charset="0"/>
              </a:rPr>
              <a:t>Олійник Альона  Анатоліївна</a:t>
            </a:r>
            <a:endParaRPr lang="en-US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2168" y="447545"/>
            <a:ext cx="4745082" cy="3856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Самостійна робота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168" y="1137137"/>
            <a:ext cx="7112653" cy="337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З кожної групи слів </a:t>
            </a:r>
            <a:r>
              <a:rPr lang="uk-UA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утворіть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запишіть речення.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340" y="5522854"/>
            <a:ext cx="7135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Знайдіть іменники, вкажіть їх число.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6533" y="1530454"/>
            <a:ext cx="1132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Квітень</a:t>
            </a:r>
            <a:r>
              <a:rPr lang="uk-UA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травень, </a:t>
            </a:r>
            <a:endParaRPr lang="uk-UA" sz="9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9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водою, з, травою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685" y="1778640"/>
            <a:ext cx="10798629" cy="3046988"/>
          </a:xfrm>
          <a:prstGeom prst="rect">
            <a:avLst/>
          </a:prstGeom>
          <a:solidFill>
            <a:srgbClr val="E9F7FA"/>
          </a:solidFill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Квітень з водою – травень з травою.</a:t>
            </a:r>
            <a:endParaRPr lang="en-US" sz="9600" b="1" i="1" dirty="0">
              <a:latin typeface="Brush Script MT" panose="030608020404060703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330" y="184947"/>
            <a:ext cx="4267707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 «Хто “зайвий”?»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330" y="717230"/>
            <a:ext cx="7662899" cy="337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Вилучіть з кожного ряду «зайве» слово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98544"/>
            <a:ext cx="1320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fontAlgn="base">
              <a:spcAft>
                <a:spcPts val="0"/>
              </a:spcAft>
            </a:pPr>
            <a:r>
              <a:rPr lang="uk-UA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Щастя, щасливчик, пощастило.</a:t>
            </a:r>
            <a:endParaRPr lang="en-US" sz="6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Музика, музичний, музикант.</a:t>
            </a:r>
            <a:endParaRPr lang="en-US" sz="6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Здоровий, поздоровлення, здоров’я.</a:t>
            </a:r>
            <a:endParaRPr lang="en-US" sz="6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Мова, розмова, розмовляти</a:t>
            </a:r>
            <a:r>
              <a:rPr lang="uk-UA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340" fontAlgn="base"/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Казка, казковий, казкар.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887028" y="1634255"/>
            <a:ext cx="374468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468579" y="5265274"/>
            <a:ext cx="287267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27006" y="2515335"/>
            <a:ext cx="3171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370283" y="4344097"/>
            <a:ext cx="374468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5376" y="3408073"/>
            <a:ext cx="3076131" cy="23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1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4648"/>
            <a:ext cx="5559535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 «Кращий мовознавець»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366" y="742365"/>
            <a:ext cx="105660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Кожне словосполучення замініть близьким за значенням іменником.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399" y="384066"/>
            <a:ext cx="1038997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fontAlgn="base">
              <a:lnSpc>
                <a:spcPct val="150000"/>
              </a:lnSpc>
              <a:spcAft>
                <a:spcPts val="0"/>
              </a:spcAft>
            </a:pPr>
            <a:r>
              <a:rPr lang="uk-UA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сильний </a:t>
            </a:r>
            <a:r>
              <a:rPr lang="uk-UA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дощ — </a:t>
            </a:r>
            <a:endParaRPr lang="en-US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fontAlgn="base">
              <a:lnSpc>
                <a:spcPct val="150000"/>
              </a:lnSpc>
              <a:spcAft>
                <a:spcPts val="0"/>
              </a:spcAft>
            </a:pPr>
            <a:r>
              <a:rPr lang="uk-UA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дощ із блискавкою — </a:t>
            </a:r>
            <a:endParaRPr lang="en-US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fontAlgn="base">
              <a:lnSpc>
                <a:spcPct val="150000"/>
              </a:lnSpc>
              <a:spcAft>
                <a:spcPts val="0"/>
              </a:spcAft>
            </a:pPr>
            <a:r>
              <a:rPr lang="uk-UA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сильна </a:t>
            </a:r>
            <a:r>
              <a:rPr lang="uk-UA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метелиця</a:t>
            </a:r>
            <a:r>
              <a:rPr lang="uk-UA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fontAlgn="base">
              <a:lnSpc>
                <a:spcPct val="150000"/>
              </a:lnSpc>
              <a:spcAft>
                <a:spcPts val="0"/>
              </a:spcAft>
            </a:pPr>
            <a:r>
              <a:rPr lang="uk-UA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буря на морі — </a:t>
            </a: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81937" y="2335578"/>
            <a:ext cx="2872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гроза 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107" y="704698"/>
            <a:ext cx="2795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лива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9827" y="3996624"/>
            <a:ext cx="4709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хуртовина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2667" y="5657670"/>
            <a:ext cx="3225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шторм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635" y="767509"/>
            <a:ext cx="2796791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Підсумок уроку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2517" y="335546"/>
            <a:ext cx="6955237" cy="373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 «Лінгвістичний баскетбол»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6399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fontAlgn="base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Карпати — власний іменник?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Загальні іменники пишуться з великої літери?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Іменники відповідають на питання хто? що?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Aft>
                <a:spcPts val="0"/>
              </a:spcAft>
              <a:buFontTx/>
              <a:buChar char="-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Іменники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 яких можна додати слова мій, він — чоловічого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</a:p>
          <a:p>
            <a:pPr fontAlgn="base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роду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Назви вулиць, сіл, міст пишуться з маленької літери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Іменники, що є назвами неістот, відповідають на питання що?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Плечі — це іменник, що вживається у множині?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spcAft>
                <a:spcPts val="0"/>
              </a:spcAft>
              <a:buFontTx/>
              <a:buChar char="-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Іменники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зв’язуються з іншими словами за допомогою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прийменників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закінчень?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98395" y="4090035"/>
            <a:ext cx="993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3983" y="160882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9115" y="1169197"/>
            <a:ext cx="993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8800" y="2147805"/>
            <a:ext cx="993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5030" y="3136604"/>
            <a:ext cx="993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3446" y="359528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6605" y="5578382"/>
            <a:ext cx="1198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9841" y="4586832"/>
            <a:ext cx="993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Картинки по запросу суп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3" y="2055814"/>
            <a:ext cx="7536191" cy="45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8310" y="541867"/>
            <a:ext cx="11455380" cy="26077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ДЯКУЮ ЗА УРОК !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00298" y="86270"/>
            <a:ext cx="6296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«Незакінчене речення»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5626"/>
            <a:ext cx="12192000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є назвами предметів,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</a:p>
          <a:p>
            <a:pPr fontAlgn="base">
              <a:lnSpc>
                <a:spcPct val="150000"/>
              </a:lnSpc>
            </a:pP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бути назвами істот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</a:p>
          <a:p>
            <a:pPr fontAlgn="base">
              <a:lnSpc>
                <a:spcPct val="150000"/>
              </a:lnSpc>
            </a:pP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до роду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lnSpc>
                <a:spcPct val="150000"/>
              </a:lnSpc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uk-UA" sz="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число: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та       </a:t>
            </a:r>
          </a:p>
          <a:p>
            <a:pPr fontAlgn="base">
              <a:lnSpc>
                <a:spcPct val="150000"/>
              </a:lnSpc>
            </a:pP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 букви пишуться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іменники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5895" y="715026"/>
            <a:ext cx="2885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менники. 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66287" y="1701974"/>
            <a:ext cx="2638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еістот.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7500" y="2744256"/>
            <a:ext cx="3090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оловічого,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287" y="3467211"/>
            <a:ext cx="2610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іночого,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2776" y="3496732"/>
            <a:ext cx="36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середнього.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2668" y="4180896"/>
            <a:ext cx="1994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однина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1039" y="4163729"/>
            <a:ext cx="2645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множина.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3156" y="5228240"/>
            <a:ext cx="1953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0" name="Picture 6" descr="Картинки по запросу зошит в косу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724">
            <a:off x="8215191" y="1422917"/>
            <a:ext cx="3311023" cy="40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4887"/>
            <a:ext cx="481029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 fontAlgn="base">
              <a:lnSpc>
                <a:spcPts val="18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Каліграфічна хвилинка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85" y="1170411"/>
            <a:ext cx="838229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 fontAlgn="base">
              <a:lnSpc>
                <a:spcPts val="1800"/>
              </a:lnSpc>
              <a:spcAft>
                <a:spcPts val="0"/>
              </a:spcAft>
            </a:pPr>
            <a:endParaRPr lang="uk-UA" sz="7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 fontAlgn="base">
              <a:lnSpc>
                <a:spcPts val="1800"/>
              </a:lnSpc>
              <a:spcAft>
                <a:spcPts val="0"/>
              </a:spcAft>
            </a:pPr>
            <a:r>
              <a:rPr lang="uk-UA" sz="7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</a:t>
            </a:r>
            <a:r>
              <a:rPr lang="uk-UA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ці </a:t>
            </a:r>
            <a:r>
              <a:rPr lang="uk-UA" sz="7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</a:t>
            </a:r>
            <a:r>
              <a:rPr lang="uk-UA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r>
              <a:rPr lang="uk-UA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uk-UA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endParaRPr lang="uk-UA" sz="7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 fontAlgn="base">
              <a:lnSpc>
                <a:spcPts val="1800"/>
              </a:lnSpc>
              <a:spcAft>
                <a:spcPts val="0"/>
              </a:spcAft>
            </a:pPr>
            <a:endParaRPr lang="en-US" sz="6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5850" y="2814706"/>
            <a:ext cx="8685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Складіть слова з цими </a:t>
            </a:r>
            <a:r>
              <a:rPr lang="uk-UA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сполученнями, запишіть.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410" y="4532410"/>
            <a:ext cx="80942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Ножиці, двері, </a:t>
            </a:r>
            <a:r>
              <a:rPr lang="uk-UA" sz="7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сани </a:t>
            </a:r>
            <a:endParaRPr lang="en-US" sz="7200" i="1" dirty="0"/>
          </a:p>
        </p:txBody>
      </p:sp>
      <p:pic>
        <p:nvPicPr>
          <p:cNvPr id="1028" name="Picture 4" descr="Картинки по запросу ручка в рук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3"/>
          <a:stretch/>
        </p:blipFill>
        <p:spPr bwMode="auto">
          <a:xfrm>
            <a:off x="8670830" y="2019087"/>
            <a:ext cx="3033127" cy="26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6781" y="223744"/>
            <a:ext cx="4283096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Вибіркове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списування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9877" y="33867"/>
            <a:ext cx="860213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fontAlgn="base"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Зима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Одяглися 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шуби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Натопили тепло груби.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Білки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гріються в дуплі,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Миші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норах у землі.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Сплять 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ведмеді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теплих 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лігвах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Сосни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uk-UA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інею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застигли,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під кригою на дні 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Сплять у річці 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окуні</a:t>
            </a: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Забіла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149" y="5578094"/>
            <a:ext cx="6363665" cy="1042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</a:pPr>
            <a:endParaRPr lang="uk-UA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lnSpc>
                <a:spcPts val="1800"/>
              </a:lnSpc>
            </a:pPr>
            <a:r>
              <a:rPr lang="uk-UA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Випишіть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виділені іменники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180340" fontAlgn="base">
              <a:lnSpc>
                <a:spcPts val="1800"/>
              </a:lnSpc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lnSpc>
                <a:spcPts val="1800"/>
              </a:lnSpc>
            </a:pPr>
            <a:r>
              <a:rPr lang="uk-UA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Поставте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 в однині та визначте їх рід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зима у ліс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67" y="455716"/>
            <a:ext cx="5353792" cy="479213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442" y="384518"/>
            <a:ext cx="2547172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Фізкультхвилинка</a:t>
            </a:r>
            <a:endParaRPr lang="en-US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8960" y="237923"/>
            <a:ext cx="3995774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 «Упізнай мене»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408" y="575516"/>
            <a:ext cx="6678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Почувши іменники, які є назвами істот, плещіть у долоні.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Картинки по запросу хлопок в ладо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4024281"/>
            <a:ext cx="3894667" cy="29210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425" y="774125"/>
            <a:ext cx="10279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fontAlgn="base">
              <a:spcAft>
                <a:spcPts val="0"/>
              </a:spcAft>
            </a:pP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Узлісся, місяць, мудрість, клімат, зав’язь, компас, дівчина, лікар, моряк, чистота, глибина, тюлень, турист, студент, параграф, комар, дятел, сад, теля, військо, </a:t>
            </a:r>
            <a:endParaRPr lang="uk-UA" sz="5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натовп</a:t>
            </a: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пожежник, </a:t>
            </a:r>
            <a:endParaRPr lang="uk-UA" sz="5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fontAlgn="base">
              <a:spcAft>
                <a:spcPts val="0"/>
              </a:spcAft>
            </a:pPr>
            <a:r>
              <a:rPr lang="uk-UA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футболіст</a:t>
            </a:r>
            <a:r>
              <a:rPr lang="uk-UA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звіробій, трава.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128" y="317026"/>
            <a:ext cx="4096186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«Хто швидше?»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192" y="1075512"/>
            <a:ext cx="51541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fontAlgn="base">
              <a:spcAft>
                <a:spcPts val="0"/>
              </a:spcAft>
            </a:pP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доброта     </a:t>
            </a:r>
            <a:b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юність   </a:t>
            </a:r>
            <a:b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багатство  </a:t>
            </a:r>
            <a:b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тепло  </a:t>
            </a:r>
            <a:b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здоров’я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8408" y="882500"/>
            <a:ext cx="123512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іменників першого стовпчика підберіть протилежні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значенням із другого стовпчика.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16800" y="1075512"/>
            <a:ext cx="5537053" cy="5611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fontAlgn="base">
              <a:spcAft>
                <a:spcPts val="0"/>
              </a:spcAft>
            </a:pP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холод</a:t>
            </a:r>
          </a:p>
          <a:p>
            <a:pPr indent="180340" fontAlgn="base">
              <a:spcAft>
                <a:spcPts val="0"/>
              </a:spcAft>
            </a:pP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хвороба    </a:t>
            </a:r>
            <a:b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старість </a:t>
            </a:r>
          </a:p>
          <a:p>
            <a:pPr indent="180340" fontAlgn="base">
              <a:spcAft>
                <a:spcPts val="0"/>
              </a:spcAft>
            </a:pP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бідність</a:t>
            </a:r>
          </a:p>
          <a:p>
            <a:pPr indent="180340" fontAlgn="base">
              <a:spcAft>
                <a:spcPts val="0"/>
              </a:spcAft>
            </a:pPr>
            <a:r>
              <a:rPr lang="uk-UA" sz="7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злість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784252" y="1860323"/>
            <a:ext cx="3937348" cy="4352159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020139" y="2895371"/>
            <a:ext cx="3701461" cy="327579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08842" y="2937351"/>
            <a:ext cx="4412758" cy="107377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65483" y="3974286"/>
            <a:ext cx="3077506" cy="99078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188025" y="1854006"/>
            <a:ext cx="4364242" cy="335046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Картинки по запросу сті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1" b="89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235" y="-137388"/>
            <a:ext cx="2720765" cy="191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книг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22" l="38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989" y="1661863"/>
            <a:ext cx="2149230" cy="16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585" y="333718"/>
            <a:ext cx="3788858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 «Лото-забава»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686112"/>
            <a:ext cx="74926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 граматичних ознак розпізнати слова.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82134" y="952165"/>
            <a:ext cx="68511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fontAlgn="base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Ім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ч. р., неістота, </a:t>
            </a:r>
            <a:r>
              <a:rPr lang="uk-UA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н. </a:t>
            </a:r>
            <a:endParaRPr lang="uk-UA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fontAlgn="base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ж. р., істота, </a:t>
            </a:r>
            <a:r>
              <a:rPr lang="uk-UA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н. </a:t>
            </a:r>
            <a:endParaRPr lang="uk-UA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Ім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с. р., істота,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Ім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мн., неістота,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Ім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ч. р., істота,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Ім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мн., неістота,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Ім.,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ж. р., неістота,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Ім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с. р., неістота,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fontAlgn="base">
              <a:lnSpc>
                <a:spcPct val="150000"/>
              </a:lnSpc>
              <a:spcAft>
                <a:spcPts val="0"/>
              </a:spcAft>
            </a:pP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94" y="117884"/>
            <a:ext cx="2165356" cy="162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хлопчик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2" b="90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866"/>
          <a:stretch/>
        </p:blipFill>
        <p:spPr bwMode="auto">
          <a:xfrm flipH="1">
            <a:off x="6350171" y="4345545"/>
            <a:ext cx="2622349" cy="18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1811" r="77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17" r="24141"/>
          <a:stretch/>
        </p:blipFill>
        <p:spPr bwMode="auto">
          <a:xfrm>
            <a:off x="8787510" y="3307837"/>
            <a:ext cx="1868253" cy="200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инки по запросу двері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r="32099"/>
          <a:stretch/>
        </p:blipFill>
        <p:spPr bwMode="auto">
          <a:xfrm>
            <a:off x="10706850" y="1557876"/>
            <a:ext cx="1363723" cy="28655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Картинки по запросу дніпро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18" y="4785473"/>
            <a:ext cx="4082216" cy="2302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1126" y="112322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3002" y="1893796"/>
            <a:ext cx="175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Софійка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1034" y="2594171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4199" y="3284533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двері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4457" y="4036436"/>
            <a:ext cx="199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Дмитрик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9212" y="4775195"/>
            <a:ext cx="1288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8142" y="6246335"/>
            <a:ext cx="148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4424" y="5513954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нига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82" name="Picture 10" descr="Похожее изображение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71" y="2186876"/>
            <a:ext cx="2715752" cy="20368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2168" y="447545"/>
            <a:ext cx="4745082" cy="3856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Самостійна робота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168" y="820203"/>
            <a:ext cx="7112653" cy="337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fontAlgn="base">
              <a:lnSpc>
                <a:spcPts val="18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З кожної групи слів </a:t>
            </a:r>
            <a:r>
              <a:rPr lang="uk-UA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утворіть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запишіть речення.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167" y="5872936"/>
            <a:ext cx="7135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Знайдіть іменники, вкажіть їх число.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5310490" y="-2050919"/>
            <a:ext cx="9405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Квітень</a:t>
            </a:r>
            <a:r>
              <a:rPr lang="uk-UA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травень, з, водою, з, травою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591" y="1477323"/>
            <a:ext cx="100221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 fontAlgn="base">
              <a:spcAft>
                <a:spcPts val="0"/>
              </a:spcAft>
            </a:pPr>
            <a:r>
              <a:rPr lang="uk-UA" sz="8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Де, пташок, нема, багато, там, мурашок</a:t>
            </a:r>
            <a:r>
              <a:rPr lang="uk-UA" sz="8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402" y="1418003"/>
            <a:ext cx="10798629" cy="4154984"/>
          </a:xfrm>
          <a:prstGeom prst="rect">
            <a:avLst/>
          </a:prstGeom>
          <a:solidFill>
            <a:srgbClr val="E9F7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8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нема пташок, там багато мурашок.</a:t>
            </a:r>
          </a:p>
        </p:txBody>
      </p:sp>
    </p:spTree>
    <p:extLst>
      <p:ext uri="{BB962C8B-B14F-4D97-AF65-F5344CB8AC3E}">
        <p14:creationId xmlns:p14="http://schemas.microsoft.com/office/powerpoint/2010/main" val="16620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632</Words>
  <Application>Microsoft Office PowerPoint</Application>
  <PresentationFormat>Широкоэкранный</PresentationFormat>
  <Paragraphs>122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Brush Script MT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29</cp:revision>
  <dcterms:created xsi:type="dcterms:W3CDTF">2018-02-09T16:55:36Z</dcterms:created>
  <dcterms:modified xsi:type="dcterms:W3CDTF">2018-02-10T15:31:53Z</dcterms:modified>
</cp:coreProperties>
</file>