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8" r:id="rId9"/>
    <p:sldId id="263" r:id="rId10"/>
    <p:sldId id="265" r:id="rId11"/>
    <p:sldId id="267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39A9A-B4B0-4B32-B8CD-2E25E95134C4}" type="datetimeFigureOut">
              <a:rPr lang="en-US" dirty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18A9-B687-4302-9395-2322403C6656}" type="datetimeFigureOut">
              <a:rPr lang="en-US" dirty="0"/>
              <a:t>2/26/2018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A684-0CB7-41E9-A4DF-5D1C2CA5BF6F}" type="datetimeFigureOut">
              <a:rPr lang="en-US" dirty="0"/>
              <a:t>2/26/2018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D7C35-9E19-4518-A4B2-3B09CD8CC756}" type="datetimeFigureOut">
              <a:rPr lang="en-US" dirty="0"/>
              <a:t>2/26/2018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96DA8-8897-4DDF-BFB6-5D83863C837A}" type="datetimeFigureOut">
              <a:rPr lang="en-US" dirty="0"/>
              <a:t>2/26/2018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BA708-C5F0-412D-90E2-1919F0D196AE}" type="datetimeFigureOut">
              <a:rPr lang="en-US" dirty="0"/>
              <a:t>2/26/2018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F8FA-EF43-4642-9368-3F4E33039BD9}" type="datetimeFigureOut">
              <a:rPr lang="en-US" dirty="0"/>
              <a:t>2/26/2018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721-B01C-4D5D-A3CA-2E5518383F10}" type="datetimeFigureOut">
              <a:rPr lang="en-US" dirty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513FEF9-69D0-4F8C-A336-59491FBEDC47}" type="datetimeFigureOut">
              <a:rPr lang="en-US" dirty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E21DC-8981-44E6-BC8C-2BA8F673FFBB}" type="datetimeFigureOut">
              <a:rPr lang="en-US" dirty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C5D3-0140-4E75-8D7F-C0623D06DFD7}" type="datetimeFigureOut">
              <a:rPr lang="en-US" dirty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66F9-5B40-48E0-8DFD-99EF944CDD22}" type="datetimeFigureOut">
              <a:rPr lang="en-US" dirty="0"/>
              <a:t>2/26/2018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8D6B-2C72-4E21-9893-A649C6E2A47D}" type="datetimeFigureOut">
              <a:rPr lang="en-US" dirty="0"/>
              <a:t>2/26/2018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1C9-A66C-49F0-970E-F7B68D9109A0}" type="datetimeFigureOut">
              <a:rPr lang="en-US" dirty="0"/>
              <a:t>2/26/2018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AE78-96A2-4A23-B183-3B6DB4374FE7}" type="datetimeFigureOut">
              <a:rPr lang="en-US" dirty="0"/>
              <a:t>2/26/2018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0757-B101-4811-9189-10EB2F458E2D}" type="datetimeFigureOut">
              <a:rPr lang="en-US" dirty="0"/>
              <a:t>2/26/2018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078-589F-40E3-816C-EE21D62B5BBA}" type="datetimeFigureOut">
              <a:rPr lang="en-US" dirty="0"/>
              <a:t>2/26/2018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04436-CA73-4D53-89B4-2A5C7347BF2F}" type="datetimeFigureOut">
              <a:rPr lang="en-US" dirty="0"/>
              <a:t>2/26/2018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Guess the topic of today’s lesson…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8493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72012" y="393366"/>
            <a:ext cx="5595310" cy="559531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7008" y="738916"/>
            <a:ext cx="5023588" cy="4904209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7030A0"/>
                </a:solidFill>
              </a:rPr>
              <a:t>What questions would you </a:t>
            </a:r>
            <a:r>
              <a:rPr lang="en-US" sz="4800" smtClean="0">
                <a:solidFill>
                  <a:srgbClr val="7030A0"/>
                </a:solidFill>
              </a:rPr>
              <a:t>ask </a:t>
            </a:r>
            <a:r>
              <a:rPr lang="en-US" sz="4800" smtClean="0">
                <a:solidFill>
                  <a:srgbClr val="7030A0"/>
                </a:solidFill>
              </a:rPr>
              <a:t>Pollyanna</a:t>
            </a:r>
            <a:r>
              <a:rPr lang="en-US" sz="4800" dirty="0" smtClean="0">
                <a:solidFill>
                  <a:srgbClr val="7030A0"/>
                </a:solidFill>
              </a:rPr>
              <a:t>?</a:t>
            </a:r>
            <a:endParaRPr lang="uk-UA" sz="4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23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618187"/>
            <a:ext cx="10715223" cy="1609148"/>
          </a:xfrm>
          <a:solidFill>
            <a:schemeClr val="accent5"/>
          </a:solidFill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7030A0"/>
                </a:solidFill>
              </a:rPr>
              <a:t>Write on the papers</a:t>
            </a:r>
            <a:endParaRPr lang="uk-UA" sz="4800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5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7030A0"/>
                </a:solidFill>
              </a:rPr>
              <a:t>I know </a:t>
            </a:r>
            <a:endParaRPr lang="uk-UA" sz="4000" dirty="0">
              <a:solidFill>
                <a:srgbClr val="7030A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6"/>
          </p:nvPr>
        </p:nvSpPr>
        <p:spPr>
          <a:solidFill>
            <a:schemeClr val="accent4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3600" dirty="0" smtClean="0"/>
              <a:t>I don’t know</a:t>
            </a:r>
            <a:endParaRPr lang="uk-UA" sz="36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Текст 7"/>
          <p:cNvSpPr>
            <a:spLocks noGrp="1"/>
          </p:cNvSpPr>
          <p:nvPr>
            <p:ph type="body" sz="half" idx="17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7030A0"/>
                </a:solidFill>
              </a:rPr>
              <a:t>I would like to know</a:t>
            </a:r>
            <a:endParaRPr lang="uk-UA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727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591" y="727469"/>
            <a:ext cx="10318237" cy="1964216"/>
          </a:xfrm>
          <a:solidFill>
            <a:schemeClr val="accent2">
              <a:lumMod val="75000"/>
            </a:schemeClr>
          </a:solidFill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6000" dirty="0" smtClean="0"/>
              <a:t>You were great! Well done!</a:t>
            </a:r>
            <a:endParaRPr lang="uk-UA" sz="6000" dirty="0"/>
          </a:p>
        </p:txBody>
      </p:sp>
    </p:spTree>
    <p:extLst>
      <p:ext uri="{BB962C8B-B14F-4D97-AF65-F5344CB8AC3E}">
        <p14:creationId xmlns:p14="http://schemas.microsoft.com/office/powerpoint/2010/main" val="2674688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The weather in Britain</a:t>
            </a:r>
            <a:endParaRPr lang="uk-UA" sz="4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5518" y="1679978"/>
            <a:ext cx="4932369" cy="32800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3078" y="0"/>
            <a:ext cx="5028922" cy="33542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4434" y="2244827"/>
            <a:ext cx="4840040" cy="31379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9935" y="3960254"/>
            <a:ext cx="4354536" cy="289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56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Firstly, let’s talk about your </a:t>
            </a:r>
            <a:r>
              <a:rPr lang="en-US" dirty="0" err="1" smtClean="0"/>
              <a:t>favourite</a:t>
            </a:r>
            <a:r>
              <a:rPr lang="en-US" dirty="0" smtClean="0"/>
              <a:t> season</a:t>
            </a:r>
            <a:endParaRPr lang="uk-UA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1375" y="1640983"/>
            <a:ext cx="8203842" cy="502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4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2604" y="343364"/>
            <a:ext cx="7933386" cy="635157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6164" y="253212"/>
            <a:ext cx="332704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A proverb says “ There are four seasons in one day in </a:t>
            </a:r>
            <a:r>
              <a:rPr lang="en-US" sz="4000" b="1" dirty="0" smtClean="0">
                <a:solidFill>
                  <a:schemeClr val="accent4">
                    <a:lumMod val="50000"/>
                  </a:schemeClr>
                </a:solidFill>
              </a:rPr>
              <a:t>England”</a:t>
            </a:r>
          </a:p>
          <a:p>
            <a:r>
              <a:rPr lang="en-US" sz="4000" b="1" dirty="0" smtClean="0">
                <a:solidFill>
                  <a:schemeClr val="accent4">
                    <a:lumMod val="50000"/>
                  </a:schemeClr>
                </a:solidFill>
              </a:rPr>
              <a:t>Listen to the audio and match the words</a:t>
            </a:r>
            <a:endParaRPr lang="uk-UA" sz="40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79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 There is another proverb </a:t>
            </a:r>
            <a:r>
              <a:rPr lang="en-US" b="1" dirty="0"/>
              <a:t> “When dew is on the </a:t>
            </a:r>
            <a:r>
              <a:rPr lang="en-US" b="1" dirty="0" smtClean="0"/>
              <a:t>grass,</a:t>
            </a:r>
            <a:r>
              <a:rPr lang="en-US" b="1" dirty="0"/>
              <a:t> </a:t>
            </a:r>
            <a:r>
              <a:rPr lang="en-US" b="1" dirty="0" smtClean="0"/>
              <a:t>rain </a:t>
            </a:r>
            <a:r>
              <a:rPr lang="en-US" b="1" dirty="0"/>
              <a:t>will never come to pass.”</a:t>
            </a:r>
            <a:br>
              <a:rPr lang="en-US" b="1" dirty="0"/>
            </a:br>
            <a:endParaRPr lang="uk-UA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/>
          </p:nvPr>
        </p:nvGraphicFramePr>
        <p:xfrm>
          <a:off x="4275787" y="2150774"/>
          <a:ext cx="7675808" cy="44947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34612"/>
                <a:gridCol w="1535299"/>
                <a:gridCol w="1535299"/>
                <a:gridCol w="1535299"/>
                <a:gridCol w="1535299"/>
              </a:tblGrid>
              <a:tr h="15557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2060"/>
                          </a:solidFill>
                          <a:effectLst/>
                        </a:rPr>
                        <a:t>Parts of the 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  <a:effectLst/>
                        </a:rPr>
                        <a:t>country</a:t>
                      </a:r>
                      <a:endParaRPr lang="uk-UA" sz="24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58" marR="54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In the west</a:t>
                      </a:r>
                      <a:endParaRPr lang="uk-UA" sz="2400" b="1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58" marR="54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In the east</a:t>
                      </a:r>
                      <a:endParaRPr lang="uk-UA" sz="24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58" marR="54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In the north</a:t>
                      </a:r>
                      <a:endParaRPr lang="uk-UA" sz="24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58" marR="54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In the south</a:t>
                      </a:r>
                      <a:endParaRPr lang="uk-UA" sz="24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58" marR="54258" marT="0" marB="0"/>
                </a:tc>
              </a:tr>
              <a:tr h="14694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7030A0"/>
                          </a:solidFill>
                          <a:effectLst/>
                        </a:rPr>
                        <a:t>The weather</a:t>
                      </a:r>
                      <a:endParaRPr lang="uk-UA" sz="2400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58" marR="54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</a:rPr>
                        <a:t> </a:t>
                      </a:r>
                      <a:endParaRPr lang="uk-UA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58" marR="54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 </a:t>
                      </a:r>
                      <a:endParaRPr lang="uk-UA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58" marR="54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 </a:t>
                      </a:r>
                      <a:endParaRPr lang="uk-UA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58" marR="54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 </a:t>
                      </a:r>
                      <a:endParaRPr lang="uk-UA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58" marR="54258" marT="0" marB="0"/>
                </a:tc>
              </a:tr>
              <a:tr h="14694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7030A0"/>
                          </a:solidFill>
                          <a:effectLst/>
                        </a:rPr>
                        <a:t>The temperature</a:t>
                      </a:r>
                      <a:endParaRPr lang="uk-UA" sz="28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58" marR="54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 </a:t>
                      </a:r>
                      <a:endParaRPr lang="uk-UA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58" marR="54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 </a:t>
                      </a:r>
                      <a:endParaRPr lang="uk-UA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58" marR="54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 </a:t>
                      </a:r>
                      <a:endParaRPr lang="uk-UA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58" marR="54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</a:rPr>
                        <a:t> </a:t>
                      </a:r>
                      <a:endParaRPr lang="uk-UA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58" marR="54258" marT="0" marB="0"/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2060"/>
                </a:solidFill>
              </a:rPr>
              <a:t>Listen to the audio</a:t>
            </a:r>
            <a:r>
              <a:rPr lang="uk-UA" sz="4800" b="1" dirty="0" smtClean="0">
                <a:solidFill>
                  <a:srgbClr val="002060"/>
                </a:solidFill>
              </a:rPr>
              <a:t> </a:t>
            </a:r>
            <a:r>
              <a:rPr lang="en-US" sz="4800" b="1" dirty="0" smtClean="0">
                <a:solidFill>
                  <a:srgbClr val="002060"/>
                </a:solidFill>
              </a:rPr>
              <a:t>again and complete the table</a:t>
            </a:r>
            <a:endParaRPr lang="uk-UA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1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“One swallow does not make a spring”</a:t>
            </a:r>
            <a:endParaRPr lang="uk-UA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67369" y="1616575"/>
            <a:ext cx="7094827" cy="52521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23092"/>
            <a:ext cx="4552362" cy="3034908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834167"/>
            <a:ext cx="4367369" cy="233858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4">
                    <a:lumMod val="50000"/>
                  </a:schemeClr>
                </a:solidFill>
              </a:rPr>
              <a:t>Read the text about The Groundhog Day celebration </a:t>
            </a:r>
            <a:endParaRPr lang="uk-UA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65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2496" y="99867"/>
            <a:ext cx="2692144" cy="2429774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8695" y="2241509"/>
            <a:ext cx="3049705" cy="576262"/>
          </a:xfrm>
        </p:spPr>
        <p:txBody>
          <a:bodyPr/>
          <a:lstStyle/>
          <a:p>
            <a:r>
              <a:rPr lang="en-US" b="1" dirty="0" smtClean="0"/>
              <a:t>hibernation</a:t>
            </a:r>
            <a:endParaRPr lang="uk-UA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18"/>
          </p:nvPr>
        </p:nvSpPr>
        <p:spPr>
          <a:xfrm>
            <a:off x="1269382" y="4811439"/>
            <a:ext cx="3049705" cy="1062422"/>
          </a:xfrm>
        </p:spPr>
        <p:txBody>
          <a:bodyPr>
            <a:normAutofit/>
          </a:bodyPr>
          <a:lstStyle/>
          <a:p>
            <a:r>
              <a:rPr lang="en-US" sz="2800" b="1" dirty="0"/>
              <a:t>t</a:t>
            </a:r>
            <a:r>
              <a:rPr lang="en-US" sz="2800" b="1" dirty="0" smtClean="0"/>
              <a:t>o predict</a:t>
            </a:r>
            <a:endParaRPr lang="uk-UA" sz="28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3749245" y="2416171"/>
            <a:ext cx="3063240" cy="576262"/>
          </a:xfrm>
        </p:spPr>
        <p:txBody>
          <a:bodyPr/>
          <a:lstStyle/>
          <a:p>
            <a:r>
              <a:rPr lang="en-US" b="1" dirty="0" smtClean="0"/>
              <a:t>a shadow</a:t>
            </a:r>
            <a:endParaRPr lang="uk-UA" b="1" dirty="0"/>
          </a:p>
        </p:txBody>
      </p:sp>
      <p:pic>
        <p:nvPicPr>
          <p:cNvPr id="16" name="Рисунок 15"/>
          <p:cNvPicPr>
            <a:picLocks noGrp="1" noChangeAspect="1"/>
          </p:cNvPicPr>
          <p:nvPr>
            <p:ph type="pic" idx="21"/>
          </p:nvPr>
        </p:nvPicPr>
        <p:blipFill>
          <a:blip r:embed="rId3"/>
          <a:srcRect t="2384" b="2384"/>
          <a:stretch>
            <a:fillRect/>
          </a:stretch>
        </p:blipFill>
        <p:spPr>
          <a:xfrm>
            <a:off x="680322" y="3033479"/>
            <a:ext cx="3572589" cy="1777960"/>
          </a:xfrm>
          <a:prstGeom prst="rect">
            <a:avLst/>
          </a:prstGeom>
        </p:spPr>
      </p:pic>
      <p:sp>
        <p:nvSpPr>
          <p:cNvPr id="8" name="Текст 7"/>
          <p:cNvSpPr>
            <a:spLocks noGrp="1"/>
          </p:cNvSpPr>
          <p:nvPr>
            <p:ph type="body" sz="half" idx="19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7313330" y="2280950"/>
            <a:ext cx="3063505" cy="576262"/>
          </a:xfrm>
        </p:spPr>
        <p:txBody>
          <a:bodyPr/>
          <a:lstStyle/>
          <a:p>
            <a:r>
              <a:rPr lang="en-US" b="1" dirty="0"/>
              <a:t>t</a:t>
            </a:r>
            <a:r>
              <a:rPr lang="en-US" b="1" dirty="0" smtClean="0"/>
              <a:t>o emerge</a:t>
            </a:r>
            <a:endParaRPr lang="uk-UA" b="1" dirty="0"/>
          </a:p>
        </p:txBody>
      </p:sp>
      <p:pic>
        <p:nvPicPr>
          <p:cNvPr id="15" name="Рисунок 14"/>
          <p:cNvPicPr>
            <a:picLocks noGrp="1" noChangeAspect="1"/>
          </p:cNvPicPr>
          <p:nvPr>
            <p:ph type="pic" idx="22"/>
          </p:nvPr>
        </p:nvPicPr>
        <p:blipFill>
          <a:blip r:embed="rId4"/>
          <a:srcRect t="16797" b="16797"/>
          <a:stretch>
            <a:fillRect/>
          </a:stretch>
        </p:blipFill>
        <p:spPr>
          <a:xfrm>
            <a:off x="6908800" y="196165"/>
            <a:ext cx="4361015" cy="2169210"/>
          </a:xfrm>
          <a:prstGeom prst="rect">
            <a:avLst/>
          </a:prstGeom>
        </p:spPr>
      </p:pic>
      <p:sp>
        <p:nvSpPr>
          <p:cNvPr id="11" name="Текст 10"/>
          <p:cNvSpPr>
            <a:spLocks noGrp="1"/>
          </p:cNvSpPr>
          <p:nvPr>
            <p:ph type="body" sz="half" idx="20"/>
          </p:nvPr>
        </p:nvSpPr>
        <p:spPr>
          <a:xfrm>
            <a:off x="8440737" y="4921877"/>
            <a:ext cx="3067563" cy="1062422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13" name="Рисунок 12"/>
          <p:cNvPicPr>
            <a:picLocks noGrp="1" noChangeAspect="1"/>
          </p:cNvPicPr>
          <p:nvPr>
            <p:ph type="pic" idx="15"/>
          </p:nvPr>
        </p:nvPicPr>
        <p:blipFill>
          <a:blip r:embed="rId5"/>
          <a:srcRect t="12927" b="12927"/>
          <a:stretch>
            <a:fillRect/>
          </a:stretch>
        </p:blipFill>
        <p:spPr>
          <a:xfrm>
            <a:off x="49490" y="631065"/>
            <a:ext cx="3294168" cy="164616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6268" y="3051886"/>
            <a:ext cx="2889129" cy="216405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88564" y="3109036"/>
            <a:ext cx="3064731" cy="230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66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25" y="399245"/>
            <a:ext cx="10367493" cy="1602346"/>
          </a:xfrm>
          <a:solidFill>
            <a:schemeClr val="accent3"/>
          </a:solidFill>
        </p:spPr>
        <p:txBody>
          <a:bodyPr>
            <a:noAutofit/>
          </a:bodyPr>
          <a:lstStyle/>
          <a:p>
            <a:r>
              <a:rPr lang="en-US" sz="4800" b="1" dirty="0"/>
              <a:t>Say True or False</a:t>
            </a:r>
            <a:r>
              <a:rPr lang="uk-UA" sz="4800" b="1" dirty="0"/>
              <a:t>:</a:t>
            </a:r>
            <a:br>
              <a:rPr lang="uk-UA" sz="4800" b="1" dirty="0"/>
            </a:br>
            <a:endParaRPr lang="uk-UA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0320" y="2001591"/>
            <a:ext cx="11168243" cy="4717695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lvl="0" indent="0">
              <a:buNone/>
            </a:pPr>
            <a:endParaRPr lang="uk-UA" sz="3200" dirty="0">
              <a:effectLst/>
            </a:endParaRPr>
          </a:p>
          <a:p>
            <a:pPr marL="0" lvl="0" indent="0">
              <a:buNone/>
            </a:pPr>
            <a:r>
              <a:rPr lang="en-US" sz="3200" b="1" dirty="0" smtClean="0">
                <a:solidFill>
                  <a:srgbClr val="7030A0"/>
                </a:solidFill>
                <a:effectLst/>
              </a:rPr>
              <a:t>1.The </a:t>
            </a:r>
            <a:r>
              <a:rPr lang="en-US" sz="3200" b="1" dirty="0">
                <a:solidFill>
                  <a:srgbClr val="7030A0"/>
                </a:solidFill>
                <a:effectLst/>
              </a:rPr>
              <a:t>Groundhog’s name is Phil.</a:t>
            </a:r>
            <a:endParaRPr lang="uk-UA" sz="3200" b="1" dirty="0">
              <a:solidFill>
                <a:srgbClr val="7030A0"/>
              </a:solidFill>
              <a:effectLst/>
            </a:endParaRPr>
          </a:p>
          <a:p>
            <a:pPr marL="0" lvl="0" indent="0">
              <a:buNone/>
            </a:pPr>
            <a:r>
              <a:rPr lang="en-US" sz="3200" b="1" dirty="0" smtClean="0">
                <a:solidFill>
                  <a:srgbClr val="7030A0"/>
                </a:solidFill>
                <a:effectLst/>
              </a:rPr>
              <a:t>2. Phil </a:t>
            </a:r>
            <a:r>
              <a:rPr lang="en-US" sz="3200" b="1" dirty="0">
                <a:solidFill>
                  <a:srgbClr val="7030A0"/>
                </a:solidFill>
                <a:effectLst/>
              </a:rPr>
              <a:t>emerges from his burrow to look for his food.</a:t>
            </a:r>
            <a:endParaRPr lang="uk-UA" sz="3200" b="1" dirty="0">
              <a:solidFill>
                <a:srgbClr val="7030A0"/>
              </a:solidFill>
              <a:effectLst/>
            </a:endParaRPr>
          </a:p>
          <a:p>
            <a:pPr marL="0" lvl="0" indent="0">
              <a:buNone/>
            </a:pPr>
            <a:r>
              <a:rPr lang="en-US" sz="3200" b="1" dirty="0" smtClean="0">
                <a:solidFill>
                  <a:srgbClr val="7030A0"/>
                </a:solidFill>
                <a:effectLst/>
              </a:rPr>
              <a:t>3.If </a:t>
            </a:r>
            <a:r>
              <a:rPr lang="en-US" sz="3200" b="1" dirty="0">
                <a:solidFill>
                  <a:srgbClr val="7030A0"/>
                </a:solidFill>
                <a:effectLst/>
              </a:rPr>
              <a:t>Phil does not see his shadow, there will be early winter.</a:t>
            </a:r>
            <a:endParaRPr lang="uk-UA" sz="3200" b="1" dirty="0">
              <a:solidFill>
                <a:srgbClr val="7030A0"/>
              </a:solidFill>
              <a:effectLst/>
            </a:endParaRPr>
          </a:p>
          <a:p>
            <a:pPr marL="0" lvl="0" indent="0">
              <a:buNone/>
            </a:pPr>
            <a:r>
              <a:rPr lang="en-US" sz="3200" b="1" dirty="0" smtClean="0">
                <a:solidFill>
                  <a:srgbClr val="7030A0"/>
                </a:solidFill>
                <a:effectLst/>
              </a:rPr>
              <a:t>4.The </a:t>
            </a:r>
            <a:r>
              <a:rPr lang="en-US" sz="3200" b="1" dirty="0">
                <a:solidFill>
                  <a:srgbClr val="7030A0"/>
                </a:solidFill>
                <a:effectLst/>
              </a:rPr>
              <a:t>celebration of Groundhog Day began in America.</a:t>
            </a:r>
            <a:endParaRPr lang="uk-UA" sz="3200" b="1" dirty="0">
              <a:solidFill>
                <a:srgbClr val="7030A0"/>
              </a:solidFill>
              <a:effectLst/>
            </a:endParaRPr>
          </a:p>
          <a:p>
            <a:pPr marL="0" lvl="0" indent="0">
              <a:buNone/>
            </a:pPr>
            <a:r>
              <a:rPr lang="en-US" sz="3200" b="1" dirty="0" smtClean="0">
                <a:solidFill>
                  <a:srgbClr val="7030A0"/>
                </a:solidFill>
                <a:effectLst/>
              </a:rPr>
              <a:t>5.Punxutawney </a:t>
            </a:r>
            <a:r>
              <a:rPr lang="en-US" sz="3200" b="1" dirty="0">
                <a:solidFill>
                  <a:srgbClr val="7030A0"/>
                </a:solidFill>
                <a:effectLst/>
              </a:rPr>
              <a:t>is a town in California.</a:t>
            </a:r>
            <a:endParaRPr lang="uk-UA" sz="3200" b="1" dirty="0">
              <a:solidFill>
                <a:srgbClr val="7030A0"/>
              </a:solidFill>
              <a:effectLst/>
            </a:endParaRPr>
          </a:p>
          <a:p>
            <a:pPr marL="0" lvl="0" indent="0">
              <a:buNone/>
            </a:pPr>
            <a:r>
              <a:rPr lang="en-US" sz="3200" b="1" dirty="0" smtClean="0">
                <a:solidFill>
                  <a:srgbClr val="7030A0"/>
                </a:solidFill>
                <a:effectLst/>
              </a:rPr>
              <a:t>6.People </a:t>
            </a:r>
            <a:r>
              <a:rPr lang="en-US" sz="3200" b="1" dirty="0">
                <a:solidFill>
                  <a:srgbClr val="7030A0"/>
                </a:solidFill>
                <a:effectLst/>
              </a:rPr>
              <a:t>celebrate The Groundhog Day in many countries.</a:t>
            </a:r>
            <a:endParaRPr lang="uk-UA" sz="3200" b="1" dirty="0">
              <a:solidFill>
                <a:srgbClr val="7030A0"/>
              </a:solidFill>
              <a:effectLst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rgbClr val="7030A0"/>
                </a:solidFill>
                <a:effectLst/>
              </a:rPr>
              <a:t> </a:t>
            </a:r>
            <a:endParaRPr lang="uk-UA" sz="3200" b="1" dirty="0">
              <a:solidFill>
                <a:srgbClr val="7030A0"/>
              </a:solidFill>
              <a:effectLst/>
            </a:endParaRPr>
          </a:p>
          <a:p>
            <a:endParaRPr lang="uk-UA" sz="4000" dirty="0"/>
          </a:p>
        </p:txBody>
      </p:sp>
    </p:spTree>
    <p:extLst>
      <p:ext uri="{BB962C8B-B14F-4D97-AF65-F5344CB8AC3E}">
        <p14:creationId xmlns:p14="http://schemas.microsoft.com/office/powerpoint/2010/main" val="511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047" y="745000"/>
            <a:ext cx="10034900" cy="1080938"/>
          </a:xfrm>
        </p:spPr>
        <p:txBody>
          <a:bodyPr/>
          <a:lstStyle/>
          <a:p>
            <a:r>
              <a:rPr lang="en-US" dirty="0" smtClean="0"/>
              <a:t>A postman brought the letter for us let’s read it</a:t>
            </a:r>
            <a:endParaRPr lang="uk-UA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5713" b="5713"/>
          <a:stretch>
            <a:fillRect/>
          </a:stretch>
        </p:blipFill>
        <p:spPr>
          <a:xfrm>
            <a:off x="6337300" y="2336800"/>
            <a:ext cx="5424488" cy="3598863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996225"/>
            <a:ext cx="6928834" cy="4662152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40000" lnSpcReduction="20000"/>
          </a:bodyPr>
          <a:lstStyle/>
          <a:p>
            <a:r>
              <a:rPr lang="en-US" sz="4800" i="1" dirty="0">
                <a:solidFill>
                  <a:srgbClr val="0070C0"/>
                </a:solidFill>
                <a:effectLst/>
              </a:rPr>
              <a:t>Dear friends,</a:t>
            </a:r>
            <a:endParaRPr lang="uk-UA" sz="4800" dirty="0">
              <a:solidFill>
                <a:srgbClr val="0070C0"/>
              </a:solidFill>
              <a:effectLst/>
            </a:endParaRPr>
          </a:p>
          <a:p>
            <a:r>
              <a:rPr lang="en-US" sz="4800" i="1" dirty="0">
                <a:solidFill>
                  <a:srgbClr val="0070C0"/>
                </a:solidFill>
                <a:effectLst/>
              </a:rPr>
              <a:t>I am writing this letter to tell you about my holidays in Great Britain. Last week I came to London where I saw many places of interests such as Big </a:t>
            </a:r>
            <a:r>
              <a:rPr lang="en-US" sz="4800" i="1" dirty="0" smtClean="0">
                <a:solidFill>
                  <a:srgbClr val="0070C0"/>
                </a:solidFill>
                <a:effectLst/>
              </a:rPr>
              <a:t>Ben, Tower </a:t>
            </a:r>
            <a:r>
              <a:rPr lang="en-US" sz="4800" i="1" dirty="0">
                <a:solidFill>
                  <a:srgbClr val="0070C0"/>
                </a:solidFill>
                <a:effectLst/>
              </a:rPr>
              <a:t>Bridge and </a:t>
            </a:r>
            <a:r>
              <a:rPr lang="en-US" sz="4800" i="1" dirty="0" smtClean="0">
                <a:solidFill>
                  <a:srgbClr val="0070C0"/>
                </a:solidFill>
                <a:effectLst/>
              </a:rPr>
              <a:t>The Houses </a:t>
            </a:r>
            <a:r>
              <a:rPr lang="en-US" sz="4800" i="1" dirty="0">
                <a:solidFill>
                  <a:srgbClr val="0070C0"/>
                </a:solidFill>
                <a:effectLst/>
              </a:rPr>
              <a:t>of </a:t>
            </a:r>
            <a:r>
              <a:rPr lang="en-US" sz="4800" i="1" dirty="0" smtClean="0">
                <a:solidFill>
                  <a:srgbClr val="0070C0"/>
                </a:solidFill>
                <a:effectLst/>
              </a:rPr>
              <a:t>Parliament</a:t>
            </a:r>
            <a:r>
              <a:rPr lang="en-US" sz="4800" i="1" dirty="0">
                <a:solidFill>
                  <a:srgbClr val="0070C0"/>
                </a:solidFill>
                <a:effectLst/>
              </a:rPr>
              <a:t>.</a:t>
            </a:r>
            <a:endParaRPr lang="uk-UA" sz="4800" dirty="0">
              <a:solidFill>
                <a:srgbClr val="0070C0"/>
              </a:solidFill>
              <a:effectLst/>
            </a:endParaRPr>
          </a:p>
          <a:p>
            <a:r>
              <a:rPr lang="en-US" sz="4800" i="1" dirty="0">
                <a:solidFill>
                  <a:srgbClr val="0070C0"/>
                </a:solidFill>
                <a:effectLst/>
              </a:rPr>
              <a:t>The weather is quite cold and wet, it often rains and cloudy. But today the sun shines brightly. However, the temperature is about 7 degrees above 0.</a:t>
            </a:r>
            <a:endParaRPr lang="uk-UA" sz="4800" dirty="0">
              <a:solidFill>
                <a:srgbClr val="0070C0"/>
              </a:solidFill>
              <a:effectLst/>
            </a:endParaRPr>
          </a:p>
          <a:p>
            <a:r>
              <a:rPr lang="en-US" sz="4800" i="1" dirty="0">
                <a:solidFill>
                  <a:srgbClr val="0070C0"/>
                </a:solidFill>
                <a:effectLst/>
              </a:rPr>
              <a:t>My aunty says that it is hot in summer in Britain. The sun usually shines every day. It doesn’t usually rain. It is usually dry. I think summer is the best season for children. And what do you think?</a:t>
            </a:r>
            <a:endParaRPr lang="uk-UA" sz="4800" dirty="0">
              <a:solidFill>
                <a:srgbClr val="0070C0"/>
              </a:solidFill>
              <a:effectLst/>
            </a:endParaRPr>
          </a:p>
          <a:p>
            <a:r>
              <a:rPr lang="en-US" sz="4800" i="1" dirty="0">
                <a:solidFill>
                  <a:srgbClr val="0070C0"/>
                </a:solidFill>
                <a:effectLst/>
              </a:rPr>
              <a:t>Write me about your </a:t>
            </a:r>
            <a:r>
              <a:rPr lang="en-US" sz="4800" i="1" dirty="0" err="1">
                <a:solidFill>
                  <a:srgbClr val="0070C0"/>
                </a:solidFill>
                <a:effectLst/>
              </a:rPr>
              <a:t>favourite</a:t>
            </a:r>
            <a:r>
              <a:rPr lang="en-US" sz="4800" i="1" dirty="0">
                <a:solidFill>
                  <a:srgbClr val="0070C0"/>
                </a:solidFill>
                <a:effectLst/>
              </a:rPr>
              <a:t> season. And what is the weather in your country?</a:t>
            </a:r>
            <a:endParaRPr lang="uk-UA" sz="4800" dirty="0">
              <a:solidFill>
                <a:srgbClr val="0070C0"/>
              </a:solidFill>
              <a:effectLst/>
            </a:endParaRPr>
          </a:p>
          <a:p>
            <a:r>
              <a:rPr lang="en-US" sz="4800" i="1" dirty="0">
                <a:solidFill>
                  <a:srgbClr val="0070C0"/>
                </a:solidFill>
                <a:effectLst/>
              </a:rPr>
              <a:t>Best wishes,</a:t>
            </a:r>
            <a:endParaRPr lang="uk-UA" sz="4800" dirty="0">
              <a:solidFill>
                <a:srgbClr val="0070C0"/>
              </a:solidFill>
              <a:effectLst/>
            </a:endParaRPr>
          </a:p>
          <a:p>
            <a:r>
              <a:rPr lang="en-US" sz="4800" i="1" dirty="0" err="1">
                <a:solidFill>
                  <a:srgbClr val="0070C0"/>
                </a:solidFill>
                <a:effectLst/>
              </a:rPr>
              <a:t>Polianna</a:t>
            </a:r>
            <a:endParaRPr lang="uk-UA" sz="4800" dirty="0">
              <a:solidFill>
                <a:srgbClr val="0070C0"/>
              </a:solidFill>
              <a:effectLst/>
            </a:endParaRPr>
          </a:p>
          <a:p>
            <a:endParaRPr lang="uk-UA" sz="4800" dirty="0"/>
          </a:p>
        </p:txBody>
      </p:sp>
    </p:spTree>
    <p:extLst>
      <p:ext uri="{BB962C8B-B14F-4D97-AF65-F5344CB8AC3E}">
        <p14:creationId xmlns:p14="http://schemas.microsoft.com/office/powerpoint/2010/main" val="253766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2521</TotalTime>
  <Words>342</Words>
  <Application>Microsoft Office PowerPoint</Application>
  <PresentationFormat>Широкоэкранный</PresentationFormat>
  <Paragraphs>51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Trebuchet MS</vt:lpstr>
      <vt:lpstr>Берлин</vt:lpstr>
      <vt:lpstr>Guess the topic of today’s lesson…</vt:lpstr>
      <vt:lpstr>The weather in Britain</vt:lpstr>
      <vt:lpstr>Firstly, let’s talk about your favourite season</vt:lpstr>
      <vt:lpstr>Презентация PowerPoint</vt:lpstr>
      <vt:lpstr> There is another proverb  “When dew is on the grass, rain will never come to pass.” </vt:lpstr>
      <vt:lpstr>“One swallow does not make a spring”</vt:lpstr>
      <vt:lpstr>Презентация PowerPoint</vt:lpstr>
      <vt:lpstr>Say True or False: </vt:lpstr>
      <vt:lpstr>A postman brought the letter for us let’s read it</vt:lpstr>
      <vt:lpstr>Презентация PowerPoint</vt:lpstr>
      <vt:lpstr>Write on the papers</vt:lpstr>
      <vt:lpstr> You were great! Well done!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Guess the topic of today’s lesson…</dc:title>
  <dc:creator>Hennadii Cherevko</dc:creator>
  <cp:lastModifiedBy>Hennadii Cherevko</cp:lastModifiedBy>
  <cp:revision>26</cp:revision>
  <dcterms:created xsi:type="dcterms:W3CDTF">2018-02-01T21:02:27Z</dcterms:created>
  <dcterms:modified xsi:type="dcterms:W3CDTF">2018-02-26T19:09:33Z</dcterms:modified>
</cp:coreProperties>
</file>