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9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7" r:id="rId13"/>
    <p:sldId id="268" r:id="rId14"/>
    <p:sldId id="274" r:id="rId15"/>
    <p:sldId id="264" r:id="rId16"/>
    <p:sldId id="270" r:id="rId17"/>
    <p:sldId id="265" r:id="rId18"/>
    <p:sldId id="271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2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4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6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4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0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4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6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0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8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5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31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0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0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9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7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AC52-5CAD-4C81-8634-26CD51D27CC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354E-F1C4-4D98-A5A8-6227D810D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F4EA-64FB-4FC3-8670-9DB29D1CFB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31AD-9C41-4CEC-A42D-2E6A0D8895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8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0991" y="1789259"/>
            <a:ext cx="97796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Monotype Corsiva" panose="03010101010201010101" pitchFamily="66" charset="0"/>
              </a:rPr>
              <a:t>Урок  </a:t>
            </a:r>
            <a:r>
              <a:rPr lang="ru-RU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математики </a:t>
            </a:r>
          </a:p>
          <a:p>
            <a:r>
              <a:rPr lang="ru-RU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в 1 классе</a:t>
            </a:r>
            <a:endParaRPr lang="ru-RU" sz="9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8922" y="5098486"/>
            <a:ext cx="10115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prstClr val="black"/>
                </a:solidFill>
              </a:rPr>
              <a:t>Белова Александра Ивановна, учитель 1-А класса</a:t>
            </a:r>
          </a:p>
          <a:p>
            <a:r>
              <a:rPr lang="ru-RU" sz="3600" i="1" dirty="0">
                <a:solidFill>
                  <a:prstClr val="black"/>
                </a:solidFill>
              </a:rPr>
              <a:t> НВК № 1 «</a:t>
            </a:r>
            <a:r>
              <a:rPr lang="ru-RU" sz="3600" i="1" dirty="0" err="1">
                <a:solidFill>
                  <a:prstClr val="black"/>
                </a:solidFill>
              </a:rPr>
              <a:t>Мр</a:t>
            </a:r>
            <a:r>
              <a:rPr lang="uk-UA" sz="3600" i="1" dirty="0" err="1">
                <a:solidFill>
                  <a:prstClr val="black"/>
                </a:solidFill>
              </a:rPr>
              <a:t>ія</a:t>
            </a:r>
            <a:r>
              <a:rPr lang="uk-UA" sz="3600" i="1" dirty="0">
                <a:solidFill>
                  <a:prstClr val="black"/>
                </a:solidFill>
              </a:rPr>
              <a:t>»</a:t>
            </a:r>
            <a:endParaRPr lang="ru-RU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403" y="696328"/>
            <a:ext cx="100255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Задачи на разностное сравнение </a:t>
            </a:r>
            <a:r>
              <a:rPr lang="ru-RU" sz="4000" dirty="0" smtClean="0"/>
              <a:t>(2 </a:t>
            </a:r>
            <a:r>
              <a:rPr lang="ru-RU" sz="4000" dirty="0" err="1" smtClean="0"/>
              <a:t>кл.сл</a:t>
            </a:r>
            <a:r>
              <a:rPr lang="ru-RU" sz="4000" dirty="0" smtClean="0"/>
              <a:t>.) </a:t>
            </a:r>
            <a:r>
              <a:rPr lang="ru-RU" sz="4000" b="1" i="1" dirty="0" smtClean="0"/>
              <a:t>:</a:t>
            </a:r>
          </a:p>
          <a:p>
            <a:r>
              <a:rPr lang="ru-RU" sz="4000" i="1" dirty="0" smtClean="0">
                <a:solidFill>
                  <a:srgbClr val="00B0F0"/>
                </a:solidFill>
              </a:rPr>
              <a:t>Задание №1(2)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300" y="2084813"/>
            <a:ext cx="652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«на сколько больше (меньше)»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403" y="2964329"/>
            <a:ext cx="86344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Задачи на нахождение неизвестного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слагаемого </a:t>
            </a:r>
            <a:r>
              <a:rPr lang="ru-RU" sz="4000" dirty="0" smtClean="0"/>
              <a:t>(3 </a:t>
            </a:r>
            <a:r>
              <a:rPr lang="ru-RU" sz="4000" dirty="0" err="1" smtClean="0"/>
              <a:t>кл.сл</a:t>
            </a:r>
            <a:r>
              <a:rPr lang="ru-RU" sz="4000" dirty="0" smtClean="0"/>
              <a:t>.) :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25868" y="460495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«было»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2670" y="4651116"/>
            <a:ext cx="306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«стало»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«добавилось»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7463" y="4651116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«всего»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23" r="423"/>
          <a:stretch/>
        </p:blipFill>
        <p:spPr>
          <a:xfrm>
            <a:off x="-90152" y="0"/>
            <a:ext cx="12282152" cy="6858000"/>
          </a:xfrm>
          <a:prstGeom prst="rect">
            <a:avLst/>
          </a:prstGeom>
        </p:spPr>
      </p:pic>
      <p:pic>
        <p:nvPicPr>
          <p:cNvPr id="1026" name="Picture 2" descr="https://im0-tub-ua.yandex.net/i?id=f0748c00531e4b04e84fcd377a7b5fc4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0000" b="2309"/>
          <a:stretch/>
        </p:blipFill>
        <p:spPr bwMode="auto">
          <a:xfrm>
            <a:off x="8912180" y="491345"/>
            <a:ext cx="2640169" cy="24321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ru.stockfresh.com/thumbs/clairev/1719448_%D0%BC%D1%8B%D1%88%D0%B8-%D0%B2%D0%B5%D0%BA%D1%82%D0%BE%D1%80%D0%B0-%D1%83%D0%BB%D1%8B%D0%B1%D0%BA%D0%B0-%D0%B8%D1%81%D0%BA%D1%83%D1%81%D1%81%D1%82%D0%B2%D0%B0-%D1%81%D1%8B%D1%80%D0%B0-%D0%BC%D0%BE%D0%BB%D0%BE%D0%B4%D1%8B%D0%B5.jpg"/>
          <p:cNvSpPr>
            <a:spLocks noChangeAspect="1" noChangeArrowheads="1"/>
          </p:cNvSpPr>
          <p:nvPr/>
        </p:nvSpPr>
        <p:spPr bwMode="auto">
          <a:xfrm>
            <a:off x="1005581" y="22165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ru.stockfresh.com/thumbs/clairev/1719448_%D0%BC%D1%8B%D1%88%D0%B8-%D0%B2%D0%B5%D0%BA%D1%82%D0%BE%D1%80%D0%B0-%D1%83%D0%BB%D1%8B%D0%B1%D0%BA%D0%B0-%D0%B8%D1%81%D0%BA%D1%83%D1%81%D1%81%D1%82%D0%B2%D0%B0-%D1%81%D1%8B%D1%80%D0%B0-%D0%BC%D0%BE%D0%BB%D0%BE%D0%B4%D1%8B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ru.stockfresh.com/thumbs/clairev/1719448_%D0%BC%D1%8B%D1%88%D0%B8-%D0%B2%D0%B5%D0%BA%D1%82%D0%BE%D1%80%D0%B0-%D1%83%D0%BB%D1%8B%D0%B1%D0%BA%D0%B0-%D0%B8%D1%81%D0%BA%D1%83%D1%81%D1%81%D1%82%D0%B2%D0%B0-%D1%81%D1%8B%D1%80%D0%B0-%D0%BC%D0%BE%D0%BB%D0%BE%D0%B4%D1%8B%D0%B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cs3.livemaster.ru/zhurnalfoto/f/9/d/160113122150f9de963ebe189d91c07df0b19d4d7ec6170982x8026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18269" r="10119" b="2819"/>
          <a:stretch/>
        </p:blipFill>
        <p:spPr bwMode="auto">
          <a:xfrm>
            <a:off x="1468191" y="3850783"/>
            <a:ext cx="2884867" cy="19318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1781" y="629803"/>
            <a:ext cx="23599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К. -  6 м.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М,-  2 м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369" y="701373"/>
            <a:ext cx="91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cs typeface="Aharoni" panose="02010803020104030203" pitchFamily="2" charset="-79"/>
              </a:rPr>
              <a:t>}</a:t>
            </a:r>
          </a:p>
          <a:p>
            <a:endParaRPr lang="ru-RU" sz="88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5992"/>
              </p:ext>
            </p:extLst>
          </p:nvPr>
        </p:nvGraphicFramePr>
        <p:xfrm>
          <a:off x="1323259" y="2693462"/>
          <a:ext cx="4893972" cy="154546"/>
        </p:xfrm>
        <a:graphic>
          <a:graphicData uri="http://schemas.openxmlformats.org/drawingml/2006/table">
            <a:tbl>
              <a:tblPr/>
              <a:tblGrid>
                <a:gridCol w="4893972"/>
              </a:tblGrid>
              <a:tr h="154546">
                <a:tc>
                  <a:txBody>
                    <a:bodyPr/>
                    <a:lstStyle/>
                    <a:p>
                      <a:r>
                        <a:rPr lang="ru-RU" sz="200" dirty="0" smtClean="0"/>
                        <a:t>.</a:t>
                      </a:r>
                      <a:endParaRPr lang="ru-RU" sz="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58603"/>
              </p:ext>
            </p:extLst>
          </p:nvPr>
        </p:nvGraphicFramePr>
        <p:xfrm>
          <a:off x="1310381" y="2557392"/>
          <a:ext cx="3258355" cy="128789"/>
        </p:xfrm>
        <a:graphic>
          <a:graphicData uri="http://schemas.openxmlformats.org/drawingml/2006/table">
            <a:tbl>
              <a:tblPr/>
              <a:tblGrid>
                <a:gridCol w="3258355"/>
              </a:tblGrid>
              <a:tr h="128789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87872"/>
              </p:ext>
            </p:extLst>
          </p:nvPr>
        </p:nvGraphicFramePr>
        <p:xfrm>
          <a:off x="4597221" y="2575774"/>
          <a:ext cx="1622738" cy="143646"/>
        </p:xfrm>
        <a:graphic>
          <a:graphicData uri="http://schemas.openxmlformats.org/drawingml/2006/table">
            <a:tbl>
              <a:tblPr/>
              <a:tblGrid>
                <a:gridCol w="1622738"/>
              </a:tblGrid>
              <a:tr h="143646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60782"/>
              </p:ext>
            </p:extLst>
          </p:nvPr>
        </p:nvGraphicFramePr>
        <p:xfrm>
          <a:off x="1310381" y="2724900"/>
          <a:ext cx="4922994" cy="365760"/>
        </p:xfrm>
        <a:graphic>
          <a:graphicData uri="http://schemas.openxmlformats.org/drawingml/2006/table">
            <a:tbl>
              <a:tblPr/>
              <a:tblGrid>
                <a:gridCol w="4922994"/>
              </a:tblGrid>
              <a:tr h="2575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94705" y="19945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2387" y="20521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2186" y="302159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579" y="3309496"/>
            <a:ext cx="19447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6"/>
            </a:pPr>
            <a:r>
              <a:rPr lang="ru-RU" sz="4000" b="1" i="1" dirty="0" smtClean="0">
                <a:solidFill>
                  <a:srgbClr val="002060"/>
                </a:solidFill>
              </a:rPr>
              <a:t>   2    ?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6 + 2 = 8</a:t>
            </a:r>
          </a:p>
          <a:p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            8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5750" y="223057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Задание 3 (1) .Проверка.</a:t>
            </a:r>
            <a:endParaRPr lang="ru-RU" sz="3600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4592" y="940958"/>
            <a:ext cx="186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?</a:t>
            </a:r>
            <a:r>
              <a:rPr lang="ru-RU" sz="3600" b="1" i="1" dirty="0" smtClean="0">
                <a:solidFill>
                  <a:srgbClr val="002060"/>
                </a:solidFill>
              </a:rPr>
              <a:t>м.</a:t>
            </a:r>
            <a:r>
              <a:rPr lang="ru-RU" sz="5400" b="1" i="1" dirty="0" smtClean="0">
                <a:solidFill>
                  <a:srgbClr val="002060"/>
                </a:solidFill>
              </a:rPr>
              <a:t>  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113" y="6053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79572" y="14364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Задание 3 (2). Проверка.</a:t>
            </a:r>
            <a:endParaRPr lang="ru-RU" sz="3600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yt3.ggpht.com/-27ToosFhi_Y/AAAAAAAAAAI/AAAAAAAAAAA/duOErVadwPg/s900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8" y="3621701"/>
            <a:ext cx="2322162" cy="23221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ua.yandex.net/i?id=cbb39295112c3b0efbd5a65804ef4c50-sr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56" y="224203"/>
            <a:ext cx="2819400" cy="32047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0680" y="824317"/>
            <a:ext cx="1941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Р. -  4 к.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М. – 7 к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9650" y="824317"/>
            <a:ext cx="4956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cs typeface="Aharoni" panose="02010803020104030203" pitchFamily="2" charset="-79"/>
              </a:rPr>
              <a:t>)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1965" y="1155098"/>
            <a:ext cx="1486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На ? </a:t>
            </a:r>
            <a:r>
              <a:rPr lang="ru-RU" sz="4000" b="1" i="1" dirty="0">
                <a:solidFill>
                  <a:srgbClr val="002060"/>
                </a:solidFill>
                <a:latin typeface="+mj-lt"/>
              </a:rPr>
              <a:t>к</a:t>
            </a:r>
            <a:r>
              <a:rPr lang="ru-RU" b="1" dirty="0" smtClean="0">
                <a:latin typeface="Monotype Corsiva" panose="03010101010201010101" pitchFamily="66" charset="0"/>
              </a:rPr>
              <a:t>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33667"/>
              </p:ext>
            </p:extLst>
          </p:nvPr>
        </p:nvGraphicFramePr>
        <p:xfrm>
          <a:off x="1815548" y="2902226"/>
          <a:ext cx="2994991" cy="121920"/>
        </p:xfrm>
        <a:graphic>
          <a:graphicData uri="http://schemas.openxmlformats.org/drawingml/2006/table">
            <a:tbl>
              <a:tblPr/>
              <a:tblGrid>
                <a:gridCol w="2994991"/>
              </a:tblGrid>
              <a:tr h="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49966"/>
              </p:ext>
            </p:extLst>
          </p:nvPr>
        </p:nvGraphicFramePr>
        <p:xfrm>
          <a:off x="1828800" y="3273287"/>
          <a:ext cx="5009322" cy="121920"/>
        </p:xfrm>
        <a:graphic>
          <a:graphicData uri="http://schemas.openxmlformats.org/drawingml/2006/table">
            <a:tbl>
              <a:tblPr/>
              <a:tblGrid>
                <a:gridCol w="5009322"/>
              </a:tblGrid>
              <a:tr h="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802296" y="2690191"/>
          <a:ext cx="2994991" cy="365760"/>
        </p:xfrm>
        <a:graphic>
          <a:graphicData uri="http://schemas.openxmlformats.org/drawingml/2006/table">
            <a:tbl>
              <a:tblPr/>
              <a:tblGrid>
                <a:gridCol w="2994991"/>
              </a:tblGrid>
              <a:tr h="185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855759"/>
              </p:ext>
            </p:extLst>
          </p:nvPr>
        </p:nvGraphicFramePr>
        <p:xfrm>
          <a:off x="4823791" y="3026797"/>
          <a:ext cx="2014331" cy="365760"/>
        </p:xfrm>
        <a:graphic>
          <a:graphicData uri="http://schemas.openxmlformats.org/drawingml/2006/table">
            <a:tbl>
              <a:tblPr/>
              <a:tblGrid>
                <a:gridCol w="2014331"/>
              </a:tblGrid>
              <a:tr h="278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842052" y="3392557"/>
          <a:ext cx="4982818" cy="365760"/>
        </p:xfrm>
        <a:graphic>
          <a:graphicData uri="http://schemas.openxmlformats.org/drawingml/2006/table">
            <a:tbl>
              <a:tblPr/>
              <a:tblGrid>
                <a:gridCol w="4982818"/>
              </a:tblGrid>
              <a:tr h="344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88639" y="2156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2525" y="2457663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9693" y="3689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9222" y="3689568"/>
            <a:ext cx="17732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7"/>
            </a:pPr>
            <a:r>
              <a:rPr lang="ru-RU" sz="3600" b="1" i="1" dirty="0" smtClean="0">
                <a:solidFill>
                  <a:srgbClr val="002060"/>
                </a:solidFill>
              </a:rPr>
              <a:t>   4    ?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7 – 4 = 3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            3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594" y="2215166"/>
            <a:ext cx="6562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err="1" smtClean="0">
                <a:solidFill>
                  <a:srgbClr val="FF00FF"/>
                </a:solidFill>
                <a:latin typeface="Monotype Corsiva" panose="03010101010201010101" pitchFamily="66" charset="0"/>
              </a:rPr>
              <a:t>Физминутка</a:t>
            </a:r>
            <a:endParaRPr lang="ru-RU" sz="9600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74" y="899575"/>
            <a:ext cx="25250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6"/>
            </a:pPr>
            <a:r>
              <a:rPr lang="ru-RU" sz="5400" b="1" dirty="0" smtClean="0">
                <a:solidFill>
                  <a:srgbClr val="002060"/>
                </a:solidFill>
              </a:rPr>
              <a:t>      5+5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4</a:t>
            </a:r>
            <a:r>
              <a:rPr lang="ru-RU" sz="5400" b="1" dirty="0" smtClean="0">
                <a:solidFill>
                  <a:srgbClr val="002060"/>
                </a:solidFill>
              </a:rPr>
              <a:t>      7-4</a:t>
            </a:r>
          </a:p>
          <a:p>
            <a:pPr lvl="2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99575"/>
            <a:ext cx="25859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5"/>
            </a:pPr>
            <a:r>
              <a:rPr lang="ru-RU" sz="5400" b="1" dirty="0" smtClean="0">
                <a:solidFill>
                  <a:srgbClr val="002060"/>
                </a:solidFill>
              </a:rPr>
              <a:t>     2+6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8     10-3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74" y="3342501"/>
            <a:ext cx="3347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6+4      5+3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10-5     3+4</a:t>
            </a: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39000" y="3357756"/>
            <a:ext cx="3268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7+3       9-6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8-</a:t>
            </a:r>
            <a:r>
              <a:rPr lang="en-US" sz="5400" b="1" dirty="0" smtClean="0">
                <a:solidFill>
                  <a:srgbClr val="002060"/>
                </a:solidFill>
              </a:rPr>
              <a:t>4 </a:t>
            </a:r>
            <a:r>
              <a:rPr lang="ru-RU" sz="5400" b="1" dirty="0" smtClean="0">
                <a:solidFill>
                  <a:srgbClr val="002060"/>
                </a:solidFill>
              </a:rPr>
              <a:t>       9-5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6046" y="169068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6046" y="94107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7893" y="104920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7893" y="17879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6589" y="337040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6589" y="427595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3650" y="35270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3650" y="4341956"/>
            <a:ext cx="49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265" y="283920"/>
            <a:ext cx="7407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Сравнить число и математическое выражение</a:t>
            </a:r>
            <a:endParaRPr lang="ru-RU" sz="3200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3273" y="2686524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Сравнить два математических выражения</a:t>
            </a:r>
            <a:endParaRPr lang="ru-RU" sz="3200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24" y="-193480"/>
            <a:ext cx="12558848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2141" y="365125"/>
            <a:ext cx="4748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Задание  4  .Проверка</a:t>
            </a:r>
            <a:endParaRPr lang="ru-RU" sz="4400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594" y="1269503"/>
            <a:ext cx="987962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10 – 9 </a:t>
            </a:r>
            <a:r>
              <a:rPr lang="en-US" sz="3200" b="1" i="1" dirty="0" smtClean="0">
                <a:solidFill>
                  <a:srgbClr val="002060"/>
                </a:solidFill>
              </a:rPr>
              <a:t>&lt; 4 + 2                                      8 + 2 &gt; 10 – 7 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        1 &lt; 6                                                  10&gt; 3</a:t>
            </a:r>
          </a:p>
          <a:p>
            <a:endParaRPr lang="en-US" sz="3200" b="1" i="1" dirty="0">
              <a:solidFill>
                <a:srgbClr val="002060"/>
              </a:solidFill>
            </a:endParaRPr>
          </a:p>
          <a:p>
            <a:r>
              <a:rPr lang="en-US" sz="3200" b="1" i="1" dirty="0" smtClean="0">
                <a:solidFill>
                  <a:srgbClr val="002060"/>
                </a:solidFill>
              </a:rPr>
              <a:t>9 </a:t>
            </a:r>
            <a:r>
              <a:rPr lang="ru-RU" sz="3200" b="1" i="1" dirty="0" smtClean="0">
                <a:solidFill>
                  <a:srgbClr val="002060"/>
                </a:solidFill>
              </a:rPr>
              <a:t>кг – 5 кг = 7 кг – 3 кг                    6 кг + 3 кг </a:t>
            </a:r>
            <a:r>
              <a:rPr lang="en-US" sz="3200" b="1" i="1" dirty="0" smtClean="0">
                <a:solidFill>
                  <a:srgbClr val="002060"/>
                </a:solidFill>
              </a:rPr>
              <a:t>&lt; 2 </a:t>
            </a:r>
            <a:r>
              <a:rPr lang="ru-RU" sz="3200" b="1" i="1" dirty="0" smtClean="0">
                <a:solidFill>
                  <a:srgbClr val="002060"/>
                </a:solidFill>
              </a:rPr>
              <a:t>кг + 8 кг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4 кг = 4 кг                                          9 кг </a:t>
            </a:r>
            <a:r>
              <a:rPr lang="en-US" sz="3200" b="1" i="1" dirty="0" smtClean="0">
                <a:solidFill>
                  <a:srgbClr val="002060"/>
                </a:solidFill>
              </a:rPr>
              <a:t>&lt; 10 </a:t>
            </a:r>
            <a:r>
              <a:rPr lang="ru-RU" sz="3200" b="1" i="1" dirty="0" smtClean="0">
                <a:solidFill>
                  <a:srgbClr val="002060"/>
                </a:solidFill>
              </a:rPr>
              <a:t>кг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10 л – 8 л </a:t>
            </a:r>
            <a:r>
              <a:rPr lang="en-US" sz="3200" b="1" i="1" dirty="0" smtClean="0">
                <a:solidFill>
                  <a:srgbClr val="002060"/>
                </a:solidFill>
              </a:rPr>
              <a:t>&gt; 9</a:t>
            </a:r>
            <a:r>
              <a:rPr lang="ru-RU" sz="3200" b="1" i="1" dirty="0" smtClean="0">
                <a:solidFill>
                  <a:srgbClr val="002060"/>
                </a:solidFill>
              </a:rPr>
              <a:t> л – 8 л                         4 л + 5 л </a:t>
            </a:r>
            <a:r>
              <a:rPr lang="en-US" sz="3200" b="1" i="1" dirty="0" smtClean="0">
                <a:solidFill>
                  <a:srgbClr val="002060"/>
                </a:solidFill>
              </a:rPr>
              <a:t>&gt; 10 </a:t>
            </a:r>
            <a:r>
              <a:rPr lang="ru-RU" sz="3200" b="1" i="1" dirty="0" smtClean="0">
                <a:solidFill>
                  <a:srgbClr val="002060"/>
                </a:solidFill>
              </a:rPr>
              <a:t>л – 2 л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2 л </a:t>
            </a:r>
            <a:r>
              <a:rPr lang="en-US" sz="3200" b="1" i="1" dirty="0" smtClean="0">
                <a:solidFill>
                  <a:srgbClr val="002060"/>
                </a:solidFill>
              </a:rPr>
              <a:t>&gt; 1 </a:t>
            </a:r>
            <a:r>
              <a:rPr lang="ru-RU" sz="3200" b="1" i="1" smtClean="0">
                <a:solidFill>
                  <a:srgbClr val="002060"/>
                </a:solidFill>
              </a:rPr>
              <a:t>л                     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9 л </a:t>
            </a:r>
            <a:r>
              <a:rPr lang="en-US" sz="3200" b="1" i="1" dirty="0" smtClean="0">
                <a:solidFill>
                  <a:srgbClr val="002060"/>
                </a:solidFill>
              </a:rPr>
              <a:t>&gt; 8 </a:t>
            </a:r>
            <a:r>
              <a:rPr lang="ru-RU" sz="3200" b="1" i="1" dirty="0" smtClean="0">
                <a:solidFill>
                  <a:srgbClr val="002060"/>
                </a:solidFill>
              </a:rPr>
              <a:t>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8182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94978"/>
              </p:ext>
            </p:extLst>
          </p:nvPr>
        </p:nvGraphicFramePr>
        <p:xfrm>
          <a:off x="209546" y="681470"/>
          <a:ext cx="1177290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797"/>
                <a:gridCol w="791011"/>
                <a:gridCol w="800100"/>
                <a:gridCol w="838200"/>
                <a:gridCol w="838200"/>
                <a:gridCol w="781050"/>
                <a:gridCol w="876300"/>
                <a:gridCol w="819150"/>
                <a:gridCol w="819150"/>
                <a:gridCol w="800100"/>
                <a:gridCol w="800100"/>
                <a:gridCol w="762000"/>
                <a:gridCol w="723900"/>
                <a:gridCol w="704849"/>
              </a:tblGrid>
              <a:tr h="9031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Слагаемое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5               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3                             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5                         </a:t>
                      </a:r>
                      <a:r>
                        <a:rPr lang="ru-RU" sz="2800" i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2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7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3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6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  7</a:t>
                      </a:r>
                      <a:endParaRPr lang="ru-RU" sz="2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31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Слагаемое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 4           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   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   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</a:t>
                      </a:r>
                    </a:p>
                    <a:p>
                      <a:r>
                        <a:rPr lang="ru-RU" sz="2800" b="1" dirty="0" smtClean="0"/>
                        <a:t> 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   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   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  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r>
                        <a:rPr lang="ru-RU" sz="2800" b="1" dirty="0" smtClean="0"/>
                        <a:t>   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9031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   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 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  </a:t>
                      </a:r>
                    </a:p>
                    <a:p>
                      <a:r>
                        <a:rPr lang="ru-RU" sz="2800" b="1" i="1" dirty="0" smtClean="0"/>
                        <a:t>    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  </a:t>
                      </a:r>
                    </a:p>
                    <a:p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   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  10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   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 10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  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10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i="1" dirty="0" smtClean="0"/>
                    </a:p>
                    <a:p>
                      <a:r>
                        <a:rPr lang="ru-RU" sz="2800" b="1" i="1" dirty="0" smtClean="0"/>
                        <a:t>  8</a:t>
                      </a:r>
                      <a:endParaRPr lang="ru-RU" sz="28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03897" y="4038003"/>
            <a:ext cx="8469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</a:t>
            </a:r>
            <a:r>
              <a:rPr lang="ru-RU" sz="4800" dirty="0" smtClean="0"/>
              <a:t>лагаемое + слагаемое = сумма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28850" y="4851707"/>
            <a:ext cx="8609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</a:t>
            </a:r>
            <a:r>
              <a:rPr lang="ru-RU" sz="4800" dirty="0" smtClean="0"/>
              <a:t>лагаемое = сумма – слагаемое 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7746" y="28323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8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10279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4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6150" y="192694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2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550" y="283193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5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9875" y="1027906"/>
            <a:ext cx="36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2564" y="19339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5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7387" y="28021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4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19811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2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58200" y="10279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2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86813" y="280167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7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0048" y="19811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98541" y="10279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1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66679" y="1860375"/>
            <a:ext cx="2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1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8" grpId="1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4465" y="243076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Задание № 5.Проверка</a:t>
            </a:r>
            <a:endParaRPr lang="ru-RU" sz="4000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35892"/>
              </p:ext>
            </p:extLst>
          </p:nvPr>
        </p:nvGraphicFramePr>
        <p:xfrm>
          <a:off x="1" y="2669714"/>
          <a:ext cx="11979592" cy="296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90"/>
                <a:gridCol w="718806"/>
                <a:gridCol w="720304"/>
                <a:gridCol w="664548"/>
                <a:gridCol w="704421"/>
                <a:gridCol w="784167"/>
                <a:gridCol w="704421"/>
                <a:gridCol w="731003"/>
                <a:gridCol w="810750"/>
                <a:gridCol w="810749"/>
                <a:gridCol w="824040"/>
                <a:gridCol w="717712"/>
                <a:gridCol w="770876"/>
                <a:gridCol w="877205"/>
              </a:tblGrid>
              <a:tr h="9891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Уменьшаемое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989154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Вычитаемое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</a:t>
                      </a:r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800" b="1" dirty="0" smtClean="0"/>
                        <a:t>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</a:tr>
              <a:tr h="9891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Разность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2926" y="49040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9900" y="4012734"/>
            <a:ext cx="31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988" y="29406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8821" y="49040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483" y="40114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7495" y="29141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0314" y="49040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5966" y="40114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7002" y="29406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5704" y="49040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8983" y="39835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22100" y="2924591"/>
            <a:ext cx="57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51094" y="49040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2926" y="803323"/>
            <a:ext cx="73308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Уменьшаемое – вычитаемое = разность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Уменьшаемое = разность + вычитаемое 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Вычитаемое = уменьшаемое - разность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854" y="1227356"/>
            <a:ext cx="83054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Благодарю вас за </a:t>
            </a:r>
          </a:p>
          <a:p>
            <a:r>
              <a:rPr lang="ru-RU" sz="9600" b="1" i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работу на уроке !</a:t>
            </a:r>
            <a:endParaRPr lang="ru-RU" sz="9600" b="1" i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910" y="21397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</a:t>
            </a:r>
            <a:br>
              <a:rPr lang="ru-RU" dirty="0" smtClean="0"/>
            </a:b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Краткая запись задачи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051" y="1737397"/>
            <a:ext cx="8101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Устный счёт</a:t>
            </a:r>
            <a:endParaRPr lang="ru-RU" sz="120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" y="0"/>
            <a:ext cx="1255411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965" y="999735"/>
            <a:ext cx="10197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задача?</a:t>
            </a:r>
            <a:endParaRPr lang="ru-RU" sz="7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2741" y="2267532"/>
            <a:ext cx="2759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5708" y="3605428"/>
            <a:ext cx="2441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01738"/>
            <a:ext cx="121703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части задачи содержатся </a:t>
            </a:r>
          </a:p>
          <a:p>
            <a:r>
              <a:rPr lang="ru-RU" sz="6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данные?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100" y="3550850"/>
            <a:ext cx="41008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условии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0"/>
            <a:ext cx="12192000" cy="6843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50" y="1371600"/>
            <a:ext cx="70495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указывает на</a:t>
            </a:r>
          </a:p>
          <a:p>
            <a:r>
              <a:rPr lang="ru-RU" sz="6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искомое число?</a:t>
            </a:r>
            <a:endParaRPr lang="ru-RU" sz="6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4736" y="4001294"/>
            <a:ext cx="26677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97" y="619349"/>
            <a:ext cx="11491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ключевые слова задачи?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13" y="1856333"/>
            <a:ext cx="11252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составить краткую запись задачи?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59" y="3139170"/>
            <a:ext cx="11226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обозначить в краткой записи слово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«всего» ?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27" y="4947822"/>
            <a:ext cx="11557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обозначить в краткой записи вопрос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 сколько больше?»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49020"/>
            <a:ext cx="88216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Ознакомление с опорными </a:t>
            </a:r>
          </a:p>
          <a:p>
            <a:r>
              <a:rPr lang="ru-RU" sz="66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схемами простых задач </a:t>
            </a:r>
            <a:endParaRPr lang="ru-RU" sz="66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007" y="267989"/>
            <a:ext cx="922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Задачи на нахождение суммы </a:t>
            </a:r>
            <a:r>
              <a:rPr lang="ru-RU" sz="4000" dirty="0" smtClean="0"/>
              <a:t>(3 </a:t>
            </a:r>
            <a:r>
              <a:rPr lang="ru-RU" sz="4000" dirty="0" err="1" smtClean="0"/>
              <a:t>кл.сл</a:t>
            </a:r>
            <a:r>
              <a:rPr lang="ru-RU" sz="4000" dirty="0" smtClean="0"/>
              <a:t>.):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89553" y="1179294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«было»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3923" y="1190258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«стало»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931" y="1163988"/>
            <a:ext cx="3451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«сколько всего»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007" y="2025820"/>
            <a:ext cx="9892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Задачи на нахождение разности</a:t>
            </a:r>
            <a:r>
              <a:rPr lang="ru-RU" dirty="0" smtClean="0"/>
              <a:t>:</a:t>
            </a:r>
            <a:r>
              <a:rPr lang="ru-RU" sz="4000" dirty="0" smtClean="0"/>
              <a:t>(3 </a:t>
            </a:r>
            <a:r>
              <a:rPr lang="ru-RU" sz="4000" dirty="0" err="1" smtClean="0"/>
              <a:t>кл.сл</a:t>
            </a:r>
            <a:r>
              <a:rPr lang="ru-RU" sz="4000" dirty="0" smtClean="0"/>
              <a:t>.) :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62645" y="2975971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«было»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1884" y="3020994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«осталось»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7931" y="3016562"/>
            <a:ext cx="432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«сколько осталось»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007" y="3734024"/>
            <a:ext cx="10390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Задачи на увеличение, уменьшение числа на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несколько единиц  </a:t>
            </a:r>
            <a:r>
              <a:rPr lang="ru-RU" sz="4000" dirty="0" smtClean="0"/>
              <a:t>(2 </a:t>
            </a:r>
            <a:r>
              <a:rPr lang="ru-RU" sz="4000" dirty="0" err="1" smtClean="0"/>
              <a:t>кл.сл</a:t>
            </a:r>
            <a:r>
              <a:rPr lang="ru-RU" sz="4000" dirty="0" smtClean="0"/>
              <a:t>.) </a:t>
            </a:r>
            <a:r>
              <a:rPr lang="ru-RU" sz="4000" dirty="0" smtClean="0">
                <a:solidFill>
                  <a:srgbClr val="00B0F0"/>
                </a:solidFill>
              </a:rPr>
              <a:t>:(Задание№ 1 (1)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9553" y="5636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25637" y="5233843"/>
            <a:ext cx="5636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«на ___ больше (меньше)»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553</Words>
  <Application>Microsoft Office PowerPoint</Application>
  <PresentationFormat>Широкоэкранный</PresentationFormat>
  <Paragraphs>256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Monotype Corsiva</vt:lpstr>
      <vt:lpstr>Times New Roman</vt:lpstr>
      <vt:lpstr>Тема Office</vt:lpstr>
      <vt:lpstr>1_Тема Office</vt:lpstr>
      <vt:lpstr>Презентация PowerPoint</vt:lpstr>
      <vt:lpstr>Тема урока Краткая запись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57</cp:revision>
  <dcterms:created xsi:type="dcterms:W3CDTF">2017-03-15T21:49:54Z</dcterms:created>
  <dcterms:modified xsi:type="dcterms:W3CDTF">2018-02-04T14:53:02Z</dcterms:modified>
</cp:coreProperties>
</file>