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70" r:id="rId14"/>
    <p:sldId id="271" r:id="rId15"/>
    <p:sldId id="277" r:id="rId16"/>
    <p:sldId id="278" r:id="rId17"/>
    <p:sldId id="279" r:id="rId18"/>
    <p:sldId id="280" r:id="rId19"/>
    <p:sldId id="281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913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4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7379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94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6762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24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62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637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76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0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573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168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7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63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144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8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748C8-FAD4-4633-804D-5967E8A29025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D7467A2-0979-4882-B388-C75ED2071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8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726" y="90732"/>
            <a:ext cx="1800200" cy="209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6084" y="1844824"/>
            <a:ext cx="7543800" cy="2593975"/>
          </a:xfrm>
        </p:spPr>
        <p:txBody>
          <a:bodyPr/>
          <a:lstStyle/>
          <a:p>
            <a:pPr lvl="0" algn="ctr">
              <a:spcBef>
                <a:spcPts val="0"/>
              </a:spcBef>
              <a:defRPr/>
            </a:pPr>
            <a:r>
              <a:rPr lang="uk-UA" sz="4000" b="1" spc="0" dirty="0">
                <a:ln w="900" cmpd="sng">
                  <a:solidFill>
                    <a:srgbClr val="B83D68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rgbClr val="B83D68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4000" b="1" i="1" spc="0" dirty="0">
                <a:ln w="900" cmpd="sng">
                  <a:solidFill>
                    <a:srgbClr val="B83D68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rgbClr val="B83D68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Виховний захід:</a:t>
            </a:r>
            <a:br>
              <a:rPr lang="uk-UA" sz="4000" b="1" i="1" spc="0" dirty="0">
                <a:ln w="900" cmpd="sng">
                  <a:solidFill>
                    <a:srgbClr val="B83D68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rgbClr val="B83D68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4000" b="1" i="1" spc="0" dirty="0">
                <a:ln w="900" cmpd="sng">
                  <a:solidFill>
                    <a:srgbClr val="B83D68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rgbClr val="B83D68">
                      <a:satMod val="190000"/>
                      <a:tint val="100000"/>
                      <a:alpha val="74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«Неорганічні та органічні сполуки»</a:t>
            </a:r>
            <a:r>
              <a:rPr lang="ru-RU" sz="5400" i="1" spc="0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5400" i="1" spc="0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upload.wikimedia.org/wikipedia/commons/thumb/0/07/Water_molecule.svg/2000px-Water_molecule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6695" y="-4688744"/>
            <a:ext cx="1732111" cy="124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321" y="188640"/>
            <a:ext cx="1731963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057" y="3419298"/>
            <a:ext cx="249396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1938823" cy="266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73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://sad-dacha-ogorod.com/imgSt/1380306937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503240" cy="34913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556792"/>
            <a:ext cx="3088110" cy="3880773"/>
          </a:xfrm>
        </p:spPr>
        <p:txBody>
          <a:bodyPr>
            <a:normAutofit/>
          </a:bodyPr>
          <a:lstStyle/>
          <a:p>
            <a:pPr algn="ctr"/>
            <a:r>
              <a:rPr lang="uk-UA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Хімічний елемент, який входить до складу емалі зубів і надає їм міцності. Нестача цього елемента в організмі людини призводить до руйнування емалі зубів і виникнення карієсу. Міститься він в молоці, сирах і шпинаті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355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&amp;YAcy;&amp;kcy;&amp;iukcy; &amp;pcy;&amp;rcy;&amp;ocy;&amp;dcy;&amp;ucy;&amp;kcy;&amp;tcy;&amp;icy; &amp;khcy;&amp;acy;&amp;rcy;&amp;chcy;&amp;ucy;&amp;vcy;&amp;acy;&amp;ncy;&amp;ncy;&amp;yacy; &amp;ucy; &amp;vcy;&amp;iecy;&amp;lcy;&amp;icy;&amp;kcy;&amp;iukcy;&amp;jcy; &amp;kcy;&amp;iukcy;&amp;lcy;&amp;softcy;&amp;kcy;&amp;ocy;&amp;scy;&amp;tcy;&amp;iukcy; &amp;mcy;&amp;iukcy;&amp;scy;&amp;tcy;&amp;yacy;&amp;tcy;&amp;softcy; &amp;kcy;&amp;acy;&amp;lcy;&amp;softcy;&amp;tscy;&amp;iukcy;&amp;jcy; (&amp;tcy;&amp;acy;&amp;bcy;&amp;lcy;&amp;icy;&amp;tscy;&amp;yacy;)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3096344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896816" cy="4590288"/>
          </a:xfrm>
        </p:spPr>
        <p:txBody>
          <a:bodyPr>
            <a:normAutofit/>
          </a:bodyPr>
          <a:lstStyle/>
          <a:p>
            <a:pPr algn="ctr"/>
            <a:r>
              <a:rPr lang="uk-UA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Хімічний елемент, який є  основним структурним компонентом кісткової тканини. Бере участь у всіх стадіях зсідання крові, сприяє виведенню з організму солей важких металів і радіонуклідів. Міститься цей елемент в молочних продуктах, зокрема в м'якому сирі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08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pp.vk.me/c625725/v625725537/3a922/ZqH0OfNOxSU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6"/>
            <a:ext cx="3898776" cy="37902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412776"/>
            <a:ext cx="3088110" cy="388077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uk-UA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Хімічний елемент, який сприяє роботі головного мозку, бере участь у формуванні скелета. Сполуки цього елементу в значних кількостях потрібні рослинам, тому що вони сприяють швидкому дозріванню плодів і забезпечують зимостійкість. </a:t>
            </a:r>
            <a:r>
              <a:rPr lang="uk-UA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Сполуки цього елемента надходять до нашого організму з молочними продуктами і морепродуктами</a:t>
            </a:r>
            <a:r>
              <a:rPr lang="uk-UA" sz="2000" dirty="0"/>
              <a:t> </a:t>
            </a:r>
            <a:endParaRPr lang="ru-RU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112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20000" cy="1143000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uk-UA" sz="3600" b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uk-UA" sz="3600" b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40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Конкурс  «ХТО БІЛЬШЕ ЗНАЄ»</a:t>
            </a:r>
            <a:r>
              <a:rPr lang="ru-RU" sz="40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0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4000" i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2339" y="2160588"/>
            <a:ext cx="4502935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7146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uk-UA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КОНКУРС «ХТО ШВИДШЕ»</a:t>
            </a:r>
            <a:r>
              <a:rPr lang="ru-RU" sz="3600" i="1" spc="0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3600" i="1" spc="0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</a:br>
            <a:endParaRPr lang="ru-RU" i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8015" y="2160588"/>
            <a:ext cx="4051582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6670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«НУКЛЕЇНОВІ СТАРТИ»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 descr="http://3.bp.blogspot.com/-KzPu6jqODDY/VSAkFunBKMI/AAAAAAAAIlo/cbBsIglhUzE/s1600/%D0%B9%D1%86%D1%83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6535" y="2160588"/>
            <a:ext cx="5114542" cy="3881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3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«МУЗИЧНИЙ»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CC1386A3-EBA9-4F8F-A49A-D717CB755C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32" b="55048"/>
          <a:stretch/>
        </p:blipFill>
        <p:spPr>
          <a:xfrm>
            <a:off x="335505" y="2420888"/>
            <a:ext cx="6252719" cy="3456384"/>
          </a:xfrm>
        </p:spPr>
      </p:pic>
    </p:spTree>
    <p:extLst>
      <p:ext uri="{BB962C8B-B14F-4D97-AF65-F5344CB8AC3E}">
        <p14:creationId xmlns:p14="http://schemas.microsoft.com/office/powerpoint/2010/main" val="3406003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«ПЛУТАНИНА»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9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357298"/>
            <a:ext cx="1560711" cy="2853175"/>
          </a:xfrm>
          <a:prstGeom prst="rect">
            <a:avLst/>
          </a:prstGeom>
          <a:noFill/>
        </p:spPr>
      </p:pic>
      <p:pic>
        <p:nvPicPr>
          <p:cNvPr id="14" name="Рисунок 13" descr="Myoglobi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4286256"/>
            <a:ext cx="18764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643050"/>
            <a:ext cx="2103499" cy="1714512"/>
          </a:xfrm>
          <a:prstGeom prst="rect">
            <a:avLst/>
          </a:prstGeom>
          <a:noFill/>
        </p:spPr>
      </p:pic>
      <p:pic>
        <p:nvPicPr>
          <p:cNvPr id="12" name="Рисунок 11" descr="1DXT_wtHumanHemoglobinEachChainDifferentColor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4214818"/>
            <a:ext cx="2057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60455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6347713" cy="132080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«БІОЛОГІЧНА ЕСТАФЕТА»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800192"/>
              </p:ext>
            </p:extLst>
          </p:nvPr>
        </p:nvGraphicFramePr>
        <p:xfrm>
          <a:off x="611980" y="2492896"/>
          <a:ext cx="6552308" cy="3703320"/>
        </p:xfrm>
        <a:graphic>
          <a:graphicData uri="http://schemas.openxmlformats.org/drawingml/2006/table">
            <a:tbl>
              <a:tblPr firstRow="1" firstCol="1" bandRow="1"/>
              <a:tblGrid>
                <a:gridCol w="1606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8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48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Біохімія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Органогенні елементи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Макроелементи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Мікроелементи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Органічні сполуки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Моносахариди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Олігосахариди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Полісахариди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Ліпіди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Білки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Амінокислооти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Денатурація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Ренатурація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Деструкція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Протеїни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Протеїди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Нуклеїнові кислоти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Нуклеотид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Комплемента</a:t>
                      </a:r>
                      <a:r>
                        <a:rPr lang="en-US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uk-UA" sz="1800" b="1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рність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Реплікація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Вітаміни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Гормони</a:t>
                      </a:r>
                      <a:endParaRPr lang="ru-RU" sz="1800" b="1" i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Ферменти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Медіатори</a:t>
                      </a:r>
                      <a:endParaRPr lang="ru-RU" sz="1800" b="1" i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9230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620000" cy="114300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«ПОМІРКУЙ»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http://subject.com.ua/textbook/health/6klas_2/6klas_2.files/image05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5335860" cy="4528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382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6347714" cy="3880773"/>
          </a:xfrm>
        </p:spPr>
        <p:txBody>
          <a:bodyPr>
            <a:normAutofit lnSpcReduction="10000"/>
          </a:bodyPr>
          <a:lstStyle/>
          <a:p>
            <a:pPr marL="0" lvl="0" indent="0" algn="just">
              <a:spcBef>
                <a:spcPts val="0"/>
              </a:spcBef>
              <a:buClrTx/>
              <a:buNone/>
              <a:defRPr/>
            </a:pPr>
            <a:r>
              <a:rPr lang="uk-UA" sz="3600" b="1" i="1" dirty="0">
                <a:ln w="12700">
                  <a:solidFill>
                    <a:srgbClr val="B13F9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3600" b="1" dirty="0">
                <a:ln w="12700">
                  <a:solidFill>
                    <a:srgbClr val="B13F9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розвиваюча</a:t>
            </a:r>
            <a:r>
              <a:rPr lang="uk-UA" sz="24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B13F9A">
                    <a:lumMod val="60000"/>
                    <a:lumOff val="4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2400" b="1" i="1" dirty="0">
                <a:ln w="12700">
                  <a:solidFill>
                    <a:srgbClr val="B13F9A">
                      <a:satMod val="155000"/>
                    </a:srgbClr>
                  </a:solidFill>
                  <a:prstDash val="solid"/>
                </a:ln>
                <a:solidFill>
                  <a:srgbClr val="B13F9A">
                    <a:lumMod val="60000"/>
                    <a:lumOff val="4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в студентів вміння логічно мислити, узагальнювати відомості про хімічний склад організмів, а також систематизувати знання про властивості, значення хімічних речовин для живих організмів;</a:t>
            </a:r>
          </a:p>
          <a:p>
            <a:pPr marL="0" lvl="0" indent="0" algn="just">
              <a:spcBef>
                <a:spcPts val="0"/>
              </a:spcBef>
              <a:buClrTx/>
              <a:buNone/>
              <a:defRPr/>
            </a:pPr>
            <a:endParaRPr lang="uk-UA" sz="2400" i="1" dirty="0">
              <a:solidFill>
                <a:srgbClr val="FF0000"/>
              </a:solidFill>
              <a:latin typeface="Arial" charset="0"/>
            </a:endParaRPr>
          </a:p>
          <a:p>
            <a:pPr marL="0" lvl="0" indent="0" algn="just">
              <a:spcBef>
                <a:spcPts val="0"/>
              </a:spcBef>
              <a:buClrTx/>
              <a:buNone/>
              <a:defRPr/>
            </a:pPr>
            <a:r>
              <a:rPr lang="uk-UA" sz="32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виховна</a:t>
            </a:r>
            <a:r>
              <a:rPr lang="uk-UA" sz="32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B13F9A">
                    <a:lumMod val="60000"/>
                    <a:lumOff val="4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400" b="1" i="1" dirty="0">
                <a:ln w="12700">
                  <a:solidFill>
                    <a:srgbClr val="B13F9A">
                      <a:satMod val="1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культуру спілкування  під час змагання, бажання працювати в колективі </a:t>
            </a:r>
            <a:r>
              <a:rPr lang="uk-UA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вивчати біологію</a:t>
            </a:r>
            <a:endParaRPr lang="uk-UA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5642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uk-UA" sz="3600" b="1" i="1" cap="all" spc="0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КОНКУРС </a:t>
            </a:r>
            <a:r>
              <a:rPr lang="uk-UA" sz="3600" b="1" i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КАПІТАНІВ</a:t>
            </a:r>
            <a:endParaRPr lang="ru-RU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7700" y="2160588"/>
            <a:ext cx="4912212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53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ts val="0"/>
              </a:spcBef>
              <a:defRPr/>
            </a:pPr>
            <a:r>
              <a:rPr lang="uk-UA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Конкурс «Розминка»</a:t>
            </a:r>
            <a:r>
              <a:rPr lang="ru-RU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i="1" dirty="0"/>
          </a:p>
        </p:txBody>
      </p:sp>
      <p:pic>
        <p:nvPicPr>
          <p:cNvPr id="5" name="Объект 4" descr="http://telag.lvivedu.com/uploads/editor/7301/469140/sitepage_25/images/images_028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3088" y="2160588"/>
            <a:ext cx="3881437" cy="3881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8741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ts val="0"/>
              </a:spcBef>
              <a:defRPr/>
            </a:pPr>
            <a:r>
              <a:rPr lang="uk-UA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Конкурс «</a:t>
            </a:r>
            <a:r>
              <a:rPr lang="ru-RU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Угадай х</a:t>
            </a:r>
            <a:r>
              <a:rPr lang="uk-UA" sz="3600" b="1" i="1" cap="all" spc="0" dirty="0" err="1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імічний</a:t>
            </a:r>
            <a:r>
              <a:rPr lang="uk-UA" sz="3600" b="1" i="1" cap="all" spc="0" dirty="0">
                <a:ln/>
                <a:solidFill>
                  <a:srgbClr val="B83D68"/>
                </a:solidFill>
                <a:effectLst>
                  <a:outerShdw blurRad="19685" dist="12700" dir="5400000" algn="tl" rotWithShape="0">
                    <a:srgbClr val="B83D68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елемент»</a:t>
            </a:r>
            <a:endParaRPr lang="ru-RU" i="1" dirty="0"/>
          </a:p>
        </p:txBody>
      </p:sp>
      <p:pic>
        <p:nvPicPr>
          <p:cNvPr id="5" name="Объект 4" descr="http://indiz-shkola.com.ua/IMG/arton64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857364"/>
            <a:ext cx="4510854" cy="3011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732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://www.s.0342.ua/section/newsIcon/upload/images/news/icon/index_143146646313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36192"/>
            <a:ext cx="316835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536192"/>
            <a:ext cx="4081264" cy="4590288"/>
          </a:xfrm>
        </p:spPr>
        <p:txBody>
          <a:bodyPr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 3" panose="05040102010807070707" pitchFamily="18" charset="2"/>
              <a:buChar char=""/>
            </a:pPr>
            <a:r>
              <a:rPr lang="uk-UA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Хімічний елемент, який входить до складу амінокислот, нуклеїнових кислот, АТФ та деяких інших </a:t>
            </a:r>
            <a:r>
              <a:rPr lang="uk-UA" sz="2000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біомолекул</a:t>
            </a:r>
            <a:r>
              <a:rPr lang="uk-UA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Сполуки цього елементу необхідні для росту рослин 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68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://nenavigator.ru/wp-content/uploads/2015/11/kalij-gde-sodergitsja-4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93896"/>
            <a:ext cx="3456384" cy="35924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67944" y="1493896"/>
            <a:ext cx="3657600" cy="4590288"/>
          </a:xfrm>
        </p:spPr>
        <p:txBody>
          <a:bodyPr>
            <a:normAutofit/>
          </a:bodyPr>
          <a:lstStyle/>
          <a:p>
            <a:pPr algn="ctr"/>
            <a:r>
              <a:rPr lang="uk-UA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Хімічний елемент, який регулює серцевий ритм і необхідний для підтримки нормального артеріального тиску. Він відіграє важливу роль у підтримці тонусу і автоматизму серцевого м’яза. Цей елемент підтримує водно-сольовий баланс організму. Балато сполук цього елемента міститься в картоплі, фруктах (абрикосах, сливах)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2459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s://s3-ap-southeast-2.amazonaws.com/mydr2016/site_content/files/images/categories/food/nuts_different_types_750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752780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484784"/>
            <a:ext cx="3657600" cy="4590288"/>
          </a:xfrm>
        </p:spPr>
        <p:txBody>
          <a:bodyPr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Wingdings 3" panose="05040102010807070707" pitchFamily="18" charset="2"/>
              <a:buChar char=""/>
            </a:pPr>
            <a:r>
              <a:rPr lang="uk-UA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Хімічний елемент, який впливає на тонус м’язової оболонки судин, має судинорозширювальний ефект і знімає спазми. Як небілкова частина входить до складу багатьох ферментів, молекули хлорофілу. Міститься цей елемент в горіхах, в фундуку і в рисі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17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encrypted-tbn2.gstatic.com/images?q=tbn:ANd9GcSDcrOaq7LTeZryV-biZGbgS0t4s-xZeTo6ES7O1zQhRtGxHNEMMQ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6581"/>
            <a:ext cx="2734766" cy="345802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764704"/>
            <a:ext cx="3793232" cy="5361776"/>
          </a:xfrm>
        </p:spPr>
        <p:txBody>
          <a:bodyPr anchor="ctr">
            <a:normAutofit/>
          </a:bodyPr>
          <a:lstStyle/>
          <a:p>
            <a:pPr algn="ctr"/>
            <a:r>
              <a:rPr lang="uk-UA" sz="2000" b="1" i="1" dirty="0">
                <a:solidFill>
                  <a:srgbClr val="0070C0"/>
                </a:solidFill>
                <a:latin typeface="Times New Roman"/>
                <a:ea typeface="Times New Roman"/>
              </a:rPr>
              <a:t>Хімічний елемент, який входить до складу гормонів щитовидної залози. Недостатнє надходження цього елементу в організм людини з їжею чи водою може спричинити порушення синтезу цих гормонів і до виникнення захворювання ендемічний зоб. Багато сполук його міститься в морській капусті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961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://sibirskogo-zdorovya.ru/wp-content/uploads/2012/11/shestigrannaya-struktura-vodyi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571612"/>
            <a:ext cx="3657600" cy="36896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4040832" cy="4590288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0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Хімічний елемент, який входить до складу молекули води, багатьох неорганічних та органічних сполук. Завдяки окисленню сполук вивільняється енергія, яка необхідна організму 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293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411</TotalTime>
  <Words>426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 Виховний захід: «Неорганічні та органічні сполуки» </vt:lpstr>
      <vt:lpstr>Презентация PowerPoint</vt:lpstr>
      <vt:lpstr>Конкурс «Розминка» </vt:lpstr>
      <vt:lpstr>Конкурс «Угадай хімічний елемент»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Конкурс  «ХТО БІЛЬШЕ ЗНАЄ» </vt:lpstr>
      <vt:lpstr>КОНКУРС «ХТО ШВИДШЕ» </vt:lpstr>
      <vt:lpstr>КОНКУРС «НУКЛЕЇНОВІ СТАРТИ»</vt:lpstr>
      <vt:lpstr>КОНКУРС «МУЗИЧНИЙ»</vt:lpstr>
      <vt:lpstr>КОНКУРС «ПЛУТАНИНА»</vt:lpstr>
      <vt:lpstr>КОНКУРС «БІОЛОГІЧНА ЕСТАФЕТА»</vt:lpstr>
      <vt:lpstr>КОНКУРС «ПОМІРКУЙ»</vt:lpstr>
      <vt:lpstr>КОНКУРС КАПІТАНІВ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Виховний захід: “Охорона біосфери - найважливіше завдання сучасної цивілізації ”</dc:title>
  <dc:creator>смурфик</dc:creator>
  <cp:lastModifiedBy>serg</cp:lastModifiedBy>
  <cp:revision>46</cp:revision>
  <dcterms:created xsi:type="dcterms:W3CDTF">2013-11-13T15:58:25Z</dcterms:created>
  <dcterms:modified xsi:type="dcterms:W3CDTF">2018-02-12T18:23:27Z</dcterms:modified>
</cp:coreProperties>
</file>