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sldIdLst>
    <p:sldId id="256" r:id="rId3"/>
    <p:sldId id="259" r:id="rId4"/>
    <p:sldId id="271" r:id="rId5"/>
    <p:sldId id="258" r:id="rId6"/>
    <p:sldId id="273" r:id="rId7"/>
    <p:sldId id="274" r:id="rId8"/>
    <p:sldId id="285" r:id="rId9"/>
    <p:sldId id="276" r:id="rId10"/>
    <p:sldId id="287" r:id="rId11"/>
    <p:sldId id="279" r:id="rId12"/>
    <p:sldId id="278" r:id="rId13"/>
    <p:sldId id="280" r:id="rId14"/>
    <p:sldId id="288" r:id="rId15"/>
    <p:sldId id="281" r:id="rId16"/>
    <p:sldId id="282" r:id="rId17"/>
    <p:sldId id="284" r:id="rId18"/>
    <p:sldId id="283" r:id="rId19"/>
    <p:sldId id="261" r:id="rId20"/>
    <p:sldId id="28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40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43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34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0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50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82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4317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429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00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09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472" y="1600200"/>
            <a:ext cx="39243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9243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4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98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79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34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9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3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67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1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6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47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98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72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0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15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04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2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72" y="1600200"/>
            <a:ext cx="80010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ED9CB-F572-429E-B77F-F419F4605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39080-2C9C-423F-9910-0DFB7B427D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4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29.pn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6.wdp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0"/>
            <a:ext cx="92840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9" y="1916832"/>
            <a:ext cx="3024336" cy="446671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4" y="915569"/>
            <a:ext cx="562237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Загальне поняття</a:t>
            </a:r>
          </a:p>
          <a:p>
            <a:pPr algn="ctr"/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 прикметник.</a:t>
            </a:r>
          </a:p>
          <a:p>
            <a:pPr algn="ctr"/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Значення</a:t>
            </a:r>
          </a:p>
          <a:p>
            <a:pPr algn="ctr"/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прикметників у мовленні.</a:t>
            </a:r>
          </a:p>
          <a:p>
            <a:pPr algn="ctr"/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5877272"/>
            <a:ext cx="2880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Підготувала Олійник Олена Володимирівна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40803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ФОНИ\0_90ba1_37720905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" y="-603448"/>
            <a:ext cx="9431842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855" y="188640"/>
            <a:ext cx="8129533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prstClr val="white"/>
                </a:solidFill>
              </a:rPr>
              <a:t>Тема:</a:t>
            </a:r>
          </a:p>
          <a:p>
            <a:pPr algn="ctr"/>
            <a:r>
              <a:rPr lang="uk-UA" sz="7200" b="1" dirty="0" smtClean="0">
                <a:solidFill>
                  <a:srgbClr val="FFFF00"/>
                </a:solidFill>
              </a:rPr>
              <a:t>Загальне поняття про прикметник.</a:t>
            </a:r>
          </a:p>
          <a:p>
            <a:pPr algn="ctr"/>
            <a:r>
              <a:rPr lang="uk-UA" sz="6600" dirty="0" smtClean="0">
                <a:solidFill>
                  <a:prstClr val="white"/>
                </a:solidFill>
              </a:rPr>
              <a:t>Значення прикметників у мовленні</a:t>
            </a:r>
            <a:endParaRPr lang="ru-RU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61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39660" y="3316338"/>
            <a:ext cx="447648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 ця хоч не проста, 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 для нас цікава,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Будуть різні в ній слова,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буде і забава.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в скарбничку мовну цю, 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поки вчимо тему,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Мовних скарбів пребагато 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 з вами зберемо.</a:t>
            </a:r>
            <a:endParaRPr lang="uk-UA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Картинки по запросу скарбничка зна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23" y="188859"/>
            <a:ext cx="5826535" cy="490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-243408"/>
            <a:ext cx="457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92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55494" y="289783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Загадка </a:t>
            </a:r>
            <a:endParaRPr lang="uk-UA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987" y="1287697"/>
            <a:ext cx="803296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800" b="1" dirty="0" smtClean="0"/>
              <a:t>Серед трав, кущів, калюж</a:t>
            </a:r>
          </a:p>
          <a:p>
            <a:pPr algn="ctr"/>
            <a:r>
              <a:rPr lang="uk-UA" sz="4800" b="1" dirty="0" smtClean="0"/>
              <a:t>В'ється стрічка наче вуж,</a:t>
            </a:r>
          </a:p>
          <a:p>
            <a:pPr algn="ctr"/>
            <a:r>
              <a:rPr lang="uk-UA" sz="4800" b="1" dirty="0" smtClean="0"/>
              <a:t>Не плазує, не іде,</a:t>
            </a:r>
          </a:p>
          <a:p>
            <a:pPr algn="ctr"/>
            <a:r>
              <a:rPr lang="uk-UA" sz="4800" b="1" dirty="0" smtClean="0"/>
              <a:t>А усіх кудись веде</a:t>
            </a:r>
            <a:endParaRPr lang="uk-UA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5005796"/>
            <a:ext cx="78245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/>
              <a:t>Сте</a:t>
            </a:r>
            <a:r>
              <a:rPr lang="uk-UA" sz="4800" b="1" u="sng" dirty="0" smtClean="0">
                <a:solidFill>
                  <a:srgbClr val="002060"/>
                </a:solidFill>
              </a:rPr>
              <a:t>ж</a:t>
            </a:r>
            <a:r>
              <a:rPr lang="uk-UA" sz="4800" b="1" dirty="0" smtClean="0"/>
              <a:t>ка</a:t>
            </a:r>
          </a:p>
          <a:p>
            <a:r>
              <a:rPr lang="uk-UA" sz="4800" b="1" dirty="0" smtClean="0">
                <a:solidFill>
                  <a:srgbClr val="002060"/>
                </a:solidFill>
              </a:rPr>
              <a:t>Дорі</a:t>
            </a:r>
            <a:r>
              <a:rPr lang="uk-UA" sz="4800" b="1" u="sng" dirty="0" smtClean="0">
                <a:solidFill>
                  <a:srgbClr val="002060"/>
                </a:solidFill>
              </a:rPr>
              <a:t>ж</a:t>
            </a:r>
            <a:r>
              <a:rPr lang="uk-UA" sz="4800" b="1" dirty="0" smtClean="0">
                <a:solidFill>
                  <a:srgbClr val="002060"/>
                </a:solidFill>
              </a:rPr>
              <a:t>ка,шлях, дорога,…</a:t>
            </a:r>
            <a:endParaRPr lang="uk-UA" sz="4800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Картинки по запросу тропінка в ліс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34" y="-91488"/>
            <a:ext cx="9468544" cy="509728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1720" y="3980742"/>
            <a:ext cx="68875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0000"/>
                </a:solidFill>
                <a:latin typeface="ProximaNova"/>
              </a:rPr>
              <a:t> Протоптана</a:t>
            </a:r>
            <a:r>
              <a:rPr lang="ru-RU" sz="2000" b="1" i="1" dirty="0">
                <a:solidFill>
                  <a:srgbClr val="000000"/>
                </a:solidFill>
                <a:latin typeface="ProximaNova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ProximaNova"/>
              </a:rPr>
              <a:t>невідома</a:t>
            </a:r>
            <a:r>
              <a:rPr lang="ru-RU" sz="2000" b="1" i="1" dirty="0">
                <a:solidFill>
                  <a:srgbClr val="000000"/>
                </a:solidFill>
                <a:latin typeface="ProximaNova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ProximaNova"/>
              </a:rPr>
              <a:t>звірина</a:t>
            </a:r>
            <a:r>
              <a:rPr lang="ru-RU" sz="2000" b="1" i="1" dirty="0">
                <a:solidFill>
                  <a:srgbClr val="000000"/>
                </a:solidFill>
                <a:latin typeface="ProximaNova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ProximaNova"/>
              </a:rPr>
              <a:t>людська</a:t>
            </a:r>
            <a:r>
              <a:rPr lang="ru-RU" sz="2000" b="1" i="1" dirty="0">
                <a:solidFill>
                  <a:srgbClr val="000000"/>
                </a:solidFill>
                <a:latin typeface="ProximaNova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ProximaNova"/>
              </a:rPr>
              <a:t>вузька</a:t>
            </a:r>
            <a:r>
              <a:rPr lang="ru-RU" sz="2000" b="1" i="1" dirty="0">
                <a:solidFill>
                  <a:srgbClr val="000000"/>
                </a:solidFill>
                <a:latin typeface="ProximaNova"/>
              </a:rPr>
              <a:t>, </a:t>
            </a:r>
            <a:endParaRPr lang="ru-RU" sz="2000" b="1" i="1" dirty="0" smtClean="0">
              <a:solidFill>
                <a:srgbClr val="000000"/>
              </a:solidFill>
              <a:latin typeface="ProximaNova"/>
            </a:endParaRPr>
          </a:p>
          <a:p>
            <a:r>
              <a:rPr lang="ru-RU" sz="2000" b="1" i="1" dirty="0" smtClean="0">
                <a:solidFill>
                  <a:srgbClr val="000000"/>
                </a:solidFill>
                <a:latin typeface="ProximaNova"/>
              </a:rPr>
              <a:t>широка, </a:t>
            </a:r>
            <a:r>
              <a:rPr lang="ru-RU" sz="2000" b="1" i="1" dirty="0" err="1" smtClean="0">
                <a:solidFill>
                  <a:srgbClr val="000000"/>
                </a:solidFill>
                <a:latin typeface="ProximaNova"/>
              </a:rPr>
              <a:t>сніжна</a:t>
            </a:r>
            <a:r>
              <a:rPr lang="ru-RU" sz="2000" b="1" i="1" dirty="0" smtClean="0">
                <a:solidFill>
                  <a:srgbClr val="000000"/>
                </a:solidFill>
                <a:latin typeface="ProximaNova"/>
              </a:rPr>
              <a:t> ,…</a:t>
            </a:r>
            <a:endParaRPr lang="uk-UA" sz="20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670213" y="5357553"/>
            <a:ext cx="6269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Доріжка</a:t>
            </a:r>
            <a:r>
              <a:rPr lang="ru-RU" sz="1400" b="1" dirty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, протоптана </a:t>
            </a:r>
            <a:r>
              <a:rPr lang="ru-RU" sz="1400" b="1" dirty="0" err="1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звірами</a:t>
            </a:r>
            <a:r>
              <a:rPr lang="ru-RU" sz="1400" b="1" dirty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400" b="1" dirty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 людьми </a:t>
            </a:r>
            <a:r>
              <a:rPr lang="ru-RU" sz="1400" b="1" dirty="0" err="1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1400" b="1" dirty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спеціально</a:t>
            </a:r>
            <a:r>
              <a:rPr lang="ru-RU" sz="1400" b="1" dirty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зроблена</a:t>
            </a:r>
            <a:r>
              <a:rPr lang="ru-RU" sz="1400" b="1" dirty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 людьми</a:t>
            </a:r>
            <a:r>
              <a:rPr lang="ru-RU" sz="1400" b="1" dirty="0" smtClean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b="1" dirty="0" err="1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Смуга</a:t>
            </a:r>
            <a:r>
              <a:rPr lang="ru-RU" sz="1400" b="1" dirty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sz="1400" b="1" dirty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400" b="1" dirty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залишається</a:t>
            </a:r>
            <a:r>
              <a:rPr lang="ru-RU" sz="1400" b="1" dirty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1400" b="1" dirty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руху</a:t>
            </a:r>
            <a:r>
              <a:rPr lang="ru-RU" sz="1400" b="1" dirty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 кого-, </a:t>
            </a:r>
            <a:r>
              <a:rPr lang="ru-RU" sz="1400" b="1" dirty="0" err="1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чого-небудь</a:t>
            </a:r>
            <a:r>
              <a:rPr lang="ru-RU" sz="1400" b="1" dirty="0">
                <a:solidFill>
                  <a:srgbClr val="117136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uk-UA" sz="1400" b="1" dirty="0">
              <a:solidFill>
                <a:srgbClr val="11713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1076" y="4317052"/>
            <a:ext cx="20104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b="1" dirty="0" smtClean="0">
                <a:solidFill>
                  <a:srgbClr val="C00000"/>
                </a:solidFill>
              </a:rPr>
              <a:t>Яка?</a:t>
            </a:r>
            <a:endParaRPr lang="uk-UA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794"/>
            <a:ext cx="9252521" cy="683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17008" y="467773"/>
            <a:ext cx="408316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3600" dirty="0" smtClean="0"/>
              <a:t> Музична </a:t>
            </a:r>
            <a:r>
              <a:rPr lang="uk-UA" sz="3600" dirty="0" err="1"/>
              <a:t>р</a:t>
            </a:r>
            <a:r>
              <a:rPr lang="uk-UA" sz="3600" dirty="0" err="1" smtClean="0"/>
              <a:t>уханка</a:t>
            </a:r>
            <a:r>
              <a:rPr lang="uk-UA" sz="3600" dirty="0" smtClean="0"/>
              <a:t> 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02400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575" y="5815"/>
            <a:ext cx="3409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Робота в парах </a:t>
            </a:r>
            <a:endParaRPr lang="uk-UA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0104" y="394962"/>
            <a:ext cx="5240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Гра « Який? Яка? Які?»</a:t>
            </a:r>
            <a:endParaRPr lang="uk-UA" sz="36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7817" y="5331636"/>
            <a:ext cx="73132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</a:rPr>
              <a:t>За :кольором, розміром, </a:t>
            </a:r>
          </a:p>
          <a:p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</a:rPr>
              <a:t>смаком , формою,  запахом.</a:t>
            </a:r>
            <a:endParaRPr lang="uk-UA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4" name="Picture 4" descr="Картинки по запросу фрукти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71" y="3361954"/>
            <a:ext cx="3023193" cy="226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фрукти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66" y="2964229"/>
            <a:ext cx="2309599" cy="129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23" y="3595428"/>
            <a:ext cx="1632609" cy="180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025" y="1140302"/>
            <a:ext cx="2906455" cy="214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Похожее изображен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814" y="3105361"/>
            <a:ext cx="2696500" cy="20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Картинки по запросу фрукт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9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41718"/>
            <a:ext cx="2688233" cy="178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Похожее изображение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67" b="92333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426" y="1556792"/>
            <a:ext cx="2256185" cy="22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images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8" y="718127"/>
            <a:ext cx="2524125" cy="18097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Картинки по запросу фрукти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65" y="1021046"/>
            <a:ext cx="1871662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8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0308" y="192171"/>
            <a:ext cx="6333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Творча робота в групах </a:t>
            </a:r>
            <a:endParaRPr lang="uk-UA" sz="4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4437112"/>
            <a:ext cx="4171335" cy="23083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7030A0"/>
                </a:solidFill>
              </a:rPr>
              <a:t>(зимовий, білих, </a:t>
            </a:r>
          </a:p>
          <a:p>
            <a:r>
              <a:rPr lang="uk-UA" sz="3600" b="1" dirty="0" smtClean="0">
                <a:solidFill>
                  <a:srgbClr val="7030A0"/>
                </a:solidFill>
              </a:rPr>
              <a:t>пухнастих,снігові</a:t>
            </a:r>
          </a:p>
          <a:p>
            <a:r>
              <a:rPr lang="uk-UA" sz="3600" b="1" dirty="0" smtClean="0">
                <a:solidFill>
                  <a:srgbClr val="7030A0"/>
                </a:solidFill>
              </a:rPr>
              <a:t>, старі, осіннє,</a:t>
            </a:r>
          </a:p>
          <a:p>
            <a:r>
              <a:rPr lang="uk-UA" sz="3600" b="1" dirty="0">
                <a:solidFill>
                  <a:srgbClr val="7030A0"/>
                </a:solidFill>
              </a:rPr>
              <a:t>г</a:t>
            </a:r>
            <a:r>
              <a:rPr lang="uk-UA" sz="3600" b="1" dirty="0" smtClean="0">
                <a:solidFill>
                  <a:srgbClr val="7030A0"/>
                </a:solidFill>
              </a:rPr>
              <a:t>олодні, лісової.)</a:t>
            </a:r>
            <a:endParaRPr lang="uk-UA" sz="3600" b="1" dirty="0">
              <a:solidFill>
                <a:srgbClr val="7030A0"/>
              </a:solidFill>
            </a:endParaRPr>
          </a:p>
        </p:txBody>
      </p:sp>
      <p:pic>
        <p:nvPicPr>
          <p:cNvPr id="4098" name="Picture 2" descr="C:\Users\Елена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2171"/>
            <a:ext cx="2016224" cy="174897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764704"/>
            <a:ext cx="8982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i="1" dirty="0" smtClean="0">
                <a:latin typeface="Times New Roman" pitchFamily="18" charset="0"/>
                <a:cs typeface="Times New Roman" pitchFamily="18" charset="0"/>
              </a:rPr>
              <a:t>                          Ліс. </a:t>
            </a:r>
          </a:p>
          <a:p>
            <a:r>
              <a:rPr lang="uk-UA" sz="4800" b="1" i="1" dirty="0" smtClean="0">
                <a:latin typeface="Times New Roman" pitchFamily="18" charset="0"/>
                <a:cs typeface="Times New Roman" pitchFamily="18" charset="0"/>
              </a:rPr>
              <a:t>             …вечір. У … … кожухах </a:t>
            </a:r>
          </a:p>
          <a:p>
            <a:r>
              <a:rPr lang="uk-UA" sz="4800" b="1" i="1" dirty="0" smtClean="0">
                <a:latin typeface="Times New Roman" pitchFamily="18" charset="0"/>
                <a:cs typeface="Times New Roman" pitchFamily="18" charset="0"/>
              </a:rPr>
              <a:t>сплять ялинки.    …  замети </a:t>
            </a:r>
          </a:p>
          <a:p>
            <a:r>
              <a:rPr lang="uk-UA" sz="4800" b="1" i="1" dirty="0" smtClean="0">
                <a:latin typeface="Times New Roman" pitchFamily="18" charset="0"/>
                <a:cs typeface="Times New Roman" pitchFamily="18" charset="0"/>
              </a:rPr>
              <a:t>вкрили  …  пеньки  та   листя.</a:t>
            </a:r>
          </a:p>
          <a:p>
            <a:r>
              <a:rPr lang="uk-UA" sz="4800" b="1" i="1" dirty="0" smtClean="0">
                <a:latin typeface="Times New Roman" pitchFamily="18" charset="0"/>
                <a:cs typeface="Times New Roman" pitchFamily="18" charset="0"/>
              </a:rPr>
              <a:t> Скоро  … вовчі очі виглянуть</a:t>
            </a:r>
          </a:p>
          <a:p>
            <a:r>
              <a:rPr lang="uk-UA" sz="4800" b="1" i="1" dirty="0" smtClean="0">
                <a:latin typeface="Times New Roman" pitchFamily="18" charset="0"/>
                <a:cs typeface="Times New Roman" pitchFamily="18" charset="0"/>
              </a:rPr>
              <a:t> із  … хащі.</a:t>
            </a:r>
          </a:p>
          <a:p>
            <a:endParaRPr lang="uk-UA" sz="4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8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917" y="739660"/>
            <a:ext cx="8970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Летить на крилах ніжна весна.</a:t>
            </a:r>
            <a:endParaRPr lang="uk-UA" sz="4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88640"/>
            <a:ext cx="8573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Робота над реченням. Спостереження за роллю прикметників у реченні.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9512" y="1606151"/>
            <a:ext cx="21602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79512" y="1772816"/>
            <a:ext cx="21602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236296" y="1606151"/>
            <a:ext cx="15171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Полилиния 17"/>
          <p:cNvSpPr/>
          <p:nvPr/>
        </p:nvSpPr>
        <p:spPr>
          <a:xfrm>
            <a:off x="1038610" y="-2557640"/>
            <a:ext cx="1496772" cy="259583"/>
          </a:xfrm>
          <a:custGeom>
            <a:avLst/>
            <a:gdLst>
              <a:gd name="connsiteX0" fmla="*/ 42045 w 1496772"/>
              <a:gd name="connsiteY0" fmla="*/ 230076 h 259583"/>
              <a:gd name="connsiteX1" fmla="*/ 21263 w 1496772"/>
              <a:gd name="connsiteY1" fmla="*/ 43040 h 259583"/>
              <a:gd name="connsiteX2" fmla="*/ 104390 w 1496772"/>
              <a:gd name="connsiteY2" fmla="*/ 22258 h 259583"/>
              <a:gd name="connsiteX3" fmla="*/ 145954 w 1496772"/>
              <a:gd name="connsiteY3" fmla="*/ 105385 h 259583"/>
              <a:gd name="connsiteX4" fmla="*/ 166735 w 1496772"/>
              <a:gd name="connsiteY4" fmla="*/ 167731 h 259583"/>
              <a:gd name="connsiteX5" fmla="*/ 291426 w 1496772"/>
              <a:gd name="connsiteY5" fmla="*/ 126167 h 259583"/>
              <a:gd name="connsiteX6" fmla="*/ 416117 w 1496772"/>
              <a:gd name="connsiteY6" fmla="*/ 146949 h 259583"/>
              <a:gd name="connsiteX7" fmla="*/ 478463 w 1496772"/>
              <a:gd name="connsiteY7" fmla="*/ 146949 h 259583"/>
              <a:gd name="connsiteX8" fmla="*/ 665499 w 1496772"/>
              <a:gd name="connsiteY8" fmla="*/ 146949 h 259583"/>
              <a:gd name="connsiteX9" fmla="*/ 790190 w 1496772"/>
              <a:gd name="connsiteY9" fmla="*/ 43040 h 259583"/>
              <a:gd name="connsiteX10" fmla="*/ 831754 w 1496772"/>
              <a:gd name="connsiteY10" fmla="*/ 167731 h 259583"/>
              <a:gd name="connsiteX11" fmla="*/ 894099 w 1496772"/>
              <a:gd name="connsiteY11" fmla="*/ 1476 h 259583"/>
              <a:gd name="connsiteX12" fmla="*/ 956445 w 1496772"/>
              <a:gd name="connsiteY12" fmla="*/ 63822 h 259583"/>
              <a:gd name="connsiteX13" fmla="*/ 1018790 w 1496772"/>
              <a:gd name="connsiteY13" fmla="*/ 188513 h 259583"/>
              <a:gd name="connsiteX14" fmla="*/ 1164263 w 1496772"/>
              <a:gd name="connsiteY14" fmla="*/ 146949 h 259583"/>
              <a:gd name="connsiteX15" fmla="*/ 1268172 w 1496772"/>
              <a:gd name="connsiteY15" fmla="*/ 126167 h 259583"/>
              <a:gd name="connsiteX16" fmla="*/ 1330517 w 1496772"/>
              <a:gd name="connsiteY16" fmla="*/ 146949 h 259583"/>
              <a:gd name="connsiteX17" fmla="*/ 1351299 w 1496772"/>
              <a:gd name="connsiteY17" fmla="*/ 230076 h 259583"/>
              <a:gd name="connsiteX18" fmla="*/ 1496772 w 1496772"/>
              <a:gd name="connsiteY18" fmla="*/ 230076 h 25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96772" h="259583">
                <a:moveTo>
                  <a:pt x="42045" y="230076"/>
                </a:moveTo>
                <a:cubicBezTo>
                  <a:pt x="33659" y="204919"/>
                  <a:pt x="-33426" y="86791"/>
                  <a:pt x="21263" y="43040"/>
                </a:cubicBezTo>
                <a:cubicBezTo>
                  <a:pt x="43566" y="25198"/>
                  <a:pt x="76681" y="29185"/>
                  <a:pt x="104390" y="22258"/>
                </a:cubicBezTo>
                <a:cubicBezTo>
                  <a:pt x="118245" y="49967"/>
                  <a:pt x="133751" y="76910"/>
                  <a:pt x="145954" y="105385"/>
                </a:cubicBezTo>
                <a:cubicBezTo>
                  <a:pt x="154583" y="125520"/>
                  <a:pt x="145049" y="164633"/>
                  <a:pt x="166735" y="167731"/>
                </a:cubicBezTo>
                <a:cubicBezTo>
                  <a:pt x="210107" y="173927"/>
                  <a:pt x="291426" y="126167"/>
                  <a:pt x="291426" y="126167"/>
                </a:cubicBezTo>
                <a:cubicBezTo>
                  <a:pt x="332990" y="133094"/>
                  <a:pt x="379532" y="126043"/>
                  <a:pt x="416117" y="146949"/>
                </a:cubicBezTo>
                <a:cubicBezTo>
                  <a:pt x="478423" y="182552"/>
                  <a:pt x="386409" y="285030"/>
                  <a:pt x="478463" y="146949"/>
                </a:cubicBezTo>
                <a:cubicBezTo>
                  <a:pt x="626849" y="196411"/>
                  <a:pt x="566700" y="212816"/>
                  <a:pt x="665499" y="146949"/>
                </a:cubicBezTo>
                <a:cubicBezTo>
                  <a:pt x="672897" y="132153"/>
                  <a:pt x="720284" y="-15215"/>
                  <a:pt x="790190" y="43040"/>
                </a:cubicBezTo>
                <a:cubicBezTo>
                  <a:pt x="823847" y="71088"/>
                  <a:pt x="831754" y="167731"/>
                  <a:pt x="831754" y="167731"/>
                </a:cubicBezTo>
                <a:cubicBezTo>
                  <a:pt x="840760" y="140710"/>
                  <a:pt x="884539" y="5300"/>
                  <a:pt x="894099" y="1476"/>
                </a:cubicBezTo>
                <a:cubicBezTo>
                  <a:pt x="921387" y="-9439"/>
                  <a:pt x="935663" y="43040"/>
                  <a:pt x="956445" y="63822"/>
                </a:cubicBezTo>
                <a:cubicBezTo>
                  <a:pt x="964514" y="88030"/>
                  <a:pt x="988574" y="178441"/>
                  <a:pt x="1018790" y="188513"/>
                </a:cubicBezTo>
                <a:cubicBezTo>
                  <a:pt x="1031837" y="192862"/>
                  <a:pt x="1144870" y="153413"/>
                  <a:pt x="1164263" y="146949"/>
                </a:cubicBezTo>
                <a:cubicBezTo>
                  <a:pt x="1293925" y="276614"/>
                  <a:pt x="1165596" y="187713"/>
                  <a:pt x="1268172" y="126167"/>
                </a:cubicBezTo>
                <a:cubicBezTo>
                  <a:pt x="1286956" y="114896"/>
                  <a:pt x="1309735" y="140022"/>
                  <a:pt x="1330517" y="146949"/>
                </a:cubicBezTo>
                <a:cubicBezTo>
                  <a:pt x="1337444" y="174658"/>
                  <a:pt x="1329357" y="211791"/>
                  <a:pt x="1351299" y="230076"/>
                </a:cubicBezTo>
                <a:cubicBezTo>
                  <a:pt x="1413826" y="282182"/>
                  <a:pt x="1448423" y="254250"/>
                  <a:pt x="1496772" y="23007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олилиния 18"/>
          <p:cNvSpPr/>
          <p:nvPr/>
        </p:nvSpPr>
        <p:spPr>
          <a:xfrm>
            <a:off x="5527964" y="1514962"/>
            <a:ext cx="1517072" cy="272274"/>
          </a:xfrm>
          <a:custGeom>
            <a:avLst/>
            <a:gdLst>
              <a:gd name="connsiteX0" fmla="*/ 0 w 1517072"/>
              <a:gd name="connsiteY0" fmla="*/ 85238 h 272274"/>
              <a:gd name="connsiteX1" fmla="*/ 103909 w 1517072"/>
              <a:gd name="connsiteY1" fmla="*/ 2111 h 272274"/>
              <a:gd name="connsiteX2" fmla="*/ 228600 w 1517072"/>
              <a:gd name="connsiteY2" fmla="*/ 85238 h 272274"/>
              <a:gd name="connsiteX3" fmla="*/ 249381 w 1517072"/>
              <a:gd name="connsiteY3" fmla="*/ 147583 h 272274"/>
              <a:gd name="connsiteX4" fmla="*/ 311727 w 1517072"/>
              <a:gd name="connsiteY4" fmla="*/ 126802 h 272274"/>
              <a:gd name="connsiteX5" fmla="*/ 436418 w 1517072"/>
              <a:gd name="connsiteY5" fmla="*/ 43674 h 272274"/>
              <a:gd name="connsiteX6" fmla="*/ 477981 w 1517072"/>
              <a:gd name="connsiteY6" fmla="*/ 126802 h 272274"/>
              <a:gd name="connsiteX7" fmla="*/ 498763 w 1517072"/>
              <a:gd name="connsiteY7" fmla="*/ 189147 h 272274"/>
              <a:gd name="connsiteX8" fmla="*/ 623454 w 1517072"/>
              <a:gd name="connsiteY8" fmla="*/ 64456 h 272274"/>
              <a:gd name="connsiteX9" fmla="*/ 685800 w 1517072"/>
              <a:gd name="connsiteY9" fmla="*/ 22893 h 272274"/>
              <a:gd name="connsiteX10" fmla="*/ 727363 w 1517072"/>
              <a:gd name="connsiteY10" fmla="*/ 147583 h 272274"/>
              <a:gd name="connsiteX11" fmla="*/ 748145 w 1517072"/>
              <a:gd name="connsiteY11" fmla="*/ 209929 h 272274"/>
              <a:gd name="connsiteX12" fmla="*/ 810491 w 1517072"/>
              <a:gd name="connsiteY12" fmla="*/ 230711 h 272274"/>
              <a:gd name="connsiteX13" fmla="*/ 872836 w 1517072"/>
              <a:gd name="connsiteY13" fmla="*/ 209929 h 272274"/>
              <a:gd name="connsiteX14" fmla="*/ 935181 w 1517072"/>
              <a:gd name="connsiteY14" fmla="*/ 64456 h 272274"/>
              <a:gd name="connsiteX15" fmla="*/ 997527 w 1517072"/>
              <a:gd name="connsiteY15" fmla="*/ 85238 h 272274"/>
              <a:gd name="connsiteX16" fmla="*/ 1018309 w 1517072"/>
              <a:gd name="connsiteY16" fmla="*/ 147583 h 272274"/>
              <a:gd name="connsiteX17" fmla="*/ 1122218 w 1517072"/>
              <a:gd name="connsiteY17" fmla="*/ 272274 h 272274"/>
              <a:gd name="connsiteX18" fmla="*/ 1205345 w 1517072"/>
              <a:gd name="connsiteY18" fmla="*/ 85238 h 272274"/>
              <a:gd name="connsiteX19" fmla="*/ 1267691 w 1517072"/>
              <a:gd name="connsiteY19" fmla="*/ 64456 h 272274"/>
              <a:gd name="connsiteX20" fmla="*/ 1330036 w 1517072"/>
              <a:gd name="connsiteY20" fmla="*/ 126802 h 272274"/>
              <a:gd name="connsiteX21" fmla="*/ 1475509 w 1517072"/>
              <a:gd name="connsiteY21" fmla="*/ 22893 h 272274"/>
              <a:gd name="connsiteX22" fmla="*/ 1517072 w 1517072"/>
              <a:gd name="connsiteY22" fmla="*/ 22893 h 2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17072" h="272274">
                <a:moveTo>
                  <a:pt x="0" y="85238"/>
                </a:moveTo>
                <a:cubicBezTo>
                  <a:pt x="34636" y="57529"/>
                  <a:pt x="62377" y="17685"/>
                  <a:pt x="103909" y="2111"/>
                </a:cubicBezTo>
                <a:cubicBezTo>
                  <a:pt x="147654" y="-14293"/>
                  <a:pt x="213126" y="69764"/>
                  <a:pt x="228600" y="85238"/>
                </a:cubicBezTo>
                <a:cubicBezTo>
                  <a:pt x="235527" y="106020"/>
                  <a:pt x="229788" y="137786"/>
                  <a:pt x="249381" y="147583"/>
                </a:cubicBezTo>
                <a:cubicBezTo>
                  <a:pt x="268974" y="157380"/>
                  <a:pt x="292578" y="137440"/>
                  <a:pt x="311727" y="126802"/>
                </a:cubicBezTo>
                <a:cubicBezTo>
                  <a:pt x="355394" y="102543"/>
                  <a:pt x="436418" y="43674"/>
                  <a:pt x="436418" y="43674"/>
                </a:cubicBezTo>
                <a:cubicBezTo>
                  <a:pt x="450272" y="71383"/>
                  <a:pt x="465778" y="98327"/>
                  <a:pt x="477981" y="126802"/>
                </a:cubicBezTo>
                <a:cubicBezTo>
                  <a:pt x="486610" y="146937"/>
                  <a:pt x="478628" y="197776"/>
                  <a:pt x="498763" y="189147"/>
                </a:cubicBezTo>
                <a:cubicBezTo>
                  <a:pt x="552790" y="165992"/>
                  <a:pt x="574546" y="97061"/>
                  <a:pt x="623454" y="64456"/>
                </a:cubicBezTo>
                <a:lnTo>
                  <a:pt x="685800" y="22893"/>
                </a:lnTo>
                <a:lnTo>
                  <a:pt x="727363" y="147583"/>
                </a:lnTo>
                <a:cubicBezTo>
                  <a:pt x="734290" y="168365"/>
                  <a:pt x="727363" y="203002"/>
                  <a:pt x="748145" y="209929"/>
                </a:cubicBezTo>
                <a:lnTo>
                  <a:pt x="810491" y="230711"/>
                </a:lnTo>
                <a:cubicBezTo>
                  <a:pt x="831273" y="223784"/>
                  <a:pt x="855730" y="223614"/>
                  <a:pt x="872836" y="209929"/>
                </a:cubicBezTo>
                <a:cubicBezTo>
                  <a:pt x="917686" y="174049"/>
                  <a:pt x="922702" y="114374"/>
                  <a:pt x="935181" y="64456"/>
                </a:cubicBezTo>
                <a:cubicBezTo>
                  <a:pt x="955963" y="71383"/>
                  <a:pt x="982037" y="69748"/>
                  <a:pt x="997527" y="85238"/>
                </a:cubicBezTo>
                <a:cubicBezTo>
                  <a:pt x="1013017" y="100728"/>
                  <a:pt x="1008512" y="127990"/>
                  <a:pt x="1018309" y="147583"/>
                </a:cubicBezTo>
                <a:cubicBezTo>
                  <a:pt x="1047244" y="205453"/>
                  <a:pt x="1076253" y="226310"/>
                  <a:pt x="1122218" y="272274"/>
                </a:cubicBezTo>
                <a:cubicBezTo>
                  <a:pt x="1134919" y="234171"/>
                  <a:pt x="1160435" y="121166"/>
                  <a:pt x="1205345" y="85238"/>
                </a:cubicBezTo>
                <a:cubicBezTo>
                  <a:pt x="1222451" y="71553"/>
                  <a:pt x="1246909" y="71383"/>
                  <a:pt x="1267691" y="64456"/>
                </a:cubicBezTo>
                <a:cubicBezTo>
                  <a:pt x="1288473" y="85238"/>
                  <a:pt x="1301524" y="119674"/>
                  <a:pt x="1330036" y="126802"/>
                </a:cubicBezTo>
                <a:cubicBezTo>
                  <a:pt x="1468299" y="161368"/>
                  <a:pt x="1414661" y="83741"/>
                  <a:pt x="1475509" y="22893"/>
                </a:cubicBezTo>
                <a:cubicBezTo>
                  <a:pt x="1485305" y="13097"/>
                  <a:pt x="1503218" y="22893"/>
                  <a:pt x="1517072" y="22893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73770" y="2060848"/>
            <a:ext cx="866692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000" b="1" i="1" dirty="0" smtClean="0">
                <a:latin typeface="Times New Roman" pitchFamily="18" charset="0"/>
                <a:cs typeface="Times New Roman" pitchFamily="18" charset="0"/>
              </a:rPr>
              <a:t>Весна (що робить?) летить;</a:t>
            </a:r>
          </a:p>
          <a:p>
            <a:r>
              <a:rPr lang="uk-UA" sz="5000" b="1" i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5000" b="1" i="1" dirty="0" smtClean="0">
                <a:latin typeface="Times New Roman" pitchFamily="18" charset="0"/>
                <a:cs typeface="Times New Roman" pitchFamily="18" charset="0"/>
              </a:rPr>
              <a:t>есна (яка?) ніжна;</a:t>
            </a:r>
          </a:p>
          <a:p>
            <a:r>
              <a:rPr lang="uk-UA" sz="5000" b="1" i="1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5000" b="1" i="1" dirty="0" smtClean="0">
                <a:latin typeface="Times New Roman" pitchFamily="18" charset="0"/>
                <a:cs typeface="Times New Roman" pitchFamily="18" charset="0"/>
              </a:rPr>
              <a:t>етить (на чому?) на крилах.</a:t>
            </a:r>
            <a:endParaRPr lang="uk-UA" sz="5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512" y="2061236"/>
            <a:ext cx="8715591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6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Висновок:</a:t>
            </a:r>
            <a:r>
              <a:rPr lang="uk-UA" sz="6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6600" b="1" dirty="0" smtClean="0">
                <a:latin typeface="Times New Roman" pitchFamily="18" charset="0"/>
                <a:cs typeface="Times New Roman" pitchFamily="18" charset="0"/>
              </a:rPr>
              <a:t>в реченні прикметник</a:t>
            </a:r>
          </a:p>
          <a:p>
            <a:pPr algn="ctr"/>
            <a:r>
              <a:rPr lang="uk-UA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600" dirty="0" smtClean="0">
                <a:latin typeface="Times New Roman" pitchFamily="18" charset="0"/>
                <a:cs typeface="Times New Roman" pitchFamily="18" charset="0"/>
              </a:rPr>
              <a:t>найчастіше буває</a:t>
            </a:r>
          </a:p>
          <a:p>
            <a:pPr algn="ctr"/>
            <a:r>
              <a:rPr lang="uk-UA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ругорядним</a:t>
            </a:r>
            <a:r>
              <a:rPr lang="uk-UA" sz="6600" b="1" dirty="0" smtClean="0">
                <a:latin typeface="Times New Roman" pitchFamily="18" charset="0"/>
                <a:cs typeface="Times New Roman" pitchFamily="18" charset="0"/>
              </a:rPr>
              <a:t> членом.</a:t>
            </a:r>
            <a:endParaRPr lang="uk-UA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59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1"/>
          <a:stretch/>
        </p:blipFill>
        <p:spPr bwMode="auto">
          <a:xfrm>
            <a:off x="6012160" y="1692970"/>
            <a:ext cx="3551565" cy="527771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38753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Гра «Відшукай прикметник»</a:t>
            </a:r>
            <a:endParaRPr lang="uk-UA" sz="40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8510" y="1046639"/>
            <a:ext cx="553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Прочитайте вірш. Спишіть. Підкресліть іменники.</a:t>
            </a:r>
          </a:p>
          <a:p>
            <a:r>
              <a:rPr lang="uk-UA" dirty="0" smtClean="0"/>
              <a:t>Усно ставте до них питання.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39603" y="2276872"/>
            <a:ext cx="718414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зеленому горбочку,</a:t>
            </a:r>
          </a:p>
          <a:p>
            <a:r>
              <a:rPr lang="uk-UA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вишневому садочку,</a:t>
            </a:r>
          </a:p>
          <a:p>
            <a:r>
              <a:rPr lang="uk-UA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Притулилася хатинка,</a:t>
            </a:r>
          </a:p>
          <a:p>
            <a:r>
              <a:rPr lang="uk-UA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Мов </a:t>
            </a:r>
            <a:r>
              <a:rPr lang="uk-UA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маленькая</a:t>
            </a:r>
            <a:r>
              <a:rPr lang="uk-UA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дитинка.</a:t>
            </a:r>
          </a:p>
          <a:p>
            <a:pPr algn="ctr"/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Л. Українка</a:t>
            </a:r>
            <a:endParaRPr lang="uk-UA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3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4435">
            <a:off x="6285734" y="1698740"/>
            <a:ext cx="45720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7" y="-5418"/>
            <a:ext cx="7300717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Ніжна, мила, світанкова,</a:t>
            </a:r>
          </a:p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Ясна, чиста, колискова,</a:t>
            </a:r>
          </a:p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Мелодійна, </a:t>
            </a:r>
            <a:r>
              <a:rPr lang="uk-UA" sz="4400" b="1" dirty="0" err="1" smtClean="0">
                <a:latin typeface="Times New Roman" pitchFamily="18" charset="0"/>
                <a:cs typeface="Times New Roman" pitchFamily="18" charset="0"/>
              </a:rPr>
              <a:t>дзвінкотюча</a:t>
            </a: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Дивна, радісна, співуча,</a:t>
            </a:r>
          </a:p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Лагідна, жива, казкова,</a:t>
            </a:r>
          </a:p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Красна, чарівна, шовкова,</a:t>
            </a:r>
          </a:p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Найдорожча, добра, власна,</a:t>
            </a:r>
          </a:p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Мудра, сонячна, прекрасна,</a:t>
            </a:r>
          </a:p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Солов'їна, барвінкова</a:t>
            </a:r>
          </a:p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Українська мова!</a:t>
            </a:r>
            <a:endParaRPr lang="uk-UA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12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680"/>
                            </p:stCondLst>
                            <p:childTnLst>
                              <p:par>
                                <p:cTn id="1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480"/>
                            </p:stCondLst>
                            <p:childTnLst>
                              <p:par>
                                <p:cTn id="1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320"/>
                            </p:stCondLst>
                            <p:childTnLst>
                              <p:par>
                                <p:cTn id="2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160"/>
                            </p:stCondLst>
                            <p:childTnLst>
                              <p:par>
                                <p:cTn id="2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960"/>
                            </p:stCondLst>
                            <p:childTnLst>
                              <p:par>
                                <p:cTn id="3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840"/>
                            </p:stCondLst>
                            <p:childTnLst>
                              <p:par>
                                <p:cTn id="3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760"/>
                            </p:stCondLst>
                            <p:childTnLst>
                              <p:par>
                                <p:cTn id="4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680"/>
                            </p:stCondLst>
                            <p:childTnLst>
                              <p:par>
                                <p:cTn id="4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440"/>
                            </p:stCondLst>
                            <p:childTnLst>
                              <p:par>
                                <p:cTn id="5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331640" y="0"/>
            <a:ext cx="5769260" cy="2376264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1619672" y="260648"/>
            <a:ext cx="6948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/>
              <a:t>Домашнє завдання </a:t>
            </a:r>
          </a:p>
          <a:p>
            <a:r>
              <a:rPr lang="uk-UA" sz="4400" b="1" dirty="0" smtClean="0">
                <a:solidFill>
                  <a:srgbClr val="FF0000"/>
                </a:solidFill>
              </a:rPr>
              <a:t>Вправа 335, с. 139</a:t>
            </a:r>
            <a:endParaRPr lang="uk-UA" sz="4400" b="1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68320" r="8912" b="8300"/>
          <a:stretch/>
        </p:blipFill>
        <p:spPr bwMode="auto">
          <a:xfrm>
            <a:off x="527712" y="2432187"/>
            <a:ext cx="7888070" cy="32307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11" y="4581128"/>
            <a:ext cx="2854589" cy="214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3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ФОНИ\0_90ba1_37720905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" y="-603448"/>
            <a:ext cx="9431842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9133" y="808162"/>
            <a:ext cx="8129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smtClean="0">
                <a:solidFill>
                  <a:prstClr val="white"/>
                </a:solidFill>
              </a:rPr>
              <a:t>Дев'яте лютого</a:t>
            </a:r>
          </a:p>
          <a:p>
            <a:pPr algn="ctr"/>
            <a:r>
              <a:rPr lang="uk-UA" sz="7200" b="1" dirty="0" smtClean="0">
                <a:solidFill>
                  <a:prstClr val="white"/>
                </a:solidFill>
              </a:rPr>
              <a:t>Класна     </a:t>
            </a:r>
            <a:r>
              <a:rPr lang="uk-UA" sz="7200" b="1" dirty="0">
                <a:solidFill>
                  <a:prstClr val="white"/>
                </a:solidFill>
              </a:rPr>
              <a:t>робота</a:t>
            </a:r>
            <a:endParaRPr lang="ru-RU" sz="7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7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516216" y="155642"/>
            <a:ext cx="2627784" cy="3201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16658"/>
            <a:ext cx="1309890" cy="1309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89754"/>
            <a:ext cx="1277553" cy="12775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530"/>
            <a:ext cx="1482224" cy="1482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929" y="916658"/>
            <a:ext cx="1309890" cy="1309890"/>
          </a:xfrm>
          <a:prstGeom prst="rect">
            <a:avLst/>
          </a:prstGeom>
        </p:spPr>
      </p:pic>
      <p:pic>
        <p:nvPicPr>
          <p:cNvPr id="6" name="Picture 2" descr="C:\Users\Admin\Desktop\fon-dlya-prezentacii-bloknot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095" y="-18016"/>
            <a:ext cx="9327565" cy="702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63620" y="343424"/>
            <a:ext cx="8581764" cy="6199761"/>
            <a:chOff x="671113" y="107640"/>
            <a:chExt cx="9134875" cy="7108281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671113" y="2267308"/>
              <a:ext cx="7016576" cy="2522022"/>
              <a:chOff x="1403648" y="402922"/>
              <a:chExt cx="5704169" cy="1513909"/>
            </a:xfrm>
          </p:grpSpPr>
          <p:sp>
            <p:nvSpPr>
              <p:cNvPr id="11" name="Горизонтальный свиток 10"/>
              <p:cNvSpPr/>
              <p:nvPr/>
            </p:nvSpPr>
            <p:spPr>
              <a:xfrm>
                <a:off x="1403648" y="402922"/>
                <a:ext cx="5472608" cy="1513909"/>
              </a:xfrm>
              <a:prstGeom prst="horizontalScroll">
                <a:avLst/>
              </a:prstGeom>
              <a:solidFill>
                <a:srgbClr val="4F81B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580084" y="805933"/>
                <a:ext cx="5527733" cy="553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Мандрівка з буквою Т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552824" y="107640"/>
              <a:ext cx="4253163" cy="741045"/>
            </a:xfrm>
            <a:prstGeom prst="rect">
              <a:avLst/>
            </a:prstGeom>
            <a:solidFill>
              <a:sysClr val="window" lastClr="FFFFFF"/>
            </a:solidFill>
            <a:ln w="57150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onotype Corsiva" pitchFamily="66" charset="0"/>
                </a:rPr>
                <a:t>Хвилинка каліграфії</a:t>
              </a:r>
              <a:endPara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</a:endParaRPr>
            </a:p>
          </p:txBody>
        </p:sp>
        <p:pic>
          <p:nvPicPr>
            <p:cNvPr id="14" name="Picture 2" descr="C:\Users\Admin\Desktop\69416224_2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689" y="1515798"/>
              <a:ext cx="2118299" cy="570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07" y="3642416"/>
            <a:ext cx="1365428" cy="136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3.7037E-7 C -0.00782 0.01551 -0.00556 0.04051 -0.01476 0.0537 C -0.01737 0.06389 -0.02119 0.07523 -0.02674 0.08287 C -0.02796 0.08449 -0.02935 0.08588 -0.03039 0.08773 C -0.0323 0.09074 -0.0356 0.09745 -0.0356 0.09745 C -0.03699 0.10393 -0.03872 0.11042 -0.04029 0.1169 C -0.04115 0.12014 -0.0441 0.12199 -0.04515 0.12523 C -0.04845 0.13449 -0.04879 0.14722 -0.05244 0.15602 C -0.05487 0.16134 -0.0606 0.16921 -0.06216 0.17546 C -0.06372 0.18194 -0.06546 0.19398 -0.06824 0.2 C -0.07449 0.21227 -0.07779 0.22639 -0.08404 0.23889 C -0.08629 0.24352 -0.0915 0.25185 -0.0915 0.25185 C -0.09445 0.26389 -0.09706 0.27592 -0.10001 0.28773 C -0.10122 0.29282 -0.10365 0.29722 -0.10487 0.30231 C -0.10782 0.31435 -0.11772 0.32292 -0.12067 0.33495 C -0.12362 0.34606 -0.12692 0.35532 -0.13039 0.36574 C -0.13299 0.37338 -0.1323 0.37824 -0.13681 0.38356 C -0.13751 0.3868 -0.13716 0.39097 -0.13924 0.39352 C -0.14133 0.39653 -0.14376 0.39907 -0.14515 0.40324 C -0.14775 0.41088 -0.15053 0.41967 -0.15261 0.42755 C -0.15383 0.43241 -0.15504 0.43727 -0.15626 0.44213 C -0.15713 0.44583 -0.16112 0.45185 -0.16112 0.45185 C -0.16251 0.46042 -0.16685 0.46528 -0.16945 0.47315 C -0.17535 0.49097 -0.17535 0.50926 -0.18664 0.52361 C -0.1889 0.53287 -0.18629 0.5243 -0.1915 0.53333 C -0.19706 0.54282 -0.19706 0.54907 -0.20487 0.55602 C -0.20765 0.56157 -0.21164 0.56366 -0.21459 0.56898 C -0.22223 0.58217 -0.21615 0.57569 -0.22327 0.58194 C -0.22813 0.59259 -0.23768 0.60255 -0.24636 0.60648 C -0.2639 0.60602 -0.28143 0.6081 -0.29879 0.60486 C -0.30226 0.60417 -0.30365 0.59838 -0.30608 0.59514 C -0.30747 0.59329 -0.31355 0.59352 -0.30973 0.59352 " pathEditMode="relative" ptsTypes="fffffffffffffffffffffffffffffffA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C -0.00087 0.0162 -0.00052 0.03032 -0.00729 0.04375 C -0.00764 0.04537 -0.00781 0.04722 -0.00851 0.04884 C -0.0099 0.05231 -0.0125 0.05486 -0.01337 0.05856 C -0.01597 0.06921 -0.02205 0.07847 -0.02674 0.08773 C -0.02899 0.09213 -0.02934 0.09792 -0.0316 0.10231 C -0.03316 0.10556 -0.03646 0.11204 -0.03646 0.11204 C -0.03802 0.11875 -0.03941 0.1213 -0.04392 0.12523 C -0.04826 0.14236 -0.05486 0.16088 -0.06458 0.17384 C -0.06754 0.18565 -0.06563 0.18079 -0.06945 0.18866 C -0.07083 0.19838 -0.07396 0.20648 -0.07795 0.21458 C -0.07951 0.22639 -0.08247 0.2375 -0.08524 0.24884 C -0.08785 0.25972 -0.0875 0.2669 -0.09392 0.27477 C -0.09583 0.28218 -0.09931 0.28796 -0.10243 0.29421 C -0.10451 0.29838 -0.10556 0.3044 -0.10729 0.3088 C -0.11198 0.32037 -0.11788 0.33102 -0.12188 0.34306 C -0.1276 0.36019 -0.12691 0.37431 -0.13767 0.38866 C -0.13958 0.3963 -0.13976 0.40139 -0.14392 0.40648 C -0.14583 0.42176 -0.14896 0.43588 -0.15729 0.44699 C -0.15885 0.4537 -0.16163 0.46065 -0.16458 0.46667 C -0.16684 0.48171 -0.17066 0.49583 -0.17431 0.51042 C -0.17552 0.51551 -0.18073 0.52477 -0.18281 0.53009 C -0.1849 0.53565 -0.18646 0.54468 -0.18889 0.54954 C -0.19063 0.55278 -0.19392 0.55926 -0.19392 0.55926 C -0.19601 0.56782 -0.19635 0.57176 -0.20122 0.5787 C -0.2033 0.58171 -0.20469 0.58333 -0.20608 0.58704 C -0.20885 0.59468 -0.21181 0.60208 -0.21458 0.60972 " pathEditMode="relative" ptsTypes="ffffffffffffffffffffffffffA">
                                      <p:cBhvr>
                                        <p:cTn id="2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1.11111E-6 C -0.00174 0.00347 -0.00452 0.00602 -0.00608 0.00972 C -0.01112 0.02176 -0.01251 0.03634 -0.01719 0.04861 C -0.0191 0.0537 -0.02136 0.05833 -0.02327 0.06343 C -0.02553 0.06944 -0.0257 0.07662 -0.02692 0.08287 C -0.02935 0.09491 -0.03386 0.10648 -0.03907 0.1169 C -0.04219 0.13009 -0.05035 0.1493 -0.05608 0.16088 C -0.05903 0.16667 -0.06042 0.1743 -0.06337 0.18032 C -0.06667 0.19398 -0.06216 0.17778 -0.06719 0.18866 C -0.06928 0.19305 -0.07015 0.19884 -0.07206 0.20324 C -0.07483 0.20995 -0.07813 0.21574 -0.08056 0.22268 C -0.08265 0.2287 -0.08386 0.23588 -0.08542 0.24213 C -0.08629 0.24583 -0.08872 0.24884 -0.09028 0.25208 C -0.0941 0.25995 -0.09619 0.26968 -0.10122 0.27639 C -0.10331 0.28495 -0.10174 0.27986 -0.1073 0.29097 C -0.11251 0.30139 -0.10712 0.30208 -0.11459 0.3088 C -0.11719 0.31852 -0.11962 0.32847 -0.12206 0.33819 C -0.12414 0.34676 -0.12883 0.35324 -0.13056 0.3625 C -0.13195 0.36991 -0.13334 0.3838 -0.13664 0.39028 C -0.14081 0.39838 -0.14428 0.40602 -0.14758 0.41458 C -0.15157 0.425 -0.15365 0.43542 -0.15851 0.44537 C -0.1639 0.45602 -0.16511 0.47014 -0.16962 0.48125 C -0.17136 0.48542 -0.17292 0.48981 -0.17449 0.49421 C -0.1757 0.49722 -0.17605 0.50069 -0.17692 0.50393 C -0.17726 0.50555 -0.17813 0.5088 -0.17813 0.5088 C -0.179 0.52292 -0.18091 0.53333 -0.18421 0.5463 C -0.1856 0.55162 -0.1889 0.55555 -0.19028 0.56088 C -0.18994 0.56968 -0.19046 0.57847 -0.18907 0.58704 C -0.18577 0.60625 -0.16233 0.60555 -0.15244 0.60648 C -0.14306 0.60486 -0.13143 0.60139 -0.12449 0.5919 C -0.11858 0.5838 -0.1132 0.57593 -0.10487 0.57222 C -0.09949 0.56505 -0.09289 0.55995 -0.08664 0.5544 C -0.08074 0.54907 -0.08508 0.55069 -0.08056 0.54468 C -0.07952 0.54329 -0.07796 0.54282 -0.07692 0.54143 C -0.07431 0.53843 -0.07258 0.53426 -0.06962 0.53171 C -0.06841 0.53055 -0.06702 0.52986 -0.06581 0.52847 C -0.0632 0.52546 -0.05851 0.51875 -0.05851 0.51875 C -0.05712 0.51273 -0.05556 0.51296 -0.05244 0.5088 " pathEditMode="relative" ptsTypes="fffffffffffffffffffffffffffffffffffffA">
                                      <p:cBhvr>
                                        <p:cTn id="3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6.66667E-6 C -0.0019 -0.00765 -0.00659 -0.01181 -0.0085 -0.01968 C -0.00798 -0.03751 -0.01197 -0.05718 -0.00607 -0.07316 C 0.00313 -0.09792 0.0349 -0.12015 0.05365 -0.12848 C 0.06823 -0.13496 0.08455 -0.12964 0.10001 -0.1301 C 0.12518 -0.13079 0.15053 -0.13126 0.17553 -0.13172 C 0.29323 -0.13126 0.41042 -0.1301 0.52796 -0.1301 " pathEditMode="relative" ptsTypes="ffffffA">
                                      <p:cBhvr>
                                        <p:cTn id="4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C -0.00139 0.01065 -0.00347 0.02014 -0.00729 0.0294 C -0.00955 0.03472 -0.01545 0.04259 -0.01701 0.04884 C -0.02031 0.06227 -0.01805 0.05579 -0.0243 0.06829 C -0.03159 0.08264 -0.03316 0.10162 -0.03906 0.11713 C -0.04184 0.12454 -0.04496 0.13009 -0.04878 0.13657 C -0.05225 0.14259 -0.05468 0.14907 -0.0585 0.15463 C -0.06302 0.17245 -0.0559 0.1456 -0.06215 0.16435 C -0.06597 0.17593 -0.0684 0.18935 -0.07066 0.20162 C -0.0717 0.20694 -0.07673 0.2162 -0.07673 0.2162 C -0.07847 0.22338 -0.08177 0.22917 -0.08402 0.23588 C -0.08507 0.23889 -0.08646 0.2456 -0.08646 0.2456 C -0.08524 0.23472 -0.08559 0.23194 -0.07916 0.22616 C -0.07534 0.21852 -0.07309 0.2169 -0.06701 0.21134 C -0.0658 0.21019 -0.06337 0.2081 -0.06337 0.2081 C -0.0625 0.20648 -0.06198 0.20463 -0.06093 0.20324 C -0.05989 0.20185 -0.05816 0.20162 -0.05729 0.2 C -0.05503 0.1963 -0.05434 0.18935 -0.05243 0.18542 C -0.05069 0.18194 -0.04843 0.17894 -0.04635 0.17569 C -0.04409 0.17222 -0.04149 0.16921 -0.03906 0.16597 C -0.03819 0.16481 -0.03646 0.16273 -0.03646 0.16273 C -0.03385 0.15208 -0.02882 0.14282 -0.02187 0.13657 C -0.01909 0.13102 -0.01389 0.12407 -0.00972 0.12037 C -0.00104 0.10301 -0.01458 0.1294 -0.00364 0.11065 C 0.00591 0.09444 0.01233 0.0787 0.0257 0.06667 C 0.02848 0.06111 0.03125 0.05741 0.03542 0.0537 C 0.03872 0.04722 0.04323 0.04236 0.04757 0.0375 C 0.05139 0.0331 0.05313 0.02824 0.05729 0.02454 C 0.06042 0.01829 0.06268 0.01806 0.06719 0.01458 C 0.06979 0.01273 0.07448 0.0081 0.07448 0.0081 C 0.08646 0.00926 0.09045 0.00718 0.09879 0.01458 C 0.10851 0.03472 0.104 0.07014 0.0915 0.08796 C 0.08768 0.10301 0.08438 0.11829 0.08056 0.13333 C 0.08004 0.13519 0.07865 0.13634 0.07813 0.13819 C 0.07552 0.14583 0.07413 0.15463 0.07205 0.16273 C 0.07118 0.16644 0.06806 0.16875 0.06719 0.17245 C 0.06459 0.1831 0.05712 0.19259 0.05486 0.20162 C 0.05365 0.20671 0.05313 0.21296 0.05122 0.21782 C 0.04705 0.22801 0.04184 0.23611 0.03907 0.24722 C 0.03663 0.2375 0.04045 0.22963 0.04636 0.22454 C 0.04879 0.21944 0.05087 0.21481 0.05486 0.21134 C 0.05729 0.20926 0.06216 0.20486 0.06216 0.20486 C 0.06511 0.19468 0.06806 0.18519 0.07205 0.17569 C 0.07344 0.17222 0.07604 0.16968 0.07691 0.16597 C 0.07813 0.16134 0.07795 0.16019 0.08056 0.15625 C 0.08507 0.14931 0.09028 0.14306 0.09514 0.13657 C 0.09723 0.1338 0.09757 0.12894 0.1 0.12685 C 0.10417 0.12315 0.10608 0.11806 0.10973 0.11389 C 0.11198 0.11134 0.11719 0.10741 0.11719 0.10741 C 0.12136 0.09907 0.12726 0.09259 0.13177 0.08449 C 0.13438 0.07986 0.13542 0.07315 0.13907 0.06991 C 0.14966 0.06042 0.1566 0.04537 0.16719 0.03588 C 0.17014 0.03009 0.18056 0.01597 0.18542 0.01296 C 0.18768 0.01157 0.19028 0.01088 0.19271 0.00972 C 0.19393 0.00926 0.19636 0.0081 0.19636 0.0081 C 0.19966 0.00856 0.20295 0.0088 0.20608 0.00972 C 0.20868 0.01042 0.21354 0.01296 0.21354 0.01296 C 0.21771 0.01667 0.21927 0.01829 0.22084 0.02454 C 0.22049 0.03704 0.22066 0.04954 0.21962 0.06181 C 0.2191 0.06759 0.21407 0.07083 0.21094 0.07477 C 0.20886 0.07755 0.20608 0.08449 0.20608 0.08449 C 0.20278 0.09815 0.20122 0.10995 0.19514 0.12199 C 0.19375 0.12477 0.19358 0.12847 0.19271 0.13171 C 0.19219 0.13356 0.1908 0.13472 0.19028 0.13657 C 0.18455 0.15394 0.19098 0.14005 0.18542 0.15116 C 0.18316 0.16042 0.17986 0.16713 0.17691 0.17569 C 0.17587 0.1787 0.17448 0.18542 0.17448 0.18542 C 0.17518 0.21111 0.16806 0.22685 0.18177 0.23912 C 0.19271 0.23866 0.20382 0.23958 0.21476 0.2375 C 0.21476 0.2375 0.22379 0.2294 0.2257 0.22778 C 0.22691 0.22662 0.22934 0.22454 0.22934 0.22454 C 0.23611 0.21111 0.24636 0.2088 0.25608 0.20162 C 0.26875 0.19236 0.25886 0.19722 0.26719 0.19352 C 0.26979 0.18843 0.27327 0.18426 0.27691 0.18056 C 0.27917 0.17824 0.28177 0.17616 0.2842 0.17407 C 0.28542 0.17292 0.28785 0.17083 0.28785 0.17083 C 0.29063 0.16528 0.29584 0.15833 0.3 0.15463 C 0.30278 0.14884 0.30643 0.14676 0.30973 0.14144 C 0.31511 0.13287 0.3099 0.13912 0.31354 0.13495 " pathEditMode="relative" ptsTypes="ffffffffffffffffffffffffffffffffffffffffffffffffffffffffffffffffffffffffffffffA">
                                      <p:cBhvr>
                                        <p:cTn id="5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5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r="7385" b="7157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771800" y="764704"/>
            <a:ext cx="525658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53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Picture 2" descr="C:\Users\Admin\Desktop\fon-dlya-prezentacii-bloknot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" y="0"/>
            <a:ext cx="91135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202593"/>
            <a:ext cx="5368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</a:rPr>
              <a:t>Розглянь малюнки. Запиши, як можна назвати всі</a:t>
            </a:r>
          </a:p>
          <a:p>
            <a:r>
              <a:rPr lang="uk-UA" b="1" i="1" dirty="0">
                <a:solidFill>
                  <a:srgbClr val="002060"/>
                </a:solidFill>
              </a:rPr>
              <a:t>п</a:t>
            </a:r>
            <a:r>
              <a:rPr lang="uk-UA" b="1" i="1" dirty="0" smtClean="0">
                <a:solidFill>
                  <a:srgbClr val="002060"/>
                </a:solidFill>
              </a:rPr>
              <a:t>редмети одним словом</a:t>
            </a:r>
            <a:endParaRPr lang="uk-UA" b="1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0" y="5888503"/>
            <a:ext cx="8280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Запиши тільки ті назви транспортних засобів, </a:t>
            </a:r>
          </a:p>
          <a:p>
            <a:r>
              <a:rPr lang="uk-UA" sz="2400" b="1" i="1" dirty="0">
                <a:solidFill>
                  <a:srgbClr val="002060"/>
                </a:solidFill>
              </a:rPr>
              <a:t> </a:t>
            </a:r>
            <a:r>
              <a:rPr lang="uk-UA" sz="2400" b="1" i="1" dirty="0" smtClean="0">
                <a:solidFill>
                  <a:srgbClr val="002060"/>
                </a:solidFill>
              </a:rPr>
              <a:t> у яких є буква т.</a:t>
            </a:r>
            <a:endParaRPr lang="uk-UA" sz="24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Картинки по запросу транспор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31" y="1249258"/>
            <a:ext cx="5871358" cy="435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1" r="38389"/>
          <a:stretch/>
        </p:blipFill>
        <p:spPr bwMode="auto">
          <a:xfrm>
            <a:off x="5691154" y="1157104"/>
            <a:ext cx="2016224" cy="14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транспорт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 t="5199" r="1358" b="62212"/>
          <a:stretch/>
        </p:blipFill>
        <p:spPr bwMode="auto">
          <a:xfrm>
            <a:off x="1744331" y="2636138"/>
            <a:ext cx="3907789" cy="151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2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45000" l="0" r="995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872" b="50000"/>
          <a:stretch/>
        </p:blipFill>
        <p:spPr bwMode="auto">
          <a:xfrm>
            <a:off x="14626" y="206266"/>
            <a:ext cx="8614351" cy="30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45000" l="251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8" r="38943" b="50000"/>
          <a:stretch/>
        </p:blipFill>
        <p:spPr bwMode="auto">
          <a:xfrm>
            <a:off x="3428241" y="3000233"/>
            <a:ext cx="4921392" cy="276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45000" l="251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8" r="56426" b="50000"/>
          <a:stretch/>
        </p:blipFill>
        <p:spPr bwMode="auto">
          <a:xfrm>
            <a:off x="61472" y="3008733"/>
            <a:ext cx="3464171" cy="276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44926" y="1317960"/>
            <a:ext cx="1211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/>
              <a:t>Тру </a:t>
            </a:r>
            <a:endParaRPr lang="uk-UA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67218" y="3923041"/>
            <a:ext cx="1044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err="1" smtClean="0"/>
              <a:t>ска</a:t>
            </a:r>
            <a:endParaRPr lang="uk-UA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55471" y="3923041"/>
            <a:ext cx="1449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err="1" smtClean="0"/>
              <a:t>вець</a:t>
            </a:r>
            <a:endParaRPr lang="uk-UA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50157" y="1317961"/>
            <a:ext cx="1641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/>
              <a:t>Б</a:t>
            </a:r>
            <a:r>
              <a:rPr lang="uk-UA" sz="4800" b="1" dirty="0" smtClean="0"/>
              <a:t>ер  </a:t>
            </a:r>
            <a:endParaRPr lang="uk-UA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4785" y="3862012"/>
            <a:ext cx="2265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err="1" smtClean="0"/>
              <a:t>дянськ</a:t>
            </a:r>
            <a:endParaRPr lang="uk-UA" sz="4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98561" y="1225629"/>
            <a:ext cx="769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/>
              <a:t> - </a:t>
            </a:r>
            <a:endParaRPr lang="uk-UA" sz="6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4626" y="5657671"/>
            <a:ext cx="9857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              Розглянь вагони поїзда. Розстав їх за      </a:t>
            </a:r>
          </a:p>
          <a:p>
            <a:r>
              <a:rPr lang="uk-UA" sz="2400" b="1" i="1" dirty="0">
                <a:solidFill>
                  <a:srgbClr val="002060"/>
                </a:solidFill>
              </a:rPr>
              <a:t> </a:t>
            </a:r>
            <a:r>
              <a:rPr lang="uk-UA" sz="2400" b="1" i="1" dirty="0" smtClean="0">
                <a:solidFill>
                  <a:srgbClr val="002060"/>
                </a:solidFill>
              </a:rPr>
              <a:t>   номерами. Яким маршрутом рухається потяг?</a:t>
            </a:r>
          </a:p>
          <a:p>
            <a:endParaRPr lang="uk-UA" sz="2400" b="1" i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6170" y="2038409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/>
              <a:t>1</a:t>
            </a:r>
            <a:endParaRPr lang="uk-UA" sz="4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58840" y="4643845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/>
              <a:t>2</a:t>
            </a:r>
            <a:endParaRPr lang="uk-UA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25999" y="2038410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/>
              <a:t>3</a:t>
            </a:r>
            <a:endParaRPr lang="uk-UA" sz="4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593450" y="197292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/>
              <a:t>4</a:t>
            </a:r>
            <a:endParaRPr lang="uk-UA" sz="4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464886" y="4643844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/>
              <a:t>5</a:t>
            </a:r>
            <a:endParaRPr lang="uk-UA" sz="4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922746" y="4635879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/>
              <a:t>6</a:t>
            </a:r>
            <a:endParaRPr lang="uk-UA" sz="4400" b="1" dirty="0"/>
          </a:p>
        </p:txBody>
      </p:sp>
    </p:spTree>
    <p:extLst>
      <p:ext uri="{BB962C8B-B14F-4D97-AF65-F5344CB8AC3E}">
        <p14:creationId xmlns:p14="http://schemas.microsoft.com/office/powerpoint/2010/main" val="2083300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анимация потяг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олна 5"/>
          <p:cNvSpPr/>
          <p:nvPr/>
        </p:nvSpPr>
        <p:spPr>
          <a:xfrm>
            <a:off x="539552" y="0"/>
            <a:ext cx="5328592" cy="1296144"/>
          </a:xfrm>
          <a:prstGeom prst="wav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573516" y="375576"/>
            <a:ext cx="5006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/>
              <a:t>Бердянськ - </a:t>
            </a:r>
            <a:r>
              <a:rPr lang="uk-UA" sz="3200" b="1" dirty="0"/>
              <a:t>Т</a:t>
            </a:r>
            <a:r>
              <a:rPr lang="uk-UA" sz="3200" b="1" dirty="0" smtClean="0"/>
              <a:t>рускавець</a:t>
            </a:r>
            <a:endParaRPr lang="uk-UA" sz="3200" b="1" dirty="0"/>
          </a:p>
        </p:txBody>
      </p:sp>
      <p:pic>
        <p:nvPicPr>
          <p:cNvPr id="7" name="zvuk-poezda-i-ob-yavy-edet-i-zvuk-vokzal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6373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2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неб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2"/>
            <a:ext cx="9127355" cy="686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61396116"/>
              </p:ext>
            </p:extLst>
          </p:nvPr>
        </p:nvGraphicFramePr>
        <p:xfrm>
          <a:off x="386431" y="260648"/>
          <a:ext cx="8229600" cy="585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о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ю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«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Н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а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ф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т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у</a:t>
                      </a:r>
                      <a:endParaRPr lang="uk-UA" sz="4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д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м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и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й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с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в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о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с</a:t>
                      </a:r>
                      <a:endParaRPr lang="uk-UA" sz="4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о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о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Т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р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у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с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є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я</a:t>
                      </a:r>
                      <a:endParaRPr lang="uk-UA" sz="4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в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д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т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rgbClr val="C00000"/>
                          </a:solidFill>
                        </a:rPr>
                        <a:t>К</a:t>
                      </a:r>
                      <a:endParaRPr lang="uk-UA" sz="5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у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к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ю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»</a:t>
                      </a:r>
                      <a:endParaRPr lang="uk-UA" sz="4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ю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і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р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о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р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а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м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.</a:t>
                      </a:r>
                      <a:endParaRPr lang="uk-UA" sz="4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о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в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ь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ц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е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в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і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48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н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ь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л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а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р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е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/>
                        <a:t>н</a:t>
                      </a:r>
                      <a:endParaRPr lang="uk-UA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4800" b="1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>
            <a:off x="4220436" y="3212976"/>
            <a:ext cx="648072" cy="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78616" y="6046063"/>
            <a:ext cx="6232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Прочитай і запиши речення. 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Читай за напрямком руху годинникової стрілки.</a:t>
            </a:r>
            <a:endParaRPr lang="uk-UA" sz="2000" b="1" dirty="0">
              <a:solidFill>
                <a:srgbClr val="002060"/>
              </a:solidFill>
            </a:endParaRPr>
          </a:p>
        </p:txBody>
      </p:sp>
      <p:pic>
        <p:nvPicPr>
          <p:cNvPr id="9220" name="Picture 4" descr="Картинки по запросу курорт трускавец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13" y="0"/>
            <a:ext cx="9317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13" y="23549"/>
            <a:ext cx="9301068" cy="683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курорт трускавец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70" y="0"/>
            <a:ext cx="9287925" cy="687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курорт трускавец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52" y="-32970"/>
            <a:ext cx="9301707" cy="689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курорт трускавец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199" y="-32970"/>
            <a:ext cx="9419031" cy="689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9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6093296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«Початкова </a:t>
            </a:r>
            <a:r>
              <a:rPr lang="uk-UA" dirty="0" err="1" smtClean="0"/>
              <a:t>телешкола</a:t>
            </a:r>
            <a:r>
              <a:rPr lang="uk-UA" dirty="0" smtClean="0"/>
              <a:t>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3984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S10190870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497</Words>
  <Application>Microsoft Office PowerPoint</Application>
  <PresentationFormat>Экран (4:3)</PresentationFormat>
  <Paragraphs>153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Воздушный поток</vt:lpstr>
      <vt:lpstr>1_TS101908704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Елена</cp:lastModifiedBy>
  <cp:revision>52</cp:revision>
  <dcterms:created xsi:type="dcterms:W3CDTF">2017-09-03T13:04:55Z</dcterms:created>
  <dcterms:modified xsi:type="dcterms:W3CDTF">2018-02-10T08:02:30Z</dcterms:modified>
</cp:coreProperties>
</file>