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4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0FC7086-9C09-49D1-8B2B-8BB817A3668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F1986F4-2824-4584-9E8F-BE505730A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2"/>
            <a:ext cx="7772400" cy="385765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000" dirty="0" smtClean="0">
                <a:solidFill>
                  <a:schemeClr val="tx1"/>
                </a:solidFill>
              </a:rPr>
              <a:t>Дружківська загальноосвітня школа І – ІІІ ступенів № 1 </a:t>
            </a:r>
            <a:br>
              <a:rPr lang="uk-UA" sz="2000" dirty="0" smtClean="0">
                <a:solidFill>
                  <a:schemeClr val="tx1"/>
                </a:solidFill>
              </a:rPr>
            </a:br>
            <a:r>
              <a:rPr lang="uk-UA" sz="2000" dirty="0" smtClean="0">
                <a:solidFill>
                  <a:schemeClr val="tx1"/>
                </a:solidFill>
              </a:rPr>
              <a:t>Дружківської міської ради Донецької області</a:t>
            </a:r>
            <a:br>
              <a:rPr lang="uk-UA" sz="2000" dirty="0" smtClean="0">
                <a:solidFill>
                  <a:schemeClr val="tx1"/>
                </a:solidFill>
              </a:rPr>
            </a:br>
            <a:r>
              <a:rPr lang="uk-UA" sz="2000" dirty="0" smtClean="0">
                <a:solidFill>
                  <a:schemeClr val="tx1"/>
                </a:solidFill>
              </a:rPr>
              <a:t/>
            </a:r>
            <a:br>
              <a:rPr lang="uk-UA" sz="2000" dirty="0" smtClean="0">
                <a:solidFill>
                  <a:schemeClr val="tx1"/>
                </a:solidFill>
              </a:rPr>
            </a:br>
            <a:r>
              <a:rPr lang="uk-UA" sz="2000" dirty="0" smtClean="0">
                <a:solidFill>
                  <a:srgbClr val="FF0000"/>
                </a:solidFill>
              </a:rPr>
              <a:t/>
            </a:r>
            <a:br>
              <a:rPr lang="uk-UA" sz="2000" dirty="0" smtClean="0">
                <a:solidFill>
                  <a:srgbClr val="FF0000"/>
                </a:solidFill>
              </a:rPr>
            </a:br>
            <a:r>
              <a:rPr lang="uk-UA" sz="2000" dirty="0" smtClean="0">
                <a:solidFill>
                  <a:srgbClr val="FF0000"/>
                </a:solidFill>
              </a:rPr>
              <a:t/>
            </a:r>
            <a:br>
              <a:rPr lang="uk-UA" sz="2000" dirty="0" smtClean="0">
                <a:solidFill>
                  <a:srgbClr val="FF0000"/>
                </a:solidFill>
              </a:rPr>
            </a:br>
            <a:r>
              <a:rPr lang="uk-UA" sz="4000" dirty="0" smtClean="0">
                <a:solidFill>
                  <a:srgbClr val="FF0000"/>
                </a:solidFill>
              </a:rPr>
              <a:t>“ Герої Небесної </a:t>
            </a:r>
            <a:r>
              <a:rPr lang="uk-UA" sz="4000" dirty="0" err="1" smtClean="0">
                <a:solidFill>
                  <a:srgbClr val="FF0000"/>
                </a:solidFill>
              </a:rPr>
              <a:t>Сотні”</a:t>
            </a:r>
            <a:r>
              <a:rPr lang="uk-UA" sz="4000" dirty="0" smtClean="0">
                <a:solidFill>
                  <a:srgbClr val="FF0000"/>
                </a:solidFill>
              </a:rPr>
              <a:t/>
            </a:r>
            <a:br>
              <a:rPr lang="uk-UA" sz="4000" dirty="0" smtClean="0">
                <a:solidFill>
                  <a:srgbClr val="FF0000"/>
                </a:solidFill>
              </a:rPr>
            </a:br>
            <a:r>
              <a:rPr lang="uk-UA" sz="4000" dirty="0" smtClean="0">
                <a:solidFill>
                  <a:srgbClr val="FF0000"/>
                </a:solidFill>
              </a:rPr>
              <a:t/>
            </a:r>
            <a:br>
              <a:rPr lang="uk-UA" sz="4000" dirty="0" smtClean="0">
                <a:solidFill>
                  <a:srgbClr val="FF0000"/>
                </a:solidFill>
              </a:rPr>
            </a:br>
            <a:r>
              <a:rPr lang="uk-UA" sz="4000" dirty="0" smtClean="0">
                <a:solidFill>
                  <a:srgbClr val="FF0000"/>
                </a:solidFill>
              </a:rPr>
              <a:t>     </a:t>
            </a:r>
            <a:r>
              <a:rPr lang="uk-UA" sz="4000" dirty="0" smtClean="0">
                <a:solidFill>
                  <a:srgbClr val="00B050"/>
                </a:solidFill>
                <a:latin typeface="Monotype Corsiva" pitchFamily="66" charset="0"/>
              </a:rPr>
              <a:t>Сергій </a:t>
            </a:r>
            <a:r>
              <a:rPr lang="uk-UA" sz="4000" dirty="0" err="1" smtClean="0">
                <a:solidFill>
                  <a:srgbClr val="00B050"/>
                </a:solidFill>
                <a:latin typeface="Monotype Corsiva" pitchFamily="66" charset="0"/>
              </a:rPr>
              <a:t>Байдовський</a:t>
            </a:r>
            <a:r>
              <a:rPr lang="uk-UA" sz="4000" dirty="0" smtClean="0">
                <a:solidFill>
                  <a:srgbClr val="00B050"/>
                </a:solidFill>
                <a:latin typeface="Monotype Corsiva" pitchFamily="66" charset="0"/>
              </a:rPr>
              <a:t>  </a:t>
            </a:r>
            <a:br>
              <a:rPr lang="uk-UA" sz="4000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uk-UA" sz="4000" dirty="0" smtClean="0">
                <a:solidFill>
                  <a:srgbClr val="00B050"/>
                </a:solidFill>
                <a:latin typeface="Monotype Corsiva" pitchFamily="66" charset="0"/>
              </a:rPr>
              <a:t>       ( 1990 – 2014 рр. )</a:t>
            </a:r>
            <a:endParaRPr lang="ru-RU" sz="4000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6429396"/>
            <a:ext cx="7772400" cy="428603"/>
          </a:xfrm>
        </p:spPr>
        <p:txBody>
          <a:bodyPr>
            <a:normAutofit fontScale="70000" lnSpcReduction="20000"/>
          </a:bodyPr>
          <a:lstStyle/>
          <a:p>
            <a:r>
              <a:rPr lang="uk-UA" sz="3600" b="1" dirty="0" smtClean="0">
                <a:solidFill>
                  <a:schemeClr val="tx1"/>
                </a:solidFill>
              </a:rPr>
              <a:t>Підготувала : </a:t>
            </a:r>
            <a:r>
              <a:rPr lang="uk-UA" sz="3600" b="1" dirty="0" err="1" smtClean="0">
                <a:solidFill>
                  <a:schemeClr val="tx1"/>
                </a:solidFill>
              </a:rPr>
              <a:t>Волино</a:t>
            </a:r>
            <a:r>
              <a:rPr lang="uk-UA" sz="3600" b="1" dirty="0" smtClean="0">
                <a:solidFill>
                  <a:schemeClr val="tx1"/>
                </a:solidFill>
              </a:rPr>
              <a:t> Ю. В. 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Admin\Desktop\небесна сотня\CqX6LaSWcAALBsD.jpg"/>
          <p:cNvPicPr>
            <a:picLocks noChangeAspect="1" noChangeArrowheads="1"/>
          </p:cNvPicPr>
          <p:nvPr/>
        </p:nvPicPr>
        <p:blipFill>
          <a:blip r:embed="rId2"/>
          <a:srcRect b="17272"/>
          <a:stretch>
            <a:fillRect/>
          </a:stretch>
        </p:blipFill>
        <p:spPr bwMode="auto">
          <a:xfrm>
            <a:off x="0" y="2857496"/>
            <a:ext cx="2857520" cy="3397766"/>
          </a:xfrm>
          <a:prstGeom prst="rect">
            <a:avLst/>
          </a:prstGeom>
          <a:noFill/>
        </p:spPr>
      </p:pic>
      <p:pic>
        <p:nvPicPr>
          <p:cNvPr id="5" name="Рисунок 4" descr="C:\Users\Admin\Desktop\небесна сотня\1455959211_8149017-nebesna_sotny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214818"/>
            <a:ext cx="507209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869934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Він жив з Україною в серці…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5572140"/>
            <a:ext cx="8215370" cy="1143008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Мав звання рядового у складі Українського Реєстрового  козацтва Всеукраїнської громадської організації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 flipH="1">
            <a:off x="8669684" y="6143644"/>
            <a:ext cx="45719" cy="4762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" name="Содержимое 6" descr="C:\Users\Admin\Desktop\небесна сотня\Image 17.png"/>
          <p:cNvPicPr>
            <a:picLocks noGrp="1"/>
          </p:cNvPicPr>
          <p:nvPr>
            <p:ph sz="quarter" idx="2"/>
          </p:nvPr>
        </p:nvPicPr>
        <p:blipFill>
          <a:blip r:embed="rId2"/>
          <a:srcRect l="13814" r="24786"/>
          <a:stretch>
            <a:fillRect/>
          </a:stretch>
        </p:blipFill>
        <p:spPr bwMode="auto">
          <a:xfrm>
            <a:off x="285720" y="928670"/>
            <a:ext cx="35719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C:\Users\Admin\Desktop\небесна сотня\STghKG4CGNA.jpg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142984"/>
            <a:ext cx="285752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Admin\Desktop\небесна сотня\Image 18.png"/>
          <p:cNvPicPr/>
          <p:nvPr/>
        </p:nvPicPr>
        <p:blipFill>
          <a:blip r:embed="rId4"/>
          <a:srcRect l="34589" r="36775"/>
          <a:stretch>
            <a:fillRect/>
          </a:stretch>
        </p:blipFill>
        <p:spPr bwMode="auto">
          <a:xfrm>
            <a:off x="3786182" y="2285992"/>
            <a:ext cx="200026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42873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35 сотня Самооборони Майдану  “ Волинська </a:t>
            </a:r>
            <a:r>
              <a:rPr lang="uk-UA" dirty="0" err="1" smtClean="0">
                <a:solidFill>
                  <a:srgbClr val="FF0000"/>
                </a:solidFill>
              </a:rPr>
              <a:t>Січ”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357298"/>
            <a:ext cx="7772400" cy="5286412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               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</p:txBody>
      </p:sp>
      <p:pic>
        <p:nvPicPr>
          <p:cNvPr id="22530" name="Picture 2" descr="C:\Users\Admin\Desktop\небесна сотня\PnjmaQ1dzl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71678"/>
            <a:ext cx="3557468" cy="2666999"/>
          </a:xfrm>
          <a:prstGeom prst="rect">
            <a:avLst/>
          </a:prstGeom>
          <a:noFill/>
        </p:spPr>
      </p:pic>
      <p:pic>
        <p:nvPicPr>
          <p:cNvPr id="5" name="Рисунок 4" descr="C:\Users\Admin\Desktop\небесна сотня\HsC56k12QHg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357298"/>
            <a:ext cx="2428892" cy="3457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“ ГЕРОЇ НЕ ВМИРАЮТЬ !!! ”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4286256"/>
            <a:ext cx="4000528" cy="1885944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20 лютого 2014 року , приблизно о 9.00 год. ранку,вогнепальна куля снайпера влучила у легені Сергія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4286256"/>
            <a:ext cx="4041775" cy="1885944"/>
          </a:xfrm>
        </p:spPr>
        <p:txBody>
          <a:bodyPr>
            <a:normAutofit/>
          </a:bodyPr>
          <a:lstStyle/>
          <a:p>
            <a:r>
              <a:rPr lang="uk-UA" dirty="0" smtClean="0"/>
              <a:t>Серце Сергія тричі починало битися та на превеликий жаль…</a:t>
            </a:r>
            <a:endParaRPr lang="ru-RU" dirty="0"/>
          </a:p>
        </p:txBody>
      </p:sp>
      <p:pic>
        <p:nvPicPr>
          <p:cNvPr id="7" name="Содержимое 6" descr="C:\Users\Admin\Desktop\небесна сотня\Smertelno-poranenij-Geroj-Ukrayini-Sergij-Bajdovskij.-20-lyutogo-2014r..jpg"/>
          <p:cNvPicPr>
            <a:picLocks noGr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4040188" cy="26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Admin\Desktop\небесна сотня\2860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357298"/>
            <a:ext cx="4483228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Герой Небесної Сотні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4929198"/>
            <a:ext cx="8572560" cy="1714512"/>
          </a:xfrm>
        </p:spPr>
        <p:txBody>
          <a:bodyPr>
            <a:normAutofit fontScale="85000" lnSpcReduction="20000"/>
          </a:bodyPr>
          <a:lstStyle/>
          <a:p>
            <a:r>
              <a:rPr lang="uk-UA" sz="3800" dirty="0" smtClean="0">
                <a:solidFill>
                  <a:srgbClr val="002060"/>
                </a:solidFill>
              </a:rPr>
              <a:t> </a:t>
            </a:r>
            <a:r>
              <a:rPr lang="ru-RU" sz="3800" dirty="0" smtClean="0">
                <a:solidFill>
                  <a:srgbClr val="002060"/>
                </a:solidFill>
              </a:rPr>
              <a:t>«</a:t>
            </a:r>
            <a:r>
              <a:rPr lang="ru-RU" sz="3800" dirty="0" err="1" smtClean="0">
                <a:solidFill>
                  <a:srgbClr val="002060"/>
                </a:solidFill>
              </a:rPr>
              <a:t>Нація</a:t>
            </a:r>
            <a:r>
              <a:rPr lang="ru-RU" sz="3800" dirty="0" smtClean="0">
                <a:solidFill>
                  <a:srgbClr val="002060"/>
                </a:solidFill>
              </a:rPr>
              <a:t>, яка не готова </a:t>
            </a:r>
            <a:r>
              <a:rPr lang="ru-RU" sz="3800" dirty="0" err="1" smtClean="0">
                <a:solidFill>
                  <a:srgbClr val="002060"/>
                </a:solidFill>
              </a:rPr>
              <a:t>посилати</a:t>
            </a:r>
            <a:r>
              <a:rPr lang="ru-RU" sz="3800" dirty="0" smtClean="0">
                <a:solidFill>
                  <a:srgbClr val="002060"/>
                </a:solidFill>
              </a:rPr>
              <a:t> </a:t>
            </a:r>
            <a:r>
              <a:rPr lang="uk-UA" sz="3800" dirty="0" smtClean="0">
                <a:solidFill>
                  <a:srgbClr val="002060"/>
                </a:solidFill>
              </a:rPr>
              <a:t>с</a:t>
            </a:r>
            <a:r>
              <a:rPr lang="ru-RU" sz="3800" dirty="0" err="1" smtClean="0">
                <a:solidFill>
                  <a:srgbClr val="002060"/>
                </a:solidFill>
              </a:rPr>
              <a:t>инів</a:t>
            </a:r>
            <a:r>
              <a:rPr lang="ru-RU" sz="3800" dirty="0" smtClean="0">
                <a:solidFill>
                  <a:srgbClr val="002060"/>
                </a:solidFill>
              </a:rPr>
              <a:t> на смерть, не </a:t>
            </a:r>
            <a:r>
              <a:rPr lang="ru-RU" sz="3800" dirty="0" err="1" smtClean="0">
                <a:solidFill>
                  <a:srgbClr val="002060"/>
                </a:solidFill>
              </a:rPr>
              <a:t>виживе</a:t>
            </a:r>
            <a:r>
              <a:rPr lang="uk-UA" sz="3800" dirty="0" smtClean="0">
                <a:solidFill>
                  <a:srgbClr val="002060"/>
                </a:solidFill>
              </a:rPr>
              <a:t>». 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       </a:t>
            </a:r>
            <a:r>
              <a:rPr lang="uk-UA" dirty="0" smtClean="0">
                <a:solidFill>
                  <a:srgbClr val="FFFF00"/>
                </a:solidFill>
              </a:rPr>
              <a:t>Ц</a:t>
            </a:r>
            <a:r>
              <a:rPr lang="ru-RU" dirty="0" err="1" smtClean="0">
                <a:solidFill>
                  <a:srgbClr val="FFFF00"/>
                </a:solidFill>
              </a:rPr>
              <a:t>ю</a:t>
            </a:r>
            <a:r>
              <a:rPr lang="ru-RU" dirty="0" smtClean="0">
                <a:solidFill>
                  <a:srgbClr val="FFFF00"/>
                </a:solidFill>
              </a:rPr>
              <a:t> цитату </a:t>
            </a:r>
            <a:r>
              <a:rPr lang="ru-RU" dirty="0" err="1" smtClean="0">
                <a:solidFill>
                  <a:srgbClr val="FFFF00"/>
                </a:solidFill>
              </a:rPr>
              <a:t>українського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дисидента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Левка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Лук’яненка</a:t>
            </a:r>
            <a:r>
              <a:rPr lang="ru-RU" dirty="0" smtClean="0">
                <a:solidFill>
                  <a:srgbClr val="FFFF00"/>
                </a:solidFill>
              </a:rPr>
              <a:t> Герой </a:t>
            </a:r>
            <a:r>
              <a:rPr lang="ru-RU" dirty="0" err="1" smtClean="0">
                <a:solidFill>
                  <a:srgbClr val="FFFF00"/>
                </a:solidFill>
              </a:rPr>
              <a:t>Небесної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Сотні</a:t>
            </a:r>
            <a:r>
              <a:rPr lang="ru-RU" dirty="0" smtClean="0">
                <a:solidFill>
                  <a:srgbClr val="FFFF00"/>
                </a:solidFill>
              </a:rPr>
              <a:t> - </a:t>
            </a:r>
            <a:r>
              <a:rPr lang="ru-RU" dirty="0" err="1" smtClean="0">
                <a:solidFill>
                  <a:srgbClr val="FFFF00"/>
                </a:solidFill>
              </a:rPr>
              <a:t>Сергій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Байдовскій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розмістив</a:t>
            </a:r>
            <a:r>
              <a:rPr lang="ru-RU" dirty="0" smtClean="0">
                <a:solidFill>
                  <a:srgbClr val="FFFF00"/>
                </a:solidFill>
              </a:rPr>
              <a:t> на </a:t>
            </a:r>
            <a:r>
              <a:rPr lang="ru-RU" dirty="0" err="1" smtClean="0">
                <a:solidFill>
                  <a:srgbClr val="FFFF00"/>
                </a:solidFill>
              </a:rPr>
              <a:t>своїй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сторінці</a:t>
            </a:r>
            <a:r>
              <a:rPr lang="ru-RU" dirty="0" smtClean="0">
                <a:solidFill>
                  <a:srgbClr val="FFFF00"/>
                </a:solidFill>
              </a:rPr>
              <a:t> в </a:t>
            </a:r>
            <a:r>
              <a:rPr lang="ru-RU" dirty="0" err="1" smtClean="0">
                <a:solidFill>
                  <a:srgbClr val="FFFF00"/>
                </a:solidFill>
              </a:rPr>
              <a:t>соцмережі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ВКонтакте</a:t>
            </a:r>
            <a:r>
              <a:rPr lang="ru-RU" dirty="0" smtClean="0">
                <a:solidFill>
                  <a:srgbClr val="FFFF00"/>
                </a:solidFill>
              </a:rPr>
              <a:t> за </a:t>
            </a:r>
            <a:r>
              <a:rPr lang="ru-RU" dirty="0" err="1" smtClean="0">
                <a:solidFill>
                  <a:srgbClr val="FFFF00"/>
                </a:solidFill>
              </a:rPr>
              <a:t>п’ять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днів</a:t>
            </a:r>
            <a:r>
              <a:rPr lang="ru-RU" dirty="0" smtClean="0">
                <a:solidFill>
                  <a:srgbClr val="FFFF00"/>
                </a:solidFill>
              </a:rPr>
              <a:t> до </a:t>
            </a:r>
            <a:r>
              <a:rPr lang="ru-RU" dirty="0" err="1" smtClean="0">
                <a:solidFill>
                  <a:srgbClr val="FFFF00"/>
                </a:solidFill>
              </a:rPr>
              <a:t>своєї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загибелі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 flipH="1">
            <a:off x="8686801" y="5410200"/>
            <a:ext cx="45719" cy="76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C:\Users\Admin\Desktop\небесна сотня\original-1322902026.jpg"/>
          <p:cNvPicPr>
            <a:picLocks noGrp="1"/>
          </p:cNvPicPr>
          <p:nvPr>
            <p:ph sz="quarter" idx="2"/>
          </p:nvPr>
        </p:nvPicPr>
        <p:blipFill>
          <a:blip r:embed="rId2"/>
          <a:srcRect b="12844"/>
          <a:stretch>
            <a:fillRect/>
          </a:stretch>
        </p:blipFill>
        <p:spPr bwMode="auto">
          <a:xfrm>
            <a:off x="214282" y="1142984"/>
            <a:ext cx="442915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C:\Users\Admin\Desktop\небесна сотня\D2017-06-08_12-45-09_ID3300_B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 l="9259"/>
          <a:stretch>
            <a:fillRect/>
          </a:stretch>
        </p:blipFill>
        <p:spPr bwMode="auto">
          <a:xfrm>
            <a:off x="5214942" y="1357298"/>
            <a:ext cx="3429024" cy="283419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Картинки по запросу поминальная свеча"/>
          <p:cNvPicPr>
            <a:picLocks noChangeAspect="1" noChangeArrowheads="1"/>
          </p:cNvPicPr>
          <p:nvPr/>
        </p:nvPicPr>
        <p:blipFill>
          <a:blip r:embed="rId2"/>
          <a:srcRect l="38299" t="11348" r="25531"/>
          <a:stretch>
            <a:fillRect/>
          </a:stretch>
        </p:blipFill>
        <p:spPr bwMode="auto">
          <a:xfrm>
            <a:off x="6286512" y="4500570"/>
            <a:ext cx="1792429" cy="24711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71736" y="142853"/>
            <a:ext cx="3714776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Пострілом </a:t>
            </a:r>
            <a:r>
              <a:rPr lang="uk-UA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груди…</a:t>
            </a:r>
          </a:p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Груди!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Відкрийте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груди!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Боже!…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Кривава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рана…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Тут…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не буде…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… не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боляче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мамо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!...»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заплющив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сині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Втратила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матір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Кача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пливе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Тисині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Плаче…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уся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країна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Тужить-рида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дівчИна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Юний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іще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дитина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–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останнє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Бачить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домовині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долюбіть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– за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Нелюдам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- не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здавайтесь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Проти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насилля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злого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лави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бійців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ставайте!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Впав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буревії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Пам’ять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гірчить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Виборем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наші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мрії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 нами – Небесна сотня.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Інесса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Рассвєтная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0" y="3406820"/>
            <a:ext cx="2285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Медаль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«За 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жертовність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любов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dirty="0"/>
          </a:p>
        </p:txBody>
      </p:sp>
      <p:pic>
        <p:nvPicPr>
          <p:cNvPr id="1026" name="Picture 2" descr="C:\Users\Admin\Desktop\небесна сотня\Медаль_За_жертовність_і_любов_до_Україн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357694"/>
            <a:ext cx="808733" cy="178595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10800000" flipV="1">
            <a:off x="5072066" y="103894"/>
            <a:ext cx="371477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Звання</a:t>
            </a: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Геро́й </a:t>
            </a:r>
            <a:r>
              <a:rPr lang="vi-V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Украї́ни</a:t>
            </a:r>
            <a:endParaRPr lang="uk-U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85728"/>
            <a:ext cx="2428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орден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«Золота       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Зірка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 descr="C:\Users\Admin\Desktop\небесна сотня\Ukrainian_Medal_of_the_Gold_Sta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142984"/>
            <a:ext cx="714380" cy="20288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небесна сотня\_________________58fdfa0046cf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928670"/>
            <a:ext cx="7553359" cy="5684536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 rot="10800000" flipV="1">
            <a:off x="0" y="-2592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ВІЧНА ПАМ'ЯТЬ !!!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СЛАВА ГЕРОЯМ  !!!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9124" y="-857280"/>
            <a:ext cx="4714876" cy="4929222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Йому було лише 23 роки, він був ровесником молодої і Незалежної держави, за справедливе майбутнє якої віддав найдорожче – </a:t>
            </a:r>
            <a:r>
              <a:rPr lang="uk-U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</a:t>
            </a:r>
            <a:r>
              <a:rPr lang="uk-UA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-142900"/>
            <a:ext cx="6572264" cy="3071834"/>
          </a:xfrm>
        </p:spPr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  <p:pic>
        <p:nvPicPr>
          <p:cNvPr id="6" name="Picture 6" descr="Картинки по запросу поминальная свеча"/>
          <p:cNvPicPr>
            <a:picLocks noChangeAspect="1" noChangeArrowheads="1"/>
          </p:cNvPicPr>
          <p:nvPr/>
        </p:nvPicPr>
        <p:blipFill>
          <a:blip r:embed="rId2"/>
          <a:srcRect l="38299" t="11348" r="25531"/>
          <a:stretch>
            <a:fillRect/>
          </a:stretch>
        </p:blipFill>
        <p:spPr bwMode="auto">
          <a:xfrm>
            <a:off x="8211305" y="5572116"/>
            <a:ext cx="932695" cy="1285884"/>
          </a:xfrm>
          <a:prstGeom prst="rect">
            <a:avLst/>
          </a:prstGeom>
          <a:noFill/>
        </p:spPr>
      </p:pic>
      <p:pic>
        <p:nvPicPr>
          <p:cNvPr id="2049" name="Picture 1" descr="C:\Users\Admin\Desktop\небесна сотня\image_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4258265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Дитинство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uk-UA" dirty="0" smtClean="0"/>
              <a:t>Саме мати дала хлопчику ім'я Сергійко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/>
          </a:bodyPr>
          <a:lstStyle/>
          <a:p>
            <a:r>
              <a:rPr lang="uk-UA" dirty="0" smtClean="0"/>
              <a:t>Серед трьох дітей він був наймолодшим в родині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29124" y="1444294"/>
            <a:ext cx="4572032" cy="3941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Сер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гій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Романович     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Байдовський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народися 21 серпня 1990 року       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 м. Нововолинськ , Волинська обл., Українська РСР) в сім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ї шахтарів у великій родині священика ( о. Євген – його дідусь, батько матері) 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небесна сотня\Image 2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l="14751" r="14164"/>
          <a:stretch>
            <a:fillRect/>
          </a:stretch>
        </p:blipFill>
        <p:spPr bwMode="auto">
          <a:xfrm>
            <a:off x="214282" y="1428736"/>
            <a:ext cx="4286280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Родинне коло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643578"/>
            <a:ext cx="4043362" cy="1000132"/>
          </a:xfrm>
        </p:spPr>
        <p:txBody>
          <a:bodyPr>
            <a:normAutofit/>
          </a:bodyPr>
          <a:lstStyle/>
          <a:p>
            <a:r>
              <a:rPr lang="uk-UA" sz="2000" dirty="0" smtClean="0"/>
              <a:t>Батько – Роман </a:t>
            </a:r>
          </a:p>
          <a:p>
            <a:r>
              <a:rPr lang="uk-UA" sz="2000" dirty="0" smtClean="0"/>
              <a:t>Мати   – Марія  Євгенівна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857752" y="5643578"/>
            <a:ext cx="4000528" cy="1000132"/>
          </a:xfrm>
        </p:spPr>
        <p:txBody>
          <a:bodyPr>
            <a:normAutofit/>
          </a:bodyPr>
          <a:lstStyle/>
          <a:p>
            <a:r>
              <a:rPr lang="uk-UA" sz="2000" dirty="0" smtClean="0"/>
              <a:t>Старша сестра </a:t>
            </a:r>
          </a:p>
          <a:p>
            <a:r>
              <a:rPr lang="uk-UA" sz="2000" dirty="0" smtClean="0"/>
              <a:t>Середній брат - Олександр</a:t>
            </a:r>
            <a:endParaRPr lang="ru-RU" sz="2000" dirty="0"/>
          </a:p>
        </p:txBody>
      </p:sp>
      <p:pic>
        <p:nvPicPr>
          <p:cNvPr id="2050" name="Picture 2" descr="C:\Users\Admin\Desktop\небесна сотня\Image 1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l="32996" r="34011"/>
          <a:stretch>
            <a:fillRect/>
          </a:stretch>
        </p:blipFill>
        <p:spPr bwMode="auto">
          <a:xfrm>
            <a:off x="0" y="1500174"/>
            <a:ext cx="3286148" cy="4217451"/>
          </a:xfrm>
          <a:prstGeom prst="rect">
            <a:avLst/>
          </a:prstGeom>
          <a:noFill/>
        </p:spPr>
      </p:pic>
      <p:pic>
        <p:nvPicPr>
          <p:cNvPr id="2051" name="Picture 3" descr="C:\Users\Admin\Desktop\небесна сотня\Image 4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 l="34842" r="38537" b="20703"/>
          <a:stretch>
            <a:fillRect/>
          </a:stretch>
        </p:blipFill>
        <p:spPr bwMode="auto">
          <a:xfrm>
            <a:off x="6215042" y="1928802"/>
            <a:ext cx="2928958" cy="3714776"/>
          </a:xfrm>
          <a:prstGeom prst="rect">
            <a:avLst/>
          </a:prstGeom>
          <a:noFill/>
        </p:spPr>
      </p:pic>
      <p:pic>
        <p:nvPicPr>
          <p:cNvPr id="9" name="Picture 2" descr="C:\Users\Admin\Desktop\небесна сотня\Image 10.png"/>
          <p:cNvPicPr>
            <a:picLocks noChangeAspect="1" noChangeArrowheads="1"/>
          </p:cNvPicPr>
          <p:nvPr/>
        </p:nvPicPr>
        <p:blipFill>
          <a:blip r:embed="rId4" cstate="print"/>
          <a:srcRect l="14105" r="13562"/>
          <a:stretch>
            <a:fillRect/>
          </a:stretch>
        </p:blipFill>
        <p:spPr bwMode="auto">
          <a:xfrm>
            <a:off x="3214678" y="928670"/>
            <a:ext cx="3643338" cy="2136746"/>
          </a:xfrm>
          <a:prstGeom prst="rect">
            <a:avLst/>
          </a:prstGeom>
          <a:noFill/>
          <a:ln w="9652">
            <a:solidFill>
              <a:schemeClr val="accent1"/>
            </a:solidFill>
            <a:miter lim="800000"/>
          </a:ln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0800000" flipV="1">
            <a:off x="3357554" y="3858476"/>
            <a:ext cx="2857520" cy="646331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Рідний дядько Онуфрій і тітка Галина</a:t>
            </a:r>
            <a:endParaRPr lang="uk-UA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           Навчання у </a:t>
            </a:r>
            <a:r>
              <a:rPr lang="uk-UA" sz="3200" dirty="0" err="1" smtClean="0">
                <a:solidFill>
                  <a:srgbClr val="FF0000"/>
                </a:solidFill>
              </a:rPr>
              <a:t>Соснинській</a:t>
            </a:r>
            <a:r>
              <a:rPr lang="uk-UA" sz="3200" dirty="0" smtClean="0">
                <a:solidFill>
                  <a:srgbClr val="FF0000"/>
                </a:solidFill>
              </a:rPr>
              <a:t> </a:t>
            </a:r>
            <a:br>
              <a:rPr lang="uk-UA" sz="3200" dirty="0" smtClean="0">
                <a:solidFill>
                  <a:srgbClr val="FF0000"/>
                </a:solidFill>
              </a:rPr>
            </a:br>
            <a:r>
              <a:rPr lang="uk-UA" sz="3200" dirty="0" smtClean="0">
                <a:solidFill>
                  <a:srgbClr val="FF0000"/>
                </a:solidFill>
              </a:rPr>
              <a:t>загальноосвітній школі ( 2004 – 2007 рр. )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Admin\Desktop\небесна сотня\Image 10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4105" r="13562"/>
          <a:stretch>
            <a:fillRect/>
          </a:stretch>
        </p:blipFill>
        <p:spPr bwMode="auto">
          <a:xfrm>
            <a:off x="4572000" y="1285860"/>
            <a:ext cx="3897856" cy="2286016"/>
          </a:xfrm>
          <a:prstGeom prst="rect">
            <a:avLst/>
          </a:prstGeom>
          <a:noFill/>
        </p:spPr>
      </p:pic>
      <p:pic>
        <p:nvPicPr>
          <p:cNvPr id="6" name="Рисунок 5" descr="C:\Users\Admin\Desktop\небесна сотня\Image 11.png"/>
          <p:cNvPicPr/>
          <p:nvPr/>
        </p:nvPicPr>
        <p:blipFill>
          <a:blip r:embed="rId3"/>
          <a:srcRect l="23160" r="21626"/>
          <a:stretch>
            <a:fillRect/>
          </a:stretch>
        </p:blipFill>
        <p:spPr bwMode="auto">
          <a:xfrm>
            <a:off x="0" y="1214422"/>
            <a:ext cx="3162719" cy="2449902"/>
          </a:xfrm>
          <a:prstGeom prst="rect">
            <a:avLst/>
          </a:prstGeom>
          <a:noFill/>
        </p:spPr>
      </p:pic>
      <p:pic>
        <p:nvPicPr>
          <p:cNvPr id="7" name="Рисунок 6" descr="C:\Users\Admin\Desktop\небесна сотня\Image 12.png"/>
          <p:cNvPicPr/>
          <p:nvPr/>
        </p:nvPicPr>
        <p:blipFill>
          <a:blip r:embed="rId4" cstate="print"/>
          <a:srcRect l="15010" r="12940"/>
          <a:stretch>
            <a:fillRect/>
          </a:stretch>
        </p:blipFill>
        <p:spPr bwMode="auto">
          <a:xfrm>
            <a:off x="642910" y="4143380"/>
            <a:ext cx="2921952" cy="1708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Admin\Desktop\небесна сотня\Image 13.png"/>
          <p:cNvPicPr/>
          <p:nvPr/>
        </p:nvPicPr>
        <p:blipFill>
          <a:blip r:embed="rId5"/>
          <a:srcRect l="31910" r="13199"/>
          <a:stretch>
            <a:fillRect/>
          </a:stretch>
        </p:blipFill>
        <p:spPr bwMode="auto">
          <a:xfrm>
            <a:off x="4643438" y="3929066"/>
            <a:ext cx="378621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Студент </a:t>
            </a:r>
            <a:r>
              <a:rPr lang="uk-UA" sz="3600" dirty="0" smtClean="0">
                <a:solidFill>
                  <a:srgbClr val="0070C0"/>
                </a:solidFill>
              </a:rPr>
              <a:t>Луцького інституту розвитку людини університету </a:t>
            </a:r>
            <a:r>
              <a:rPr lang="uk-UA" sz="3600" dirty="0" err="1" smtClean="0">
                <a:solidFill>
                  <a:srgbClr val="0070C0"/>
                </a:solidFill>
              </a:rPr>
              <a:t>“Україна</a:t>
            </a:r>
            <a:r>
              <a:rPr lang="uk-UA" sz="3600" dirty="0" smtClean="0">
                <a:solidFill>
                  <a:srgbClr val="0070C0"/>
                </a:solidFill>
              </a:rPr>
              <a:t> “ 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18434" name="Picture 2" descr="C:\Users\Admin\Desktop\небесна сотня\Image 1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4409" r="17014"/>
          <a:stretch>
            <a:fillRect/>
          </a:stretch>
        </p:blipFill>
        <p:spPr bwMode="auto">
          <a:xfrm>
            <a:off x="285720" y="1428736"/>
            <a:ext cx="3811359" cy="2314299"/>
          </a:xfrm>
          <a:prstGeom prst="rect">
            <a:avLst/>
          </a:prstGeom>
          <a:noFill/>
        </p:spPr>
      </p:pic>
      <p:pic>
        <p:nvPicPr>
          <p:cNvPr id="5" name="Рисунок 4" descr="C:\Users\Admin\Desktop\небесна сотня\Image 15.png"/>
          <p:cNvPicPr/>
          <p:nvPr/>
        </p:nvPicPr>
        <p:blipFill>
          <a:blip r:embed="rId3"/>
          <a:srcRect l="14409" r="14262"/>
          <a:stretch>
            <a:fillRect/>
          </a:stretch>
        </p:blipFill>
        <p:spPr bwMode="auto">
          <a:xfrm>
            <a:off x="4429124" y="1428736"/>
            <a:ext cx="3742067" cy="22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Desktop\небесна сотня\Image 14.png"/>
          <p:cNvPicPr/>
          <p:nvPr/>
        </p:nvPicPr>
        <p:blipFill>
          <a:blip r:embed="rId4"/>
          <a:srcRect l="15770" r="12754"/>
          <a:stretch>
            <a:fillRect/>
          </a:stretch>
        </p:blipFill>
        <p:spPr bwMode="auto">
          <a:xfrm>
            <a:off x="2285984" y="3929066"/>
            <a:ext cx="4097284" cy="239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Він вмів відпочивати…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C:\Users\Admin\Desktop\небесна сотня\r-YyBpP_9lU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500174"/>
            <a:ext cx="2980634" cy="223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небесна сотня\1299a518555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4071942"/>
            <a:ext cx="3400133" cy="2553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10" descr="C:\Users\Admin\Desktop\небесна сотня\bOOwBoQbvFE.jp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0034" y="1285860"/>
            <a:ext cx="3393069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Admin\Desktop\небесна сотня\530686924c8d4.jpe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1214422"/>
            <a:ext cx="192882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52"/>
            <a:ext cx="8358246" cy="1357322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Він вмів працювати…</a:t>
            </a:r>
            <a:r>
              <a:rPr lang="uk-UA" sz="20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uk-UA" sz="20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uk-UA" sz="2000" dirty="0" smtClean="0">
                <a:solidFill>
                  <a:schemeClr val="accent3">
                    <a:lumMod val="75000"/>
                  </a:schemeClr>
                </a:solidFill>
              </a:rPr>
              <a:t>Магістральний </a:t>
            </a:r>
            <a:r>
              <a:rPr lang="uk-UA" sz="2000" dirty="0" err="1" smtClean="0">
                <a:solidFill>
                  <a:schemeClr val="accent3">
                    <a:lumMod val="75000"/>
                  </a:schemeClr>
                </a:solidFill>
              </a:rPr>
              <a:t>нафтопрові</a:t>
            </a:r>
            <a:r>
              <a:rPr lang="uk-UA" sz="2000" dirty="0" smtClean="0">
                <a:solidFill>
                  <a:schemeClr val="accent3">
                    <a:lumMod val="75000"/>
                  </a:schemeClr>
                </a:solidFill>
              </a:rPr>
              <a:t>  “ </a:t>
            </a:r>
            <a:r>
              <a:rPr lang="uk-UA" sz="2000" dirty="0" err="1" smtClean="0">
                <a:solidFill>
                  <a:schemeClr val="accent3">
                    <a:lumMod val="75000"/>
                  </a:schemeClr>
                </a:solidFill>
              </a:rPr>
              <a:t>Дружба”</a:t>
            </a:r>
            <a:r>
              <a:rPr lang="uk-UA" sz="2000" dirty="0" smtClean="0">
                <a:solidFill>
                  <a:schemeClr val="accent3">
                    <a:lumMod val="75000"/>
                  </a:schemeClr>
                </a:solidFill>
              </a:rPr>
              <a:t> ПАТ “ </a:t>
            </a:r>
            <a:r>
              <a:rPr lang="uk-UA" sz="2000" dirty="0" err="1" smtClean="0">
                <a:solidFill>
                  <a:schemeClr val="accent3">
                    <a:lumMod val="75000"/>
                  </a:schemeClr>
                </a:solidFill>
              </a:rPr>
              <a:t>Укртранснафта”</a:t>
            </a:r>
            <a:r>
              <a:rPr lang="uk-UA" sz="2000" dirty="0" smtClean="0">
                <a:solidFill>
                  <a:srgbClr val="00B050"/>
                </a:solidFill>
              </a:rPr>
              <a:t/>
            </a:r>
            <a:br>
              <a:rPr lang="uk-UA" sz="2000" dirty="0" smtClean="0">
                <a:solidFill>
                  <a:srgbClr val="00B050"/>
                </a:solidFill>
              </a:rPr>
            </a:br>
            <a:r>
              <a:rPr lang="uk-UA" sz="2000" dirty="0" smtClean="0">
                <a:solidFill>
                  <a:srgbClr val="00B050"/>
                </a:solidFill>
              </a:rPr>
              <a:t>          м. Дрогобич Львівської обл.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000240"/>
            <a:ext cx="7958166" cy="292895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Admin\Desktop\небесна сотня\NPS-_ZHulin_-MN-_Druzhba_-1024x68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714488"/>
            <a:ext cx="407196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C:\Users\Admin\Desktop\небесна сотня\800px-Меморіальна_дошка_Сергію_Байдовському_(Дрогобич).JPG"/>
          <p:cNvPicPr>
            <a:picLocks noChangeAspect="1" noChangeArrowheads="1"/>
          </p:cNvPicPr>
          <p:nvPr/>
        </p:nvPicPr>
        <p:blipFill>
          <a:blip r:embed="rId3"/>
          <a:srcRect l="14372" t="16163" r="16163" b="13795"/>
          <a:stretch>
            <a:fillRect/>
          </a:stretch>
        </p:blipFill>
        <p:spPr bwMode="auto">
          <a:xfrm>
            <a:off x="142844" y="1285860"/>
            <a:ext cx="2857520" cy="38428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Він вмів кохати…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Admin\Desktop\небесна сотня\original-2379845114932939507696061988863093o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3571876"/>
            <a:ext cx="2268740" cy="286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C:\Users\Admin\Desktop\небесна сотня\original-pho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933586"/>
            <a:ext cx="4000528" cy="2483086"/>
          </a:xfrm>
          <a:prstGeom prst="rect">
            <a:avLst/>
          </a:prstGeom>
          <a:noFill/>
        </p:spPr>
      </p:pic>
      <p:pic>
        <p:nvPicPr>
          <p:cNvPr id="7" name="Рисунок 6" descr="C:\Users\Admin\Desktop\небесна сотня\original-2382539414932938241029521949631337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857628"/>
            <a:ext cx="2621277" cy="2820838"/>
          </a:xfrm>
          <a:prstGeom prst="hear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C:\Users\Admin\Desktop\небесна сотня\imag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786190"/>
            <a:ext cx="2409825" cy="1895475"/>
          </a:xfrm>
          <a:prstGeom prst="rect">
            <a:avLst/>
          </a:prstGeom>
          <a:noFill/>
        </p:spPr>
      </p:pic>
      <p:pic>
        <p:nvPicPr>
          <p:cNvPr id="9" name="Рисунок 8" descr="C:\Users\Admin\Desktop\небесна сотня\original-2379849114932938674362811744316582o_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1142984"/>
            <a:ext cx="3500462" cy="2210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284</TotalTime>
  <Words>283</Words>
  <Application>Microsoft Office PowerPoint</Application>
  <PresentationFormat>Экран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Дружківська загальноосвітня школа І – ІІІ ступенів № 1  Дружківської міської ради Донецької області    “ Герої Небесної Сотні”       Сергій Байдовський          ( 1990 – 2014 рр. )</vt:lpstr>
      <vt:lpstr>Йому було лише 23 роки, він був ровесником молодої і Незалежної держави, за справедливе майбутнє якої віддав найдорожче – ЖИТТЯ  </vt:lpstr>
      <vt:lpstr>Дитинство </vt:lpstr>
      <vt:lpstr>Родинне коло </vt:lpstr>
      <vt:lpstr>           Навчання у Соснинській  загальноосвітній школі ( 2004 – 2007 рр. )</vt:lpstr>
      <vt:lpstr>Студент Луцького інституту розвитку людини університету “Україна “ </vt:lpstr>
      <vt:lpstr>Він вмів відпочивати…</vt:lpstr>
      <vt:lpstr>Він вмів працювати… Магістральний нафтопрові  “ Дружба” ПАТ “ Укртранснафта”           м. Дрогобич Львівської обл.</vt:lpstr>
      <vt:lpstr>Він вмів кохати…</vt:lpstr>
      <vt:lpstr>Він жив з Україною в серці…</vt:lpstr>
      <vt:lpstr>35 сотня Самооборони Майдану  “ Волинська Січ”</vt:lpstr>
      <vt:lpstr>“ ГЕРОЇ НЕ ВМИРАЮТЬ !!! ”</vt:lpstr>
      <vt:lpstr>Герой Небесної Сотні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Сергій Байдовський  ( 1990 – 2014 рр. )</dc:title>
  <dc:creator>Admin</dc:creator>
  <cp:lastModifiedBy>Admin</cp:lastModifiedBy>
  <cp:revision>31</cp:revision>
  <dcterms:created xsi:type="dcterms:W3CDTF">2018-02-19T01:19:05Z</dcterms:created>
  <dcterms:modified xsi:type="dcterms:W3CDTF">2018-02-20T10:53:46Z</dcterms:modified>
</cp:coreProperties>
</file>