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57" r:id="rId4"/>
    <p:sldId id="258" r:id="rId5"/>
    <p:sldId id="259" r:id="rId6"/>
    <p:sldId id="260" r:id="rId7"/>
    <p:sldId id="277" r:id="rId8"/>
    <p:sldId id="262" r:id="rId9"/>
    <p:sldId id="263" r:id="rId10"/>
    <p:sldId id="264" r:id="rId11"/>
    <p:sldId id="267" r:id="rId12"/>
    <p:sldId id="268" r:id="rId13"/>
    <p:sldId id="270" r:id="rId14"/>
    <p:sldId id="271" r:id="rId15"/>
    <p:sldId id="266" r:id="rId16"/>
    <p:sldId id="272" r:id="rId17"/>
    <p:sldId id="274" r:id="rId18"/>
    <p:sldId id="273" r:id="rId19"/>
    <p:sldId id="275" r:id="rId20"/>
    <p:sldId id="269" r:id="rId21"/>
    <p:sldId id="278" r:id="rId22"/>
    <p:sldId id="279" r:id="rId23"/>
    <p:sldId id="280" r:id="rId24"/>
    <p:sldId id="276" r:id="rId25"/>
    <p:sldId id="265" r:id="rId26"/>
    <p:sldId id="282" r:id="rId27"/>
    <p:sldId id="283" r:id="rId28"/>
    <p:sldId id="284" r:id="rId29"/>
    <p:sldId id="285" r:id="rId30"/>
    <p:sldId id="286" r:id="rId31"/>
    <p:sldId id="287" r:id="rId32"/>
    <p:sldId id="281" r:id="rId33"/>
    <p:sldId id="288" r:id="rId34"/>
    <p:sldId id="289" r:id="rId35"/>
    <p:sldId id="290" r:id="rId36"/>
    <p:sldId id="291" r:id="rId37"/>
    <p:sldId id="292" r:id="rId38"/>
    <p:sldId id="294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DE593-A6B2-47A1-8C97-452DB0C772C0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C528D-14DF-4D32-9468-F31F34DB4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619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DE593-A6B2-47A1-8C97-452DB0C772C0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C528D-14DF-4D32-9468-F31F34DB4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241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DE593-A6B2-47A1-8C97-452DB0C772C0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C528D-14DF-4D32-9468-F31F34DB4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748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DE593-A6B2-47A1-8C97-452DB0C772C0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C528D-14DF-4D32-9468-F31F34DB4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830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DE593-A6B2-47A1-8C97-452DB0C772C0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C528D-14DF-4D32-9468-F31F34DB4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449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DE593-A6B2-47A1-8C97-452DB0C772C0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C528D-14DF-4D32-9468-F31F34DB4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498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DE593-A6B2-47A1-8C97-452DB0C772C0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C528D-14DF-4D32-9468-F31F34DB4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192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DE593-A6B2-47A1-8C97-452DB0C772C0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C528D-14DF-4D32-9468-F31F34DB4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987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DE593-A6B2-47A1-8C97-452DB0C772C0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C528D-14DF-4D32-9468-F31F34DB4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602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DE593-A6B2-47A1-8C97-452DB0C772C0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C528D-14DF-4D32-9468-F31F34DB4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868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DE593-A6B2-47A1-8C97-452DB0C772C0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C528D-14DF-4D32-9468-F31F34DB4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854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DE593-A6B2-47A1-8C97-452DB0C772C0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C528D-14DF-4D32-9468-F31F34DB4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585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0.wdp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posibnyk.com/lessons/10-1-0-1097" TargetMode="External"/><Relationship Id="rId3" Type="http://schemas.openxmlformats.org/officeDocument/2006/relationships/hyperlink" Target="http://doshkolenok.kiev.ua/skazki-legendy/413-litery-alfavit.html" TargetMode="External"/><Relationship Id="rId7" Type="http://schemas.openxmlformats.org/officeDocument/2006/relationships/hyperlink" Target="http://www.pochatkivec.ru/2012/09/blog-post_8331.html" TargetMode="External"/><Relationship Id="rId2" Type="http://schemas.openxmlformats.org/officeDocument/2006/relationships/hyperlink" Target="http://www.abetka-logopedka.org/abetka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ovidka.biz.ua/virshi-pro-bukvi-alfavitu/" TargetMode="External"/><Relationship Id="rId5" Type="http://schemas.openxmlformats.org/officeDocument/2006/relationships/hyperlink" Target="http://megaznaika.com.ua/Alfavit/v.html" TargetMode="External"/><Relationship Id="rId4" Type="http://schemas.openxmlformats.org/officeDocument/2006/relationships/hyperlink" Target="http://uti-puti.com.ua/view_books.php?id=836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.yangteacher.ru/wp-content/uploads/2015/12/1-1-638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9519">
            <a:off x="757609" y="1671516"/>
            <a:ext cx="3128224" cy="456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09460" y="291548"/>
            <a:ext cx="9130749" cy="3869635"/>
          </a:xfrm>
        </p:spPr>
        <p:txBody>
          <a:bodyPr>
            <a:noAutofit/>
          </a:bodyPr>
          <a:lstStyle/>
          <a:p>
            <a:r>
              <a:rPr lang="uk-UA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Дидактичний матеріал                       до уроків навчання грамоти                в 1 класі                                                    за підручником                                    М. Д. </a:t>
            </a:r>
            <a:r>
              <a:rPr lang="uk-UA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Захарійчук</a:t>
            </a:r>
            <a:r>
              <a:rPr lang="uk-UA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                    В. О. Науменко</a:t>
            </a:r>
            <a:endParaRPr lang="ru-RU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18922" y="4625008"/>
            <a:ext cx="5923721" cy="1968973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uk-UA" sz="32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r>
              <a:rPr lang="ru-RU" sz="3200" dirty="0" err="1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дготувала</a:t>
            </a:r>
            <a:r>
              <a:rPr lang="ru-RU" sz="32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uk-UA" sz="32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вчитель початкових класів   </a:t>
            </a:r>
            <a:r>
              <a:rPr lang="uk-UA" sz="3200" dirty="0" err="1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Маяківської</a:t>
            </a:r>
            <a:r>
              <a:rPr lang="uk-UA" sz="32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ЗОШ І-ІІІ ступенів                             Гук Надія Миколаївна</a:t>
            </a:r>
            <a:endParaRPr lang="ru-RU" sz="32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887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51549" y="463640"/>
            <a:ext cx="6787166" cy="3138398"/>
          </a:xfrm>
        </p:spPr>
        <p:txBody>
          <a:bodyPr>
            <a:noAutofit/>
          </a:bodyPr>
          <a:lstStyle/>
          <a:p>
            <a:r>
              <a:rPr lang="uk-UA" sz="20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uk-UA" sz="20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endParaRPr lang="ru-RU" sz="20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21250" y="3915177"/>
            <a:ext cx="6207617" cy="2678805"/>
          </a:xfrm>
        </p:spPr>
        <p:txBody>
          <a:bodyPr>
            <a:noAutofit/>
          </a:bodyPr>
          <a:lstStyle/>
          <a:p>
            <a:pPr algn="l"/>
            <a:r>
              <a:rPr lang="ru-RU" sz="4000" dirty="0" smtClean="0">
                <a:solidFill>
                  <a:srgbClr val="002E00"/>
                </a:solidFill>
              </a:rPr>
              <a:t>Як</a:t>
            </a:r>
            <a:r>
              <a:rPr lang="ru-RU" sz="4000" dirty="0">
                <a:solidFill>
                  <a:srgbClr val="002E00"/>
                </a:solidFill>
              </a:rPr>
              <a:t> </a:t>
            </a:r>
            <a:r>
              <a:rPr lang="ru-RU" sz="4000" dirty="0" err="1" smtClean="0">
                <a:solidFill>
                  <a:srgbClr val="002E00"/>
                </a:solidFill>
              </a:rPr>
              <a:t>лисичці</a:t>
            </a:r>
            <a:r>
              <a:rPr lang="ru-RU" sz="4000" dirty="0">
                <a:solidFill>
                  <a:srgbClr val="002E00"/>
                </a:solidFill>
              </a:rPr>
              <a:t> </a:t>
            </a:r>
            <a:r>
              <a:rPr lang="ru-RU" sz="4000" dirty="0" err="1">
                <a:solidFill>
                  <a:srgbClr val="002E00"/>
                </a:solidFill>
              </a:rPr>
              <a:t>личить</a:t>
            </a:r>
            <a:r>
              <a:rPr lang="ru-RU" sz="4000" dirty="0">
                <a:solidFill>
                  <a:srgbClr val="002E00"/>
                </a:solidFill>
              </a:rPr>
              <a:t> </a:t>
            </a:r>
            <a:r>
              <a:rPr lang="ru-RU" sz="4000" dirty="0" err="1">
                <a:solidFill>
                  <a:srgbClr val="002E00"/>
                </a:solidFill>
              </a:rPr>
              <a:t>плаття</a:t>
            </a:r>
            <a:r>
              <a:rPr lang="ru-RU" sz="4000" dirty="0">
                <a:solidFill>
                  <a:srgbClr val="002E00"/>
                </a:solidFill>
              </a:rPr>
              <a:t>,</a:t>
            </a:r>
            <a:r>
              <a:rPr lang="ru-RU" sz="4000" dirty="0" smtClean="0">
                <a:solidFill>
                  <a:srgbClr val="002E00"/>
                </a:solidFill>
              </a:rPr>
              <a:t/>
            </a:r>
            <a:br>
              <a:rPr lang="ru-RU" sz="4000" dirty="0" smtClean="0">
                <a:solidFill>
                  <a:srgbClr val="002E00"/>
                </a:solidFill>
              </a:rPr>
            </a:br>
            <a:r>
              <a:rPr lang="ru-RU" sz="4000" dirty="0" err="1" smtClean="0">
                <a:solidFill>
                  <a:srgbClr val="002E00"/>
                </a:solidFill>
              </a:rPr>
              <a:t>любувалась</a:t>
            </a:r>
            <a:r>
              <a:rPr lang="ru-RU" sz="4000" dirty="0" smtClean="0">
                <a:solidFill>
                  <a:srgbClr val="002E00"/>
                </a:solidFill>
              </a:rPr>
              <a:t> </a:t>
            </a:r>
            <a:r>
              <a:rPr lang="ru-RU" sz="4000" dirty="0">
                <a:solidFill>
                  <a:srgbClr val="002E00"/>
                </a:solidFill>
              </a:rPr>
              <a:t>день і </a:t>
            </a:r>
            <a:r>
              <a:rPr lang="ru-RU" sz="4000" dirty="0" err="1">
                <a:solidFill>
                  <a:srgbClr val="002E00"/>
                </a:solidFill>
              </a:rPr>
              <a:t>ніч</a:t>
            </a:r>
            <a:r>
              <a:rPr lang="ru-RU" sz="4000" dirty="0">
                <a:solidFill>
                  <a:srgbClr val="002E00"/>
                </a:solidFill>
              </a:rPr>
              <a:t>.</a:t>
            </a:r>
            <a:r>
              <a:rPr lang="ru-RU" sz="4000" dirty="0" smtClean="0">
                <a:solidFill>
                  <a:srgbClr val="002E00"/>
                </a:solidFill>
              </a:rPr>
              <a:t/>
            </a:r>
            <a:br>
              <a:rPr lang="ru-RU" sz="4000" dirty="0" smtClean="0">
                <a:solidFill>
                  <a:srgbClr val="002E00"/>
                </a:solidFill>
              </a:rPr>
            </a:br>
            <a:r>
              <a:rPr lang="ru-RU" sz="4000" dirty="0">
                <a:solidFill>
                  <a:srgbClr val="002E00"/>
                </a:solidFill>
              </a:rPr>
              <a:t>Там </a:t>
            </a:r>
            <a:r>
              <a:rPr lang="ru-RU" sz="4000" dirty="0" smtClean="0">
                <a:solidFill>
                  <a:srgbClr val="002E00"/>
                </a:solidFill>
              </a:rPr>
              <a:t>левкоя, тут</a:t>
            </a:r>
            <a:r>
              <a:rPr lang="ru-RU" sz="4000" dirty="0">
                <a:solidFill>
                  <a:srgbClr val="002E00"/>
                </a:solidFill>
              </a:rPr>
              <a:t> </a:t>
            </a:r>
            <a:r>
              <a:rPr lang="ru-RU" sz="4000" dirty="0" err="1">
                <a:solidFill>
                  <a:srgbClr val="002E00"/>
                </a:solidFill>
              </a:rPr>
              <a:t>латаття</a:t>
            </a:r>
            <a:r>
              <a:rPr lang="ru-RU" sz="4000" dirty="0">
                <a:solidFill>
                  <a:srgbClr val="002E00"/>
                </a:solidFill>
              </a:rPr>
              <a:t>.</a:t>
            </a:r>
            <a:r>
              <a:rPr lang="ru-RU" sz="4000" dirty="0" smtClean="0">
                <a:solidFill>
                  <a:srgbClr val="002E00"/>
                </a:solidFill>
              </a:rPr>
              <a:t/>
            </a:r>
            <a:br>
              <a:rPr lang="ru-RU" sz="4000" dirty="0" smtClean="0">
                <a:solidFill>
                  <a:srgbClr val="002E00"/>
                </a:solidFill>
              </a:rPr>
            </a:br>
            <a:r>
              <a:rPr lang="ru-RU" sz="4000" dirty="0" err="1">
                <a:solidFill>
                  <a:srgbClr val="002E00"/>
                </a:solidFill>
              </a:rPr>
              <a:t>Спробуй</a:t>
            </a:r>
            <a:r>
              <a:rPr lang="ru-RU" sz="4000" dirty="0">
                <a:solidFill>
                  <a:srgbClr val="002E00"/>
                </a:solidFill>
              </a:rPr>
              <a:t>, </a:t>
            </a:r>
            <a:r>
              <a:rPr lang="ru-RU" sz="4000" dirty="0" err="1">
                <a:solidFill>
                  <a:srgbClr val="002E00"/>
                </a:solidFill>
              </a:rPr>
              <a:t>квіти</a:t>
            </a:r>
            <a:r>
              <a:rPr lang="ru-RU" sz="4000" dirty="0">
                <a:solidFill>
                  <a:srgbClr val="002E00"/>
                </a:solidFill>
              </a:rPr>
              <a:t> </a:t>
            </a:r>
            <a:r>
              <a:rPr lang="ru-RU" sz="4000" dirty="0" err="1">
                <a:solidFill>
                  <a:srgbClr val="002E00"/>
                </a:solidFill>
              </a:rPr>
              <a:t>переліч</a:t>
            </a:r>
            <a:r>
              <a:rPr lang="ru-RU" sz="4000" dirty="0">
                <a:solidFill>
                  <a:srgbClr val="002E00"/>
                </a:solidFill>
              </a:rPr>
              <a:t>!</a:t>
            </a:r>
            <a:endParaRPr lang="uk-UA" sz="4000" dirty="0" smtClean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34873" y="2828836"/>
            <a:ext cx="80235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6" name="Picture 4" descr="http://dreempics.com/img/picture/Jun/03/9f05b92fb4b386b97eb005cf86d3f7a9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64" y="639225"/>
            <a:ext cx="5954757" cy="595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106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51549" y="463640"/>
            <a:ext cx="6787166" cy="3138398"/>
          </a:xfrm>
        </p:spPr>
        <p:txBody>
          <a:bodyPr>
            <a:noAutofit/>
          </a:bodyPr>
          <a:lstStyle/>
          <a:p>
            <a:r>
              <a:rPr lang="uk-UA" sz="20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uk-UA" sz="20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endParaRPr lang="ru-RU" sz="20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21250" y="3193961"/>
            <a:ext cx="6207617" cy="3400021"/>
          </a:xfrm>
        </p:spPr>
        <p:txBody>
          <a:bodyPr>
            <a:noAutofit/>
          </a:bodyPr>
          <a:lstStyle/>
          <a:p>
            <a:pPr algn="l"/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Співочий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соловейко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Прокинеться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раненько,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Він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сонечко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стрічає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 </a:t>
            </a: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піснею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вітає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сонце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посміхнеться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Промінням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розіллється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!.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sz="4000" dirty="0" smtClean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34873" y="2828836"/>
            <a:ext cx="80235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http://prikolnye-kartinki.ru/img/picture/Jun/15/1bec354fbf2ddae9577c9ea1af466b30/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1" y="463640"/>
            <a:ext cx="5232129" cy="523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159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51549" y="463640"/>
            <a:ext cx="6787166" cy="3138398"/>
          </a:xfrm>
        </p:spPr>
        <p:txBody>
          <a:bodyPr>
            <a:noAutofit/>
          </a:bodyPr>
          <a:lstStyle/>
          <a:p>
            <a:r>
              <a:rPr lang="uk-UA" sz="20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uk-UA" sz="20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endParaRPr lang="ru-RU" sz="20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21250" y="3193961"/>
            <a:ext cx="6207617" cy="3400021"/>
          </a:xfrm>
        </p:spPr>
        <p:txBody>
          <a:bodyPr>
            <a:noAutofit/>
          </a:bodyPr>
          <a:lstStyle/>
          <a:p>
            <a:pPr algn="l"/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Кіт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краватку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одягає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і в 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крамницю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поспішає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Ковбаси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собі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куплю,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я 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копчену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так люблю!</a:t>
            </a:r>
            <a:endParaRPr lang="uk-UA" sz="4000" dirty="0" smtClean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34873" y="2828836"/>
            <a:ext cx="80235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http://www.coollady.ru/pic/0001/018/CL-13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00" y="463640"/>
            <a:ext cx="4508470" cy="676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69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51549" y="463640"/>
            <a:ext cx="6787166" cy="3138398"/>
          </a:xfrm>
        </p:spPr>
        <p:txBody>
          <a:bodyPr>
            <a:noAutofit/>
          </a:bodyPr>
          <a:lstStyle/>
          <a:p>
            <a:r>
              <a:rPr lang="uk-UA" sz="20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 </a:t>
            </a:r>
            <a:r>
              <a:rPr lang="uk-UA" sz="20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endParaRPr lang="ru-RU" sz="20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05340" y="3193961"/>
            <a:ext cx="6323527" cy="3400021"/>
          </a:xfrm>
        </p:spPr>
        <p:txBody>
          <a:bodyPr>
            <a:noAutofit/>
          </a:bodyPr>
          <a:lstStyle/>
          <a:p>
            <a:pPr algn="l"/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Півник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пісеньку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співає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Пастушка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повідомляє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корови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на лужку: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Прокидайсь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 Ку-ку-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рі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-ку!</a:t>
            </a:r>
            <a:endParaRPr lang="uk-UA" sz="4000" dirty="0" smtClean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http://img1.liveinternet.ru/images/attach/c/10/112/239/112239587_0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023"/>
            <a:ext cx="6657975" cy="509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34873" y="2828836"/>
            <a:ext cx="80235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045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59876" y="146094"/>
            <a:ext cx="7733763" cy="2816047"/>
          </a:xfrm>
        </p:spPr>
        <p:txBody>
          <a:bodyPr>
            <a:noAutofit/>
          </a:bodyPr>
          <a:lstStyle/>
          <a:p>
            <a:r>
              <a:rPr lang="uk-UA" sz="20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uk-UA" sz="20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lang="ru-RU" sz="20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56856" y="2962141"/>
            <a:ext cx="6272011" cy="3631841"/>
          </a:xfrm>
        </p:spPr>
        <p:txBody>
          <a:bodyPr>
            <a:noAutofit/>
          </a:bodyPr>
          <a:lstStyle/>
          <a:p>
            <a:pPr algn="l"/>
            <a:r>
              <a:rPr lang="ru-RU" sz="32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Рак </a:t>
            </a:r>
            <a:r>
              <a:rPr lang="ru-RU" sz="3200" dirty="0" err="1">
                <a:solidFill>
                  <a:srgbClr val="002E00"/>
                </a:solidFill>
                <a:latin typeface="Verdana" panose="020B0604030504040204" pitchFamily="34" charset="0"/>
              </a:rPr>
              <a:t>р</a:t>
            </a:r>
            <a:r>
              <a:rPr lang="ru-RU" sz="32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анесенько</a:t>
            </a:r>
            <a:r>
              <a:rPr lang="ru-RU" sz="32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32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проснувся</a:t>
            </a:r>
            <a:r>
              <a:rPr lang="ru-RU" sz="32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, </a:t>
            </a:r>
            <a:r>
              <a:rPr lang="ru-RU" sz="3200" dirty="0" smtClean="0">
                <a:solidFill>
                  <a:srgbClr val="002E00"/>
                </a:solidFill>
              </a:rPr>
              <a:t/>
            </a:r>
            <a:br>
              <a:rPr lang="ru-RU" sz="3200" dirty="0" smtClean="0">
                <a:solidFill>
                  <a:srgbClr val="002E00"/>
                </a:solidFill>
              </a:rPr>
            </a:br>
            <a:r>
              <a:rPr lang="ru-RU" sz="32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В черевики </a:t>
            </a:r>
            <a:r>
              <a:rPr lang="ru-RU" sz="32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гарні</a:t>
            </a:r>
            <a:r>
              <a:rPr lang="ru-RU" sz="32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32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взувся</a:t>
            </a:r>
            <a:r>
              <a:rPr lang="ru-RU" sz="32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. </a:t>
            </a:r>
            <a:r>
              <a:rPr lang="ru-RU" sz="3200" dirty="0" smtClean="0">
                <a:solidFill>
                  <a:srgbClr val="002E00"/>
                </a:solidFill>
              </a:rPr>
              <a:t/>
            </a:r>
            <a:br>
              <a:rPr lang="ru-RU" sz="3200" dirty="0" smtClean="0">
                <a:solidFill>
                  <a:srgbClr val="002E00"/>
                </a:solidFill>
              </a:rPr>
            </a:br>
            <a:r>
              <a:rPr lang="ru-RU" sz="32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І без тата, і без </a:t>
            </a:r>
            <a:r>
              <a:rPr lang="ru-RU" sz="32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мами</a:t>
            </a:r>
            <a:r>
              <a:rPr lang="ru-RU" sz="32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ru-RU" sz="3200" dirty="0" smtClean="0">
                <a:solidFill>
                  <a:srgbClr val="002E00"/>
                </a:solidFill>
              </a:rPr>
              <a:t/>
            </a:r>
            <a:br>
              <a:rPr lang="ru-RU" sz="3200" dirty="0" smtClean="0">
                <a:solidFill>
                  <a:srgbClr val="002E00"/>
                </a:solidFill>
              </a:rPr>
            </a:br>
            <a:r>
              <a:rPr lang="ru-RU" sz="3200" dirty="0" err="1" smtClean="0">
                <a:solidFill>
                  <a:srgbClr val="002E00"/>
                </a:solidFill>
                <a:latin typeface="Verdana" panose="020B0604030504040204" pitchFamily="34" charset="0"/>
              </a:rPr>
              <a:t>Річкою</a:t>
            </a:r>
            <a:r>
              <a:rPr lang="ru-RU" sz="3200" dirty="0" smtClean="0">
                <a:solidFill>
                  <a:srgbClr val="002E00"/>
                </a:solidFill>
                <a:latin typeface="Verdana" panose="020B0604030504040204" pitchFamily="34" charset="0"/>
              </a:rPr>
              <a:t> </a:t>
            </a:r>
            <a:r>
              <a:rPr lang="ru-RU" sz="3200" dirty="0" err="1" smtClean="0">
                <a:solidFill>
                  <a:srgbClr val="002E00"/>
                </a:solidFill>
                <a:latin typeface="Verdana" panose="020B0604030504040204" pitchFamily="34" charset="0"/>
              </a:rPr>
              <a:t>пішов</a:t>
            </a:r>
            <a:r>
              <a:rPr lang="ru-RU" sz="3200" dirty="0" smtClean="0">
                <a:solidFill>
                  <a:srgbClr val="002E00"/>
                </a:solidFill>
                <a:latin typeface="Verdana" panose="020B0604030504040204" pitchFamily="34" charset="0"/>
              </a:rPr>
              <a:t> </a:t>
            </a:r>
            <a:r>
              <a:rPr lang="ru-RU" sz="3200" dirty="0" err="1" smtClean="0">
                <a:solidFill>
                  <a:srgbClr val="002E00"/>
                </a:solidFill>
                <a:latin typeface="Verdana" panose="020B0604030504040204" pitchFamily="34" charset="0"/>
              </a:rPr>
              <a:t>гуляти</a:t>
            </a:r>
            <a:r>
              <a:rPr lang="ru-RU" sz="32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. </a:t>
            </a:r>
            <a:r>
              <a:rPr lang="ru-RU" sz="3200" dirty="0" smtClean="0">
                <a:solidFill>
                  <a:srgbClr val="002E00"/>
                </a:solidFill>
              </a:rPr>
              <a:t/>
            </a:r>
            <a:br>
              <a:rPr lang="ru-RU" sz="3200" dirty="0" smtClean="0">
                <a:solidFill>
                  <a:srgbClr val="002E00"/>
                </a:solidFill>
              </a:rPr>
            </a:br>
            <a:r>
              <a:rPr lang="ru-RU" sz="32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Срібна</a:t>
            </a:r>
            <a:r>
              <a:rPr lang="ru-RU" sz="32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rgbClr val="002E00"/>
                </a:solidFill>
                <a:latin typeface="Verdana" panose="020B0604030504040204" pitchFamily="34" charset="0"/>
              </a:rPr>
              <a:t>р</a:t>
            </a:r>
            <a:r>
              <a:rPr lang="ru-RU" sz="32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ибка</a:t>
            </a:r>
            <a:r>
              <a:rPr lang="ru-RU" sz="32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32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пропливала</a:t>
            </a:r>
            <a:r>
              <a:rPr lang="ru-RU" sz="32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. </a:t>
            </a:r>
            <a:r>
              <a:rPr lang="ru-RU" sz="3200" dirty="0" smtClean="0">
                <a:solidFill>
                  <a:srgbClr val="002E00"/>
                </a:solidFill>
              </a:rPr>
              <a:t/>
            </a:r>
            <a:br>
              <a:rPr lang="ru-RU" sz="3200" dirty="0" smtClean="0">
                <a:solidFill>
                  <a:srgbClr val="002E00"/>
                </a:solidFill>
              </a:rPr>
            </a:br>
            <a:r>
              <a:rPr lang="ru-RU" sz="32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Вона</a:t>
            </a:r>
            <a:r>
              <a:rPr lang="ru-RU" sz="32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рака - не </a:t>
            </a:r>
            <a:r>
              <a:rPr lang="ru-RU" sz="32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впізнала</a:t>
            </a:r>
            <a:r>
              <a:rPr lang="ru-RU" sz="32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. </a:t>
            </a:r>
            <a:r>
              <a:rPr lang="ru-RU" sz="3200" dirty="0" smtClean="0">
                <a:solidFill>
                  <a:srgbClr val="002E00"/>
                </a:solidFill>
              </a:rPr>
              <a:t/>
            </a:r>
            <a:br>
              <a:rPr lang="ru-RU" sz="3200" dirty="0" smtClean="0">
                <a:solidFill>
                  <a:srgbClr val="002E00"/>
                </a:solidFill>
              </a:rPr>
            </a:br>
            <a:r>
              <a:rPr lang="ru-RU" sz="32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Рак </a:t>
            </a:r>
            <a:r>
              <a:rPr lang="ru-RU" sz="3200" dirty="0" err="1">
                <a:solidFill>
                  <a:srgbClr val="002E00"/>
                </a:solidFill>
                <a:latin typeface="Verdana" panose="020B0604030504040204" pitchFamily="34" charset="0"/>
              </a:rPr>
              <a:t>р</a:t>
            </a:r>
            <a:r>
              <a:rPr lang="ru-RU" sz="32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озсердився</a:t>
            </a:r>
            <a:r>
              <a:rPr lang="ru-RU" sz="32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ru-RU" sz="3200" dirty="0" err="1">
                <a:solidFill>
                  <a:srgbClr val="002E00"/>
                </a:solidFill>
                <a:latin typeface="Verdana" panose="020B0604030504040204" pitchFamily="34" charset="0"/>
              </a:rPr>
              <a:t>р</a:t>
            </a:r>
            <a:r>
              <a:rPr lang="ru-RU" sz="32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оззувся</a:t>
            </a:r>
            <a:r>
              <a:rPr lang="ru-RU" sz="32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ru-RU" sz="3200" dirty="0" smtClean="0">
                <a:solidFill>
                  <a:srgbClr val="002E00"/>
                </a:solidFill>
              </a:rPr>
              <a:t/>
            </a:r>
            <a:br>
              <a:rPr lang="ru-RU" sz="3200" dirty="0" smtClean="0">
                <a:solidFill>
                  <a:srgbClr val="002E00"/>
                </a:solidFill>
              </a:rPr>
            </a:br>
            <a:r>
              <a:rPr lang="ru-RU" sz="32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І </a:t>
            </a:r>
            <a:r>
              <a:rPr lang="ru-RU" sz="32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додому</a:t>
            </a:r>
            <a:r>
              <a:rPr lang="ru-RU" sz="32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32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повернувся</a:t>
            </a:r>
            <a:r>
              <a:rPr lang="ru-RU" sz="32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. </a:t>
            </a:r>
            <a:endParaRPr lang="uk-UA" sz="3200" dirty="0" smtClean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34873" y="2828836"/>
            <a:ext cx="80235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lum contrast="40000"/>
          </a:blip>
          <a:stretch>
            <a:fillRect/>
          </a:stretch>
        </p:blipFill>
        <p:spPr>
          <a:xfrm>
            <a:off x="392553" y="1640043"/>
            <a:ext cx="5093847" cy="340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38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51549" y="463640"/>
            <a:ext cx="6787166" cy="3138398"/>
          </a:xfrm>
        </p:spPr>
        <p:txBody>
          <a:bodyPr>
            <a:noAutofit/>
          </a:bodyPr>
          <a:lstStyle/>
          <a:p>
            <a:r>
              <a:rPr lang="uk-UA" sz="20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uk-UA" sz="20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endParaRPr lang="ru-RU" sz="20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http://www.coollady.ru/puc/5/vinni/4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97" y="580667"/>
            <a:ext cx="4933950" cy="581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00789" y="3602038"/>
            <a:ext cx="7237926" cy="2979065"/>
          </a:xfrm>
        </p:spPr>
        <p:txBody>
          <a:bodyPr>
            <a:noAutofit/>
          </a:bodyPr>
          <a:lstStyle/>
          <a:p>
            <a:pPr algn="l"/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Тигр наш 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талановитий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-</a:t>
            </a:r>
            <a:r>
              <a:rPr lang="ru-RU" sz="4000" dirty="0" smtClean="0">
                <a:solidFill>
                  <a:srgbClr val="002E00"/>
                </a:solidFill>
              </a:rPr>
              <a:t/>
            </a:r>
            <a:br>
              <a:rPr lang="ru-RU" sz="4000" dirty="0" smtClean="0">
                <a:solidFill>
                  <a:srgbClr val="002E00"/>
                </a:solidFill>
              </a:rPr>
            </a:b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Тенор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він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і 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танцюрист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,</a:t>
            </a:r>
            <a:r>
              <a:rPr lang="ru-RU" sz="4000" dirty="0" smtClean="0">
                <a:solidFill>
                  <a:srgbClr val="002E00"/>
                </a:solidFill>
              </a:rPr>
              <a:t/>
            </a:r>
            <a:br>
              <a:rPr lang="ru-RU" sz="4000" dirty="0" smtClean="0">
                <a:solidFill>
                  <a:srgbClr val="002E00"/>
                </a:solidFill>
              </a:rPr>
            </a:b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Також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в 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теніс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гарно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грає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,</a:t>
            </a:r>
            <a:r>
              <a:rPr lang="ru-RU" sz="4000" dirty="0" smtClean="0">
                <a:solidFill>
                  <a:srgbClr val="002E00"/>
                </a:solidFill>
              </a:rPr>
              <a:t/>
            </a:r>
            <a:br>
              <a:rPr lang="ru-RU" sz="4000" dirty="0" smtClean="0">
                <a:solidFill>
                  <a:srgbClr val="002E00"/>
                </a:solidFill>
              </a:rPr>
            </a:b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Й до театру в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нього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хист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.</a:t>
            </a:r>
            <a:endParaRPr lang="uk-UA" sz="4000" dirty="0" smtClean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34873" y="2828836"/>
            <a:ext cx="80235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870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51549" y="463640"/>
            <a:ext cx="6787166" cy="3138398"/>
          </a:xfrm>
        </p:spPr>
        <p:txBody>
          <a:bodyPr>
            <a:noAutofit/>
          </a:bodyPr>
          <a:lstStyle/>
          <a:p>
            <a:r>
              <a:rPr lang="uk-UA" sz="20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 </a:t>
            </a:r>
            <a:r>
              <a:rPr lang="uk-UA" sz="20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endParaRPr lang="ru-RU" sz="20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 descr="http://hobbygames.ua/components/com_virtuemart/shop_image/product/_________________52fb5b0e68f8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61" y="905043"/>
            <a:ext cx="4620788" cy="462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51549" y="3602038"/>
            <a:ext cx="6787166" cy="2979065"/>
          </a:xfrm>
        </p:spPr>
        <p:txBody>
          <a:bodyPr>
            <a:noAutofit/>
          </a:bodyPr>
          <a:lstStyle/>
          <a:p>
            <a:pPr algn="l"/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Екскаватор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над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рікою</a:t>
            </a:r>
            <a:r>
              <a:rPr lang="ru-RU" sz="4000" dirty="0" smtClean="0">
                <a:solidFill>
                  <a:srgbClr val="002E00"/>
                </a:solidFill>
              </a:rPr>
              <a:t/>
            </a:r>
            <a:br>
              <a:rPr lang="ru-RU" sz="4000" dirty="0" smtClean="0">
                <a:solidFill>
                  <a:srgbClr val="002E00"/>
                </a:solidFill>
              </a:rPr>
            </a:b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набира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пісок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рукою. </a:t>
            </a:r>
            <a:r>
              <a:rPr lang="ru-RU" sz="4000" dirty="0" smtClean="0">
                <a:solidFill>
                  <a:srgbClr val="002E00"/>
                </a:solidFill>
              </a:rPr>
              <a:t/>
            </a:r>
            <a:br>
              <a:rPr lang="ru-RU" sz="4000" dirty="0" smtClean="0">
                <a:solidFill>
                  <a:srgbClr val="002E00"/>
                </a:solidFill>
              </a:rPr>
            </a:b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Набира</a:t>
            </a:r>
            <a:r>
              <a:rPr lang="ru-RU" sz="4000" dirty="0">
                <a:solidFill>
                  <a:srgbClr val="002E00"/>
                </a:solidFill>
                <a:latin typeface="Verdana" panose="020B0604030504040204" pitchFamily="34" charset="0"/>
              </a:rPr>
              <a:t> </a:t>
            </a:r>
            <a:r>
              <a:rPr lang="ru-RU" sz="4000" dirty="0" smtClean="0">
                <a:solidFill>
                  <a:srgbClr val="002E00"/>
                </a:solidFill>
                <a:latin typeface="Verdana" panose="020B0604030504040204" pitchFamily="34" charset="0"/>
              </a:rPr>
              <a:t>рука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багато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—</a:t>
            </a:r>
            <a:r>
              <a:rPr lang="ru-RU" sz="4000" dirty="0" smtClean="0">
                <a:solidFill>
                  <a:srgbClr val="002E00"/>
                </a:solidFill>
              </a:rPr>
              <a:t/>
            </a:r>
            <a:br>
              <a:rPr lang="ru-RU" sz="4000" dirty="0" smtClean="0">
                <a:solidFill>
                  <a:srgbClr val="002E00"/>
                </a:solidFill>
              </a:rPr>
            </a:b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ну й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могутній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екскаватор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!</a:t>
            </a:r>
            <a:endParaRPr lang="uk-UA" sz="4000" dirty="0" smtClean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34873" y="2828836"/>
            <a:ext cx="80235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843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51549" y="463640"/>
            <a:ext cx="6787166" cy="3138398"/>
          </a:xfrm>
        </p:spPr>
        <p:txBody>
          <a:bodyPr>
            <a:noAutofit/>
          </a:bodyPr>
          <a:lstStyle/>
          <a:p>
            <a:r>
              <a:rPr lang="uk-UA" sz="20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uk-UA" sz="20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lang="ru-RU" sz="20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0" name="Picture 4" descr="http://www.stihi.ru/pics/2015/01/15/58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75" y="665421"/>
            <a:ext cx="6010140" cy="510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36394" y="3602038"/>
            <a:ext cx="7302321" cy="2979065"/>
          </a:xfrm>
        </p:spPr>
        <p:txBody>
          <a:bodyPr>
            <a:noAutofit/>
          </a:bodyPr>
          <a:lstStyle/>
          <a:p>
            <a:pPr algn="l"/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Дім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і дуб. На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дубі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дятел</a:t>
            </a:r>
            <a:r>
              <a:rPr lang="ru-RU" sz="4000" dirty="0" smtClean="0">
                <a:solidFill>
                  <a:srgbClr val="002E00"/>
                </a:solidFill>
              </a:rPr>
              <a:t/>
            </a:r>
            <a:br>
              <a:rPr lang="ru-RU" sz="4000" dirty="0" smtClean="0">
                <a:solidFill>
                  <a:srgbClr val="002E00"/>
                </a:solidFill>
              </a:rPr>
            </a:b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заглядає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у дупло.</a:t>
            </a:r>
            <a:r>
              <a:rPr lang="ru-RU" sz="4000" dirty="0" smtClean="0">
                <a:solidFill>
                  <a:srgbClr val="002E00"/>
                </a:solidFill>
              </a:rPr>
              <a:t/>
            </a:r>
            <a:br>
              <a:rPr lang="ru-RU" sz="4000" dirty="0" smtClean="0">
                <a:solidFill>
                  <a:srgbClr val="002E00"/>
                </a:solidFill>
              </a:rPr>
            </a:b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— Тут дуб-дуб, —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дудоче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дятел.</a:t>
            </a:r>
            <a:r>
              <a:rPr lang="ru-RU" sz="4000" dirty="0" smtClean="0">
                <a:solidFill>
                  <a:srgbClr val="002E00"/>
                </a:solidFill>
              </a:rPr>
              <a:t/>
            </a:r>
            <a:br>
              <a:rPr lang="ru-RU" sz="4000" dirty="0" smtClean="0">
                <a:solidFill>
                  <a:srgbClr val="002E00"/>
                </a:solidFill>
              </a:rPr>
            </a:br>
            <a:r>
              <a:rPr lang="ru-RU" sz="4000" dirty="0">
                <a:solidFill>
                  <a:srgbClr val="002E00"/>
                </a:solidFill>
                <a:latin typeface="Verdana" panose="020B0604030504040204" pitchFamily="34" charset="0"/>
              </a:rPr>
              <a:t>—</a:t>
            </a:r>
            <a:r>
              <a:rPr lang="ru-RU" sz="4000" dirty="0" smtClean="0">
                <a:solidFill>
                  <a:srgbClr val="002E00"/>
                </a:solidFill>
              </a:rPr>
              <a:t> 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Дятел тут! - гуде дупло.</a:t>
            </a:r>
            <a:endParaRPr lang="uk-UA" sz="4000" dirty="0" smtClean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34873" y="2828836"/>
            <a:ext cx="80235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444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51549" y="463640"/>
            <a:ext cx="6787166" cy="3138398"/>
          </a:xfrm>
        </p:spPr>
        <p:txBody>
          <a:bodyPr>
            <a:noAutofit/>
          </a:bodyPr>
          <a:lstStyle/>
          <a:p>
            <a:r>
              <a:rPr lang="uk-UA" sz="20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</a:t>
            </a:r>
            <a:r>
              <a:rPr lang="uk-UA" sz="20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endParaRPr lang="ru-RU" sz="20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00789" y="3602038"/>
            <a:ext cx="7237926" cy="2979065"/>
          </a:xfrm>
        </p:spPr>
        <p:txBody>
          <a:bodyPr>
            <a:noAutofit/>
          </a:bodyPr>
          <a:lstStyle/>
          <a:p>
            <a:pPr algn="l"/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Зайчик зиму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зимував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Білу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шубку не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знімав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зробилося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тепленько -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Зняв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її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й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надів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сіреньку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sz="4000" dirty="0" smtClean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34873" y="2828836"/>
            <a:ext cx="80235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 descr="C:\Documents and Settings\Admin\Local Settings\Temporary Internet Files\Content.Word\139259.453222.jpe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85317" y="795555"/>
            <a:ext cx="3935168" cy="465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7053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8642" y="463640"/>
            <a:ext cx="11050073" cy="3138398"/>
          </a:xfrm>
        </p:spPr>
        <p:txBody>
          <a:bodyPr>
            <a:noAutofit/>
          </a:bodyPr>
          <a:lstStyle/>
          <a:p>
            <a:r>
              <a:rPr lang="uk-UA" sz="20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Ь </a:t>
            </a:r>
            <a:endParaRPr lang="ru-RU" sz="20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28045" y="3812146"/>
            <a:ext cx="9710671" cy="2768957"/>
          </a:xfrm>
        </p:spPr>
        <p:txBody>
          <a:bodyPr>
            <a:noAutofit/>
          </a:bodyPr>
          <a:lstStyle/>
          <a:p>
            <a:pPr algn="l"/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Знак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пом'якшення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Цей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знак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читається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ніяк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 ним,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наприклад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кажем: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галь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-ка,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 без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нього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твердо: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гал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-ка.</a:t>
            </a:r>
            <a:endParaRPr lang="uk-UA" sz="4000" dirty="0" smtClean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34873" y="2828836"/>
            <a:ext cx="80235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650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7331" y="463640"/>
            <a:ext cx="5821384" cy="3138398"/>
          </a:xfrm>
        </p:spPr>
        <p:txBody>
          <a:bodyPr>
            <a:noAutofit/>
          </a:bodyPr>
          <a:lstStyle/>
          <a:p>
            <a:r>
              <a:rPr lang="ru-RU" sz="20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20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RU" sz="20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stavschool28.ru/sites/default/files/news/glavnaya_1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0" y="463640"/>
            <a:ext cx="5530059" cy="472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87209" y="3928055"/>
            <a:ext cx="5562110" cy="2665927"/>
          </a:xfrm>
        </p:spPr>
        <p:txBody>
          <a:bodyPr>
            <a:noAutofit/>
          </a:bodyPr>
          <a:lstStyle/>
          <a:p>
            <a:pPr algn="l"/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Авто-авто-автобус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Увесь </a:t>
            </a: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об'їздив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глобус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 err="1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Побачить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 </a:t>
            </a: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країв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b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втобус </a:t>
            </a:r>
            <a:r>
              <a:rPr lang="ru-RU" sz="4000" dirty="0" err="1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захотів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57076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51549" y="463640"/>
            <a:ext cx="6787166" cy="3138398"/>
          </a:xfrm>
        </p:spPr>
        <p:txBody>
          <a:bodyPr>
            <a:noAutofit/>
          </a:bodyPr>
          <a:lstStyle/>
          <a:p>
            <a:r>
              <a:rPr lang="uk-UA" sz="20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uk-UA" sz="20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endParaRPr lang="ru-RU" sz="20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032" y="3602038"/>
            <a:ext cx="7353836" cy="2991944"/>
          </a:xfrm>
        </p:spPr>
        <p:txBody>
          <a:bodyPr>
            <a:noAutofit/>
          </a:bodyPr>
          <a:lstStyle/>
          <a:p>
            <a:pPr algn="l"/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Білка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била в барабан.</a:t>
            </a:r>
            <a:r>
              <a:rPr lang="ru-RU" sz="4000" dirty="0" smtClean="0">
                <a:solidFill>
                  <a:srgbClr val="002E00"/>
                </a:solidFill>
              </a:rPr>
              <a:t/>
            </a:r>
            <a:br>
              <a:rPr lang="ru-RU" sz="4000" dirty="0" smtClean="0">
                <a:solidFill>
                  <a:srgbClr val="002E00"/>
                </a:solidFill>
              </a:rPr>
            </a:b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Бе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! - за-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бе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-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кав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їй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баран,</a:t>
            </a:r>
            <a:r>
              <a:rPr lang="ru-RU" sz="4000" dirty="0" smtClean="0">
                <a:solidFill>
                  <a:srgbClr val="002E00"/>
                </a:solidFill>
              </a:rPr>
              <a:t/>
            </a:r>
            <a:br>
              <a:rPr lang="ru-RU" sz="4000" dirty="0" smtClean="0">
                <a:solidFill>
                  <a:srgbClr val="002E00"/>
                </a:solidFill>
              </a:rPr>
            </a:b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Бий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тихіш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, будь ласка,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білко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,</a:t>
            </a:r>
            <a:r>
              <a:rPr lang="ru-RU" sz="4000" dirty="0" smtClean="0">
                <a:solidFill>
                  <a:srgbClr val="002E00"/>
                </a:solidFill>
              </a:rPr>
              <a:t/>
            </a:r>
            <a:br>
              <a:rPr lang="ru-RU" sz="4000" dirty="0" smtClean="0">
                <a:solidFill>
                  <a:srgbClr val="002E00"/>
                </a:solidFill>
              </a:rPr>
            </a:b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Бо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розбудиш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перепілку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.</a:t>
            </a:r>
            <a:endParaRPr lang="uk-UA" sz="4000" dirty="0" smtClean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34873" y="2828836"/>
            <a:ext cx="80235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8" name="Picture 6" descr="http://xn--52-6kcpbe8fh.xn--p1ai/sites/default/files/content/images/beloch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425" y="121142"/>
            <a:ext cx="3832737" cy="416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fotohomka.ru/images/Jan/09/c0af52d4bec8e7e31181fd3fbcb2b9ad/mini_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97" y="4400773"/>
            <a:ext cx="2585637" cy="205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585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45488" y="461350"/>
            <a:ext cx="7031864" cy="3138398"/>
          </a:xfrm>
        </p:spPr>
        <p:txBody>
          <a:bodyPr>
            <a:noAutofit/>
          </a:bodyPr>
          <a:lstStyle/>
          <a:p>
            <a:r>
              <a:rPr lang="uk-UA" sz="20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 </a:t>
            </a:r>
            <a:r>
              <a:rPr lang="uk-UA" sz="20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endParaRPr lang="ru-RU" sz="20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25780" y="4275785"/>
            <a:ext cx="8332631" cy="2434105"/>
          </a:xfrm>
        </p:spPr>
        <p:txBody>
          <a:bodyPr>
            <a:noAutofit/>
          </a:bodyPr>
          <a:lstStyle/>
          <a:p>
            <a:pPr algn="l"/>
            <a:r>
              <a:rPr lang="ru-RU" sz="32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Трипудовий</a:t>
            </a:r>
            <a:r>
              <a:rPr lang="ru-RU" sz="32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гарбуз</a:t>
            </a:r>
            <a:r>
              <a:rPr lang="ru-RU" sz="32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32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32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городі</a:t>
            </a:r>
            <a:r>
              <a:rPr lang="ru-RU" sz="32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32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агруз</a:t>
            </a:r>
            <a:r>
              <a:rPr lang="ru-RU" sz="32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ru-RU" sz="32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 на </a:t>
            </a:r>
            <a:r>
              <a:rPr lang="ru-RU" sz="32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цей</a:t>
            </a:r>
            <a:r>
              <a:rPr lang="ru-RU" sz="32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гарбуз</a:t>
            </a:r>
            <a:r>
              <a:rPr lang="ru-RU" sz="32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32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ів</a:t>
            </a:r>
            <a:r>
              <a:rPr lang="ru-RU" sz="32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sz="32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дітьми</a:t>
            </a:r>
            <a:r>
              <a:rPr lang="ru-RU" sz="32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  <a:r>
              <a:rPr lang="ru-RU" sz="32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орногуз</a:t>
            </a:r>
            <a:r>
              <a:rPr lang="ru-RU" sz="32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ru-RU" sz="32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Каже</a:t>
            </a:r>
            <a:r>
              <a:rPr lang="ru-RU" sz="32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він</a:t>
            </a:r>
            <a:r>
              <a:rPr lang="ru-RU" sz="32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32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діток</a:t>
            </a:r>
            <a:r>
              <a:rPr lang="ru-RU" sz="32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ru-RU" sz="32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32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Сіли</a:t>
            </a:r>
            <a:r>
              <a:rPr lang="ru-RU" sz="32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ми</a:t>
            </a:r>
            <a:r>
              <a:rPr lang="ru-RU" sz="32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32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 горбок.—</a:t>
            </a:r>
            <a:br>
              <a:rPr lang="ru-RU" sz="32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І не </a:t>
            </a:r>
            <a:r>
              <a:rPr lang="ru-RU" sz="32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зна</a:t>
            </a:r>
            <a:r>
              <a:rPr lang="ru-RU" sz="32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чорногуз</a:t>
            </a:r>
            <a:r>
              <a:rPr lang="ru-RU" sz="32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32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</a:t>
            </a:r>
            <a:r>
              <a:rPr lang="ru-RU" sz="32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32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він</a:t>
            </a:r>
            <a:r>
              <a:rPr lang="ru-RU" sz="32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сів</a:t>
            </a:r>
            <a:r>
              <a:rPr lang="ru-RU" sz="32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32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32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гарбуз</a:t>
            </a:r>
            <a:r>
              <a:rPr lang="ru-RU" sz="32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ru-RU" sz="32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sz="3200" dirty="0" smtClean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34873" y="2828836"/>
            <a:ext cx="80235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78" name="Picture 2" descr="http://woman-academia.ru/images/cids/posts/2014-10-22/437413_1855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7" y="271219"/>
            <a:ext cx="6087930" cy="388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857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51549" y="463640"/>
            <a:ext cx="6787166" cy="3138398"/>
          </a:xfrm>
        </p:spPr>
        <p:txBody>
          <a:bodyPr>
            <a:noAutofit/>
          </a:bodyPr>
          <a:lstStyle/>
          <a:p>
            <a:r>
              <a:rPr lang="ru-RU" sz="20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Ґ</a:t>
            </a:r>
            <a:r>
              <a:rPr lang="uk-UA" sz="20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ґ</a:t>
            </a:r>
            <a:endParaRPr lang="ru-RU" sz="20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032" y="3602038"/>
            <a:ext cx="7353836" cy="2991944"/>
          </a:xfrm>
        </p:spPr>
        <p:txBody>
          <a:bodyPr>
            <a:noAutofit/>
          </a:bodyPr>
          <a:lstStyle/>
          <a:p>
            <a:pPr algn="l"/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Ґаво,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ґаво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хочеш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кави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 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Хочу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сиру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-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каже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ґава. 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Небагато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кілограм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 за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я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ґудзик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дам.</a:t>
            </a:r>
            <a:endParaRPr lang="uk-UA" sz="4000" dirty="0" smtClean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34873" y="2828836"/>
            <a:ext cx="80235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6" name="Picture 4" descr="http://pictures-hd8.ru/img/articles/Jun/08/fd0aa97b5cb6b2732d6e49af1231a59a/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55" y="463640"/>
            <a:ext cx="3770502" cy="443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://sosedka24.ru/sites/default/files/styles/product/public/images/products/op-2035-pugovica-chetyre-dyrki-kruglaya1.jpg?itok=VBO665_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" t="5735" r="5768" b="8237"/>
          <a:stretch/>
        </p:blipFill>
        <p:spPr bwMode="auto">
          <a:xfrm>
            <a:off x="2176530" y="3837904"/>
            <a:ext cx="2343955" cy="230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4608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51549" y="463640"/>
            <a:ext cx="6787166" cy="3138398"/>
          </a:xfrm>
        </p:spPr>
        <p:txBody>
          <a:bodyPr>
            <a:noAutofit/>
          </a:bodyPr>
          <a:lstStyle/>
          <a:p>
            <a:r>
              <a:rPr lang="ru-RU" sz="20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  <a:r>
              <a:rPr lang="uk-UA" sz="20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</a:p>
        </p:txBody>
      </p:sp>
      <p:pic>
        <p:nvPicPr>
          <p:cNvPr id="26628" name="Picture 4" descr="http://900igr.net/datas/stikhi/Stikhi-dlja-malyshej.files/0004-004-CHaj-dushistyj-chaj-otlichnyj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4" t="6931" r="38320" b="36863"/>
          <a:stretch/>
        </p:blipFill>
        <p:spPr bwMode="auto">
          <a:xfrm>
            <a:off x="347729" y="387129"/>
            <a:ext cx="3704880" cy="312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51549" y="3602038"/>
            <a:ext cx="6877320" cy="2991944"/>
          </a:xfrm>
        </p:spPr>
        <p:txBody>
          <a:bodyPr>
            <a:noAutofit/>
          </a:bodyPr>
          <a:lstStyle/>
          <a:p>
            <a:pPr algn="l"/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Чапля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чайку 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частувала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 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чашці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чай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приготувала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Чемна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чайка 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чаплі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вдячна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Чай з 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черемхи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дуже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смачно.</a:t>
            </a:r>
            <a:endParaRPr lang="uk-UA" sz="4000" dirty="0" smtClean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34873" y="2828836"/>
            <a:ext cx="80235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30" name="Picture 6" descr="http://900igr.net/datas/stikhi/Stikhi-dlja-malyshej.files/0004-004-CHaj-dushistyj-chaj-otlichnyj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91" t="35724" r="4241" b="19706"/>
          <a:stretch/>
        </p:blipFill>
        <p:spPr bwMode="auto">
          <a:xfrm>
            <a:off x="2424856" y="3602038"/>
            <a:ext cx="2620033" cy="251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314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51549" y="463640"/>
            <a:ext cx="6787166" cy="3138398"/>
          </a:xfrm>
        </p:spPr>
        <p:txBody>
          <a:bodyPr>
            <a:noAutofit/>
          </a:bodyPr>
          <a:lstStyle/>
          <a:p>
            <a:r>
              <a:rPr lang="uk-UA" sz="20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 </a:t>
            </a:r>
            <a:r>
              <a:rPr lang="uk-UA" sz="20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endParaRPr lang="ru-RU" sz="20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21250" y="3602038"/>
            <a:ext cx="6207617" cy="2991944"/>
          </a:xfrm>
        </p:spPr>
        <p:txBody>
          <a:bodyPr>
            <a:noAutofit/>
          </a:bodyPr>
          <a:lstStyle/>
          <a:p>
            <a:pPr algn="l"/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Йорж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поранився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 </a:t>
            </a: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ніж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Йод </a:t>
            </a: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несіть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йому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скоріш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uk-UA" sz="4000" dirty="0" smtClean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34873" y="2828836"/>
            <a:ext cx="80235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http://vidigribka.ru/wp-content/uploads/2013/10/Iodine_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9" y="3602038"/>
            <a:ext cx="4178783" cy="313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rumvi.com/products/ebook/%D0%BF%D0%B8%D1%88%D0%B5%D0%BC-%D0%B4%D0%B8%D0%BA%D1%82%D0%B0%D0%BD%D1%82%D1%8B-%D0%B1%D0%B5%D0%B7-%D0%BE%D1%88%D0%B8%D0%B1%D0%BE%D0%BA-%D0%B4%D0%BB%D1%8F-%D0%BD%D0%B0%D1%87%D0%B0%D0%BB%D1%8C%D0%BD%D0%BE%D0%B9-%D1%88%D0%BA%D0%BE%D0%BB%D1%8B/cfb9b695-b1a8-4f9b-be99-2a13944b717b/preview/_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8979">
            <a:off x="2519014" y="231081"/>
            <a:ext cx="2907785" cy="435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3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51549" y="463640"/>
            <a:ext cx="6787166" cy="3138398"/>
          </a:xfrm>
        </p:spPr>
        <p:txBody>
          <a:bodyPr>
            <a:noAutofit/>
          </a:bodyPr>
          <a:lstStyle/>
          <a:p>
            <a:r>
              <a:rPr lang="uk-UA" sz="20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 </a:t>
            </a:r>
            <a:r>
              <a:rPr lang="uk-UA" sz="20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endParaRPr lang="ru-RU" sz="20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51550" y="3915177"/>
            <a:ext cx="6877318" cy="2678805"/>
          </a:xfrm>
        </p:spPr>
        <p:txBody>
          <a:bodyPr>
            <a:noAutofit/>
          </a:bodyPr>
          <a:lstStyle/>
          <a:p>
            <a:pPr algn="l"/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Хліб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шанують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бережуть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,</a:t>
            </a:r>
            <a:r>
              <a:rPr lang="ru-RU" sz="4000" dirty="0" smtClean="0">
                <a:solidFill>
                  <a:srgbClr val="002E00"/>
                </a:solidFill>
              </a:rPr>
              <a:t/>
            </a:r>
            <a:br>
              <a:rPr lang="ru-RU" sz="4000" dirty="0" smtClean="0">
                <a:solidFill>
                  <a:srgbClr val="002E00"/>
                </a:solidFill>
              </a:rPr>
            </a:b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хлібові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вклоняються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,</a:t>
            </a:r>
            <a:r>
              <a:rPr lang="ru-RU" sz="4000" dirty="0" smtClean="0">
                <a:solidFill>
                  <a:srgbClr val="002E00"/>
                </a:solidFill>
              </a:rPr>
              <a:t/>
            </a:r>
            <a:br>
              <a:rPr lang="ru-RU" sz="4000" dirty="0" smtClean="0">
                <a:solidFill>
                  <a:srgbClr val="002E00"/>
                </a:solidFill>
              </a:rPr>
            </a:b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бо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труди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людські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і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дні</a:t>
            </a:r>
            <a:r>
              <a:rPr lang="ru-RU" sz="4000" dirty="0" smtClean="0">
                <a:solidFill>
                  <a:srgbClr val="002E00"/>
                </a:solidFill>
              </a:rPr>
              <a:t/>
            </a:r>
            <a:br>
              <a:rPr lang="ru-RU" sz="4000" dirty="0" smtClean="0">
                <a:solidFill>
                  <a:srgbClr val="002E00"/>
                </a:solidFill>
              </a:rPr>
            </a:b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хлібом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виміряються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...</a:t>
            </a:r>
            <a:endParaRPr lang="ru-RU" sz="4000" dirty="0">
              <a:solidFill>
                <a:srgbClr val="002E00"/>
              </a:solidFill>
            </a:endParaRPr>
          </a:p>
          <a:p>
            <a:pPr algn="l"/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sz="4000" dirty="0" smtClean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34873" y="2828836"/>
            <a:ext cx="80235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http://www.coollady.ru/pic/0003/023/47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129"/>
            <a:ext cx="4881092" cy="649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030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51549" y="463640"/>
            <a:ext cx="6787166" cy="3138398"/>
          </a:xfrm>
        </p:spPr>
        <p:txBody>
          <a:bodyPr>
            <a:noAutofit/>
          </a:bodyPr>
          <a:lstStyle/>
          <a:p>
            <a:r>
              <a:rPr lang="uk-UA" sz="20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uk-UA" sz="20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endParaRPr lang="ru-RU" sz="20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20721" y="3602039"/>
            <a:ext cx="5508146" cy="2991944"/>
          </a:xfrm>
        </p:spPr>
        <p:txBody>
          <a:bodyPr>
            <a:noAutofit/>
          </a:bodyPr>
          <a:lstStyle/>
          <a:p>
            <a:pPr algn="l"/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ираф 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веселенько </a:t>
            </a:r>
          </a:p>
          <a:p>
            <a:pPr algn="l"/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унглями </a:t>
            </a: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гуляє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Листя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зелененьке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l"/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Із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дерев </a:t>
            </a: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зриває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sz="4000" dirty="0" smtClean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34873" y="2828836"/>
            <a:ext cx="80235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http://www.clipartkid.com/images/67/cute-baby-giraffe-clipart-giraffe-cartoon-images-pao3zu-clip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25" y="46364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6648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51549" y="463640"/>
            <a:ext cx="6787166" cy="2924137"/>
          </a:xfrm>
        </p:spPr>
        <p:txBody>
          <a:bodyPr>
            <a:noAutofit/>
          </a:bodyPr>
          <a:lstStyle/>
          <a:p>
            <a:r>
              <a:rPr lang="uk-UA" sz="20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 </a:t>
            </a:r>
            <a:r>
              <a:rPr lang="uk-UA" sz="20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lang="ru-RU" sz="20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82059" y="3267857"/>
            <a:ext cx="7546808" cy="3326126"/>
          </a:xfrm>
        </p:spPr>
        <p:txBody>
          <a:bodyPr>
            <a:noAutofit/>
          </a:bodyPr>
          <a:lstStyle/>
          <a:p>
            <a:pPr algn="l"/>
            <a:r>
              <a:rPr lang="ru-RU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Шишка </a:t>
            </a:r>
            <a:r>
              <a:rPr lang="ru-RU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впала - не </a:t>
            </a:r>
            <a:r>
              <a:rPr lang="ru-RU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розбилась</a:t>
            </a:r>
            <a:r>
              <a:rPr lang="ru-RU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Шишка </a:t>
            </a:r>
            <a:r>
              <a:rPr lang="ru-RU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 трави </a:t>
            </a:r>
            <a:r>
              <a:rPr lang="ru-RU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закотилась</a:t>
            </a:r>
            <a:r>
              <a:rPr lang="ru-RU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Наша </a:t>
            </a:r>
            <a:r>
              <a:rPr lang="ru-RU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Шура в </a:t>
            </a:r>
            <a:r>
              <a:rPr lang="ru-RU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ліс</a:t>
            </a:r>
            <a:r>
              <a:rPr lang="ru-RU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пішла</a:t>
            </a:r>
            <a:r>
              <a:rPr lang="ru-RU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 </a:t>
            </a:r>
            <a:r>
              <a:rPr lang="ru-RU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шишки </a:t>
            </a:r>
            <a:r>
              <a:rPr lang="ru-RU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-не </a:t>
            </a:r>
            <a:r>
              <a:rPr lang="ru-RU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знайшла</a:t>
            </a:r>
            <a:r>
              <a:rPr lang="ru-RU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Принесла вона </a:t>
            </a:r>
            <a:r>
              <a:rPr lang="ru-RU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додому</a:t>
            </a:r>
            <a:r>
              <a:rPr lang="ru-RU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Лише </a:t>
            </a:r>
            <a:r>
              <a:rPr lang="ru-RU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радість</a:t>
            </a:r>
            <a:r>
              <a:rPr lang="ru-RU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лише</a:t>
            </a:r>
            <a:r>
              <a:rPr lang="ru-RU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втому</a:t>
            </a:r>
            <a:r>
              <a:rPr lang="ru-RU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sz="4000" dirty="0" smtClean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34873" y="2828836"/>
            <a:ext cx="80235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://leonamoroco.l.e.pic.centerblog.net/0_13a5a1_e1865154_X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6622">
            <a:off x="272784" y="587716"/>
            <a:ext cx="4494304" cy="492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930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51549" y="463640"/>
            <a:ext cx="6787166" cy="3138398"/>
          </a:xfrm>
        </p:spPr>
        <p:txBody>
          <a:bodyPr>
            <a:noAutofit/>
          </a:bodyPr>
          <a:lstStyle/>
          <a:p>
            <a:r>
              <a:rPr lang="uk-UA" sz="20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20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0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Ї </a:t>
            </a:r>
            <a:r>
              <a:rPr lang="uk-UA" sz="20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ї</a:t>
            </a:r>
            <a:endParaRPr lang="ru-RU" sz="20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21250" y="3915177"/>
            <a:ext cx="6207617" cy="2678805"/>
          </a:xfrm>
        </p:spPr>
        <p:txBody>
          <a:bodyPr>
            <a:noAutofit/>
          </a:bodyPr>
          <a:lstStyle/>
          <a:p>
            <a:pPr algn="l"/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Їжачок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гриби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збирав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—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Їжу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дітям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готував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Їжачата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їли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все,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їм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батько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принесе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sz="4000" dirty="0" smtClean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34873" y="2828836"/>
            <a:ext cx="80235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4" name="Picture 4" descr="http://www.coollady.ru/puc/mult/2/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78" y="1217568"/>
            <a:ext cx="5279268" cy="47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865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51549" y="463640"/>
            <a:ext cx="6787166" cy="3138398"/>
          </a:xfrm>
        </p:spPr>
        <p:txBody>
          <a:bodyPr>
            <a:noAutofit/>
          </a:bodyPr>
          <a:lstStyle/>
          <a:p>
            <a:r>
              <a:rPr lang="uk-UA" sz="20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20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0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r>
              <a:rPr lang="uk-UA" sz="20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endParaRPr lang="ru-RU" sz="20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21250" y="3915177"/>
            <a:ext cx="6207617" cy="2678805"/>
          </a:xfrm>
        </p:spPr>
        <p:txBody>
          <a:bodyPr>
            <a:noAutofit/>
          </a:bodyPr>
          <a:lstStyle/>
          <a:p>
            <a:pPr algn="l"/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Якір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яблуко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ягня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Перша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літера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в них - Я.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Але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гарно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знають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діти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Я -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остання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алфавіті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sz="4000" dirty="0" smtClean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34873" y="2828836"/>
            <a:ext cx="80235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20" name="Picture 4" descr="http://pica.nipic.com/2007-10-22/2007102213110789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782" y="1163455"/>
            <a:ext cx="3769311" cy="409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http://pica.nipic.com/2007-10-22/2007102213110789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51" b="93343"/>
          <a:stretch/>
        </p:blipFill>
        <p:spPr bwMode="auto">
          <a:xfrm>
            <a:off x="395325" y="5001326"/>
            <a:ext cx="1693572" cy="75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030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7331" y="463640"/>
            <a:ext cx="5821384" cy="3138398"/>
          </a:xfrm>
        </p:spPr>
        <p:txBody>
          <a:bodyPr>
            <a:noAutofit/>
          </a:bodyPr>
          <a:lstStyle/>
          <a:p>
            <a:r>
              <a:rPr lang="ru-RU" sz="20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20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endParaRPr lang="ru-RU" sz="20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87209" y="3928055"/>
            <a:ext cx="5562110" cy="2665927"/>
          </a:xfrm>
        </p:spPr>
        <p:txBody>
          <a:bodyPr>
            <a:noAutofit/>
          </a:bodyPr>
          <a:lstStyle/>
          <a:p>
            <a:pPr algn="l"/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34873" y="2828836"/>
            <a:ext cx="771444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джунглях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довгий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жив Удав,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Розуму 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усіх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навчав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Був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учителем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поважним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І до 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учнів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був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уважним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284" y="549276"/>
            <a:ext cx="5345047" cy="305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32035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51549" y="463640"/>
            <a:ext cx="6787166" cy="3138398"/>
          </a:xfrm>
        </p:spPr>
        <p:txBody>
          <a:bodyPr>
            <a:noAutofit/>
          </a:bodyPr>
          <a:lstStyle/>
          <a:p>
            <a:r>
              <a:rPr lang="uk-UA" sz="20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20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0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 </a:t>
            </a:r>
            <a:r>
              <a:rPr lang="uk-UA" sz="20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</a:t>
            </a:r>
            <a:endParaRPr lang="ru-RU" sz="20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21250" y="3915177"/>
            <a:ext cx="6207617" cy="2678805"/>
          </a:xfrm>
        </p:spPr>
        <p:txBody>
          <a:bodyPr>
            <a:noAutofit/>
          </a:bodyPr>
          <a:lstStyle/>
          <a:p>
            <a:pPr algn="l"/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Юнгою буде Юрко наш на </a:t>
            </a: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флоті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—</a:t>
            </a:r>
            <a:b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є там </a:t>
            </a: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багато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юнги </a:t>
            </a: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роботи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4000" b="1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sz="4000" dirty="0" smtClean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34873" y="2828836"/>
            <a:ext cx="80235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https://ds03.infourok.ru/uploads/ex/087d/000119ec-4b0cdfee/hello_html_m6869b2c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85" y="801381"/>
            <a:ext cx="4126602" cy="560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9304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85645" y="463640"/>
            <a:ext cx="6053070" cy="3138398"/>
          </a:xfrm>
        </p:spPr>
        <p:txBody>
          <a:bodyPr>
            <a:noAutofit/>
          </a:bodyPr>
          <a:lstStyle/>
          <a:p>
            <a:r>
              <a:rPr lang="uk-UA" sz="20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20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0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Є</a:t>
            </a:r>
            <a:r>
              <a:rPr lang="uk-UA" sz="20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є</a:t>
            </a:r>
            <a:endParaRPr lang="ru-RU" sz="20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46986" y="4152275"/>
            <a:ext cx="9581881" cy="2441707"/>
          </a:xfrm>
        </p:spPr>
        <p:txBody>
          <a:bodyPr>
            <a:noAutofit/>
          </a:bodyPr>
          <a:lstStyle/>
          <a:p>
            <a:pPr algn="l"/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Єнот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і 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єхидна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складали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валізи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Вони до 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Єгипту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летіли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без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візи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Єдиний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літак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донесе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їх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туди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До пляжу, до пальм, до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морської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води.</a:t>
            </a:r>
            <a:r>
              <a:rPr lang="ru-RU" sz="4000" b="1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sz="4000" dirty="0" smtClean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34873" y="2828836"/>
            <a:ext cx="80235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://band-mp3.ru/uploads/images/k/r/o/kroshka_enot_ot_ulibki_stanet_vsem_svetlej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5" t="2028" r="18441" b="19098"/>
          <a:stretch/>
        </p:blipFill>
        <p:spPr bwMode="auto">
          <a:xfrm>
            <a:off x="223613" y="324208"/>
            <a:ext cx="3511260" cy="395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xn----7sbbzn3afjs.xn--p1ai/93/7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" t="7020" r="2479" b="25799"/>
          <a:stretch/>
        </p:blipFill>
        <p:spPr bwMode="auto">
          <a:xfrm>
            <a:off x="3278168" y="1613061"/>
            <a:ext cx="3616383" cy="266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9532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51549" y="463640"/>
            <a:ext cx="6787166" cy="3138398"/>
          </a:xfrm>
        </p:spPr>
        <p:txBody>
          <a:bodyPr>
            <a:noAutofit/>
          </a:bodyPr>
          <a:lstStyle/>
          <a:p>
            <a:r>
              <a:rPr lang="uk-UA" sz="20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 </a:t>
            </a:r>
            <a:r>
              <a:rPr lang="uk-UA" sz="20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endParaRPr lang="ru-RU" sz="20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51549" y="3915177"/>
            <a:ext cx="6877319" cy="2678805"/>
          </a:xfrm>
        </p:spPr>
        <p:txBody>
          <a:bodyPr>
            <a:noAutofit/>
          </a:bodyPr>
          <a:lstStyle/>
          <a:p>
            <a:pPr algn="l"/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Цап у цирку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працював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Цап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цікаво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танцював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цирк ходили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цапенята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Подивитися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на тата.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sz="4000" dirty="0" smtClean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34873" y="2828836"/>
            <a:ext cx="80235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4" name="Picture 4" descr="http://ds9ishim.ru/sites/default/files/images/wbh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43" y="766673"/>
            <a:ext cx="4857402" cy="544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4536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51549" y="463640"/>
            <a:ext cx="6787166" cy="3138398"/>
          </a:xfrm>
        </p:spPr>
        <p:txBody>
          <a:bodyPr>
            <a:noAutofit/>
          </a:bodyPr>
          <a:lstStyle/>
          <a:p>
            <a:r>
              <a:rPr lang="uk-UA" sz="20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 </a:t>
            </a:r>
            <a:r>
              <a:rPr lang="uk-UA" sz="20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</a:t>
            </a:r>
            <a:endParaRPr lang="ru-RU" sz="20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xn--80aas4e.xn--p1ai/wp-content/uploads/2015/07/shhuk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106" b="12156"/>
          <a:stretch/>
        </p:blipFill>
        <p:spPr bwMode="auto">
          <a:xfrm>
            <a:off x="185666" y="1194608"/>
            <a:ext cx="5296106" cy="384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51549" y="3915177"/>
            <a:ext cx="6877319" cy="2678805"/>
          </a:xfrm>
        </p:spPr>
        <p:txBody>
          <a:bodyPr>
            <a:noAutofit/>
          </a:bodyPr>
          <a:lstStyle/>
          <a:p>
            <a:pPr algn="l"/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Щучка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щученятам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ru-RU" sz="4000" dirty="0" smtClean="0">
                <a:solidFill>
                  <a:srgbClr val="002E00"/>
                </a:solidFill>
              </a:rPr>
              <a:t/>
            </a:r>
            <a:br>
              <a:rPr lang="ru-RU" sz="4000" dirty="0" smtClean="0">
                <a:solidFill>
                  <a:srgbClr val="002E00"/>
                </a:solidFill>
              </a:rPr>
            </a:b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борщику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зварила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– </a:t>
            </a:r>
            <a:r>
              <a:rPr lang="ru-RU" sz="4000" dirty="0" smtClean="0">
                <a:solidFill>
                  <a:srgbClr val="002E00"/>
                </a:solidFill>
              </a:rPr>
              <a:t/>
            </a:r>
            <a:br>
              <a:rPr lang="ru-RU" sz="4000" dirty="0" smtClean="0">
                <a:solidFill>
                  <a:srgbClr val="002E00"/>
                </a:solidFill>
              </a:rPr>
            </a:b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Із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щавлем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із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бурячком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, </a:t>
            </a:r>
            <a:r>
              <a:rPr lang="ru-RU" sz="4000" dirty="0" smtClean="0">
                <a:solidFill>
                  <a:srgbClr val="002E00"/>
                </a:solidFill>
              </a:rPr>
              <a:t/>
            </a:r>
            <a:br>
              <a:rPr lang="ru-RU" sz="4000" dirty="0" smtClean="0">
                <a:solidFill>
                  <a:srgbClr val="002E00"/>
                </a:solidFill>
              </a:rPr>
            </a:b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із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квасолькою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. </a:t>
            </a:r>
            <a:endParaRPr lang="uk-UA" sz="4000" dirty="0" smtClean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34873" y="2828836"/>
            <a:ext cx="80235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96396" b="92846"/>
          <a:stretch/>
        </p:blipFill>
        <p:spPr>
          <a:xfrm>
            <a:off x="5338494" y="2937580"/>
            <a:ext cx="233430" cy="32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521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51549" y="463640"/>
            <a:ext cx="6787166" cy="3138398"/>
          </a:xfrm>
        </p:spPr>
        <p:txBody>
          <a:bodyPr>
            <a:noAutofit/>
          </a:bodyPr>
          <a:lstStyle/>
          <a:p>
            <a:r>
              <a:rPr lang="uk-UA" sz="20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uk-UA" sz="20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endParaRPr lang="ru-RU" sz="20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51549" y="3602039"/>
            <a:ext cx="6877319" cy="2991944"/>
          </a:xfrm>
        </p:spPr>
        <p:txBody>
          <a:bodyPr>
            <a:noAutofit/>
          </a:bodyPr>
          <a:lstStyle/>
          <a:p>
            <a:pPr algn="l"/>
            <a:r>
              <a:rPr lang="ru-RU" sz="4000" dirty="0" err="1" smtClean="0">
                <a:solidFill>
                  <a:srgbClr val="002E00"/>
                </a:solidFill>
                <a:latin typeface="Verdana" panose="020B0604030504040204" pitchFamily="34" charset="0"/>
              </a:rPr>
              <a:t>Фотоапарата</a:t>
            </a:r>
            <a:r>
              <a:rPr lang="ru-RU" sz="4000" dirty="0">
                <a:solidFill>
                  <a:srgbClr val="002E00"/>
                </a:solidFill>
                <a:latin typeface="Verdana" panose="020B0604030504040204" pitchFamily="34" charset="0"/>
              </a:rPr>
              <a:t> </a:t>
            </a:r>
            <a:r>
              <a:rPr lang="ru-RU" sz="4000" dirty="0" smtClean="0">
                <a:solidFill>
                  <a:srgbClr val="002E00"/>
                </a:solidFill>
                <a:latin typeface="Verdana" panose="020B0604030504040204" pitchFamily="34" charset="0"/>
              </a:rPr>
              <a:t>                        </a:t>
            </a:r>
            <a:r>
              <a:rPr lang="ru-RU" sz="4000" dirty="0" err="1">
                <a:solidFill>
                  <a:srgbClr val="002E00"/>
                </a:solidFill>
                <a:latin typeface="Verdana" panose="020B0604030504040204" pitchFamily="34" charset="0"/>
              </a:rPr>
              <a:t>Федір</a:t>
            </a:r>
            <a:r>
              <a:rPr lang="ru-RU" sz="4000" dirty="0">
                <a:solidFill>
                  <a:srgbClr val="002E00"/>
                </a:solidFill>
                <a:latin typeface="Verdana" panose="020B0604030504040204" pitchFamily="34" charset="0"/>
              </a:rPr>
              <a:t> взяв у брата.</a:t>
            </a:r>
            <a:r>
              <a:rPr lang="ru-RU" sz="4000" dirty="0">
                <a:solidFill>
                  <a:srgbClr val="002E00"/>
                </a:solidFill>
              </a:rPr>
              <a:t/>
            </a:r>
            <a:br>
              <a:rPr lang="ru-RU" sz="4000" dirty="0">
                <a:solidFill>
                  <a:srgbClr val="002E00"/>
                </a:solidFill>
              </a:rPr>
            </a:br>
            <a:r>
              <a:rPr lang="ru-RU" sz="4000" dirty="0">
                <a:solidFill>
                  <a:srgbClr val="002E00"/>
                </a:solidFill>
                <a:latin typeface="Verdana" panose="020B0604030504040204" pitchFamily="34" charset="0"/>
              </a:rPr>
              <a:t>Сам на фото не попав </a:t>
            </a:r>
            <a:r>
              <a:rPr lang="ru-RU" sz="4000" dirty="0" smtClean="0">
                <a:solidFill>
                  <a:srgbClr val="002E00"/>
                </a:solidFill>
                <a:latin typeface="Verdana" panose="020B0604030504040204" pitchFamily="34" charset="0"/>
              </a:rPr>
              <a:t>—</a:t>
            </a:r>
            <a:r>
              <a:rPr lang="ru-RU" sz="4000" dirty="0" err="1" smtClean="0">
                <a:solidFill>
                  <a:srgbClr val="002E00"/>
                </a:solidFill>
                <a:latin typeface="Verdana" panose="020B0604030504040204" pitchFamily="34" charset="0"/>
              </a:rPr>
              <a:t>друзів</a:t>
            </a:r>
            <a:r>
              <a:rPr lang="ru-RU" sz="4000" dirty="0" smtClean="0">
                <a:solidFill>
                  <a:srgbClr val="002E00"/>
                </a:solidFill>
                <a:latin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rgbClr val="002E00"/>
                </a:solidFill>
                <a:latin typeface="Verdana" panose="020B0604030504040204" pitchFamily="34" charset="0"/>
              </a:rPr>
              <a:t>фотографував</a:t>
            </a:r>
            <a:r>
              <a:rPr lang="ru-RU" sz="4000" dirty="0">
                <a:solidFill>
                  <a:srgbClr val="002E00"/>
                </a:solidFill>
                <a:latin typeface="Verdana" panose="020B0604030504040204" pitchFamily="34" charset="0"/>
              </a:rPr>
              <a:t>...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sz="4000" dirty="0" smtClean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34873" y="2828836"/>
            <a:ext cx="80235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://izhevsk.ru/forums/icons/forum_pictures/012643/1264345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4" b="2128"/>
          <a:stretch/>
        </p:blipFill>
        <p:spPr bwMode="auto">
          <a:xfrm>
            <a:off x="636163" y="463640"/>
            <a:ext cx="4141899" cy="610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6842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51549" y="463639"/>
            <a:ext cx="6787166" cy="3142445"/>
          </a:xfrm>
        </p:spPr>
        <p:txBody>
          <a:bodyPr>
            <a:noAutofit/>
          </a:bodyPr>
          <a:lstStyle/>
          <a:p>
            <a:r>
              <a:rPr lang="uk-UA" sz="20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 </a:t>
            </a:r>
            <a:endParaRPr lang="ru-RU" sz="20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10637" y="4288665"/>
            <a:ext cx="7418231" cy="2305318"/>
          </a:xfrm>
        </p:spPr>
        <p:txBody>
          <a:bodyPr>
            <a:noAutofit/>
          </a:bodyPr>
          <a:lstStyle/>
          <a:p>
            <a:pPr algn="l"/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Старий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джміль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купив жилет,</a:t>
            </a:r>
          </a:p>
          <a:p>
            <a:pPr algn="l"/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Джемпер, </a:t>
            </a: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джинси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жакет.</a:t>
            </a:r>
          </a:p>
          <a:p>
            <a:pPr algn="l"/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sz="4000" dirty="0" smtClean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://img0.liveinternet.ru/images/attach/c/0/34/77/34077216_gxerr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05" y="579548"/>
            <a:ext cx="5301937" cy="443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34873" y="2828836"/>
            <a:ext cx="80235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539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51549" y="387128"/>
            <a:ext cx="6787166" cy="2961379"/>
          </a:xfrm>
        </p:spPr>
        <p:txBody>
          <a:bodyPr>
            <a:noAutofit/>
          </a:bodyPr>
          <a:lstStyle/>
          <a:p>
            <a:r>
              <a:rPr lang="uk-UA" sz="20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ДЗ </a:t>
            </a:r>
            <a:endParaRPr lang="ru-RU" sz="20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51549" y="3438659"/>
            <a:ext cx="6877319" cy="3155324"/>
          </a:xfrm>
        </p:spPr>
        <p:txBody>
          <a:bodyPr>
            <a:noAutofit/>
          </a:bodyPr>
          <a:lstStyle/>
          <a:p>
            <a:pPr algn="just"/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День у </a:t>
            </a: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день: </a:t>
            </a:r>
            <a:r>
              <a:rPr lang="ru-RU" sz="4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дзень</a:t>
            </a: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та </a:t>
            </a:r>
            <a:r>
              <a:rPr lang="ru-RU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дзень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!</a:t>
            </a:r>
          </a:p>
          <a:p>
            <a:pPr algn="just"/>
            <a:r>
              <a:rPr lang="ru-RU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Кожен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день: </a:t>
            </a:r>
            <a:r>
              <a:rPr lang="ru-RU" sz="4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дзень-дзелень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!</a:t>
            </a:r>
          </a:p>
          <a:p>
            <a:pPr algn="just"/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В </a:t>
            </a:r>
            <a:r>
              <a:rPr lang="ru-RU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школі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дзвінок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4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кожен</a:t>
            </a: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день </a:t>
            </a:r>
            <a:r>
              <a:rPr lang="ru-RU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Вчитись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кличе:</a:t>
            </a:r>
          </a:p>
          <a:p>
            <a:pPr algn="just"/>
            <a:r>
              <a:rPr lang="ru-RU" sz="4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Дзень-дзелень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!</a:t>
            </a:r>
          </a:p>
          <a:p>
            <a:pPr algn="l"/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sz="4000" dirty="0" smtClean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34873" y="2828836"/>
            <a:ext cx="80235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 descr="http://img-fotki.yandex.ru/get/4115/47407354.a9d/0_111d32_eb163ef5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17" y="931807"/>
            <a:ext cx="3690794" cy="483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0552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28044" y="387129"/>
            <a:ext cx="7559899" cy="2562133"/>
          </a:xfrm>
        </p:spPr>
        <p:txBody>
          <a:bodyPr>
            <a:noAutofit/>
          </a:bodyPr>
          <a:lstStyle/>
          <a:p>
            <a:r>
              <a:rPr lang="uk-UA" sz="30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uk-UA" sz="30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Апостроф </a:t>
            </a:r>
            <a:endParaRPr lang="ru-RU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82593" y="3065172"/>
            <a:ext cx="9646276" cy="3361386"/>
          </a:xfrm>
        </p:spPr>
        <p:txBody>
          <a:bodyPr>
            <a:noAutofit/>
          </a:bodyPr>
          <a:lstStyle/>
          <a:p>
            <a:pPr algn="l"/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</a:rPr>
              <a:t>Я </a:t>
            </a: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</a:rPr>
              <a:t>такий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</a:rPr>
              <a:t> же, як знак </a:t>
            </a: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</a:rPr>
              <a:t>розділовий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</a:rPr>
              <a:t>, </a:t>
            </a:r>
            <a:r>
              <a:rPr lang="ru-RU" sz="4000" dirty="0">
                <a:solidFill>
                  <a:srgbClr val="002E00"/>
                </a:solidFill>
              </a:rPr>
              <a:t/>
            </a:r>
            <a:br>
              <a:rPr lang="ru-RU" sz="4000" dirty="0">
                <a:solidFill>
                  <a:srgbClr val="002E00"/>
                </a:solidFill>
              </a:rPr>
            </a:b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</a:rPr>
              <a:t>І </a:t>
            </a: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</a:rPr>
              <a:t>відомий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</a:rPr>
              <a:t> </a:t>
            </a: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</a:rPr>
              <a:t>шкільній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</a:rPr>
              <a:t> </a:t>
            </a: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</a:rPr>
              <a:t>дітворі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</a:rPr>
              <a:t>. </a:t>
            </a:r>
            <a:r>
              <a:rPr lang="ru-RU" sz="4000" dirty="0">
                <a:solidFill>
                  <a:srgbClr val="002E00"/>
                </a:solidFill>
              </a:rPr>
              <a:t/>
            </a:r>
            <a:br>
              <a:rPr lang="ru-RU" sz="4000" dirty="0">
                <a:solidFill>
                  <a:srgbClr val="002E00"/>
                </a:solidFill>
              </a:rPr>
            </a:b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</a:rPr>
              <a:t>Та в словах </a:t>
            </a: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</a:rPr>
              <a:t>української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</a:rPr>
              <a:t> </a:t>
            </a: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</a:rPr>
              <a:t>мови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</a:rPr>
              <a:t> </a:t>
            </a:r>
            <a:r>
              <a:rPr lang="ru-RU" sz="4000" dirty="0">
                <a:solidFill>
                  <a:srgbClr val="002E00"/>
                </a:solidFill>
              </a:rPr>
              <a:t/>
            </a:r>
            <a:br>
              <a:rPr lang="ru-RU" sz="4000" dirty="0">
                <a:solidFill>
                  <a:srgbClr val="002E00"/>
                </a:solidFill>
              </a:rPr>
            </a:b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</a:rPr>
              <a:t>Я </a:t>
            </a: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</a:rPr>
              <a:t>пишусь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</a:rPr>
              <a:t> не внизу, а </a:t>
            </a: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</a:rPr>
              <a:t>вгорі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</a:rPr>
              <a:t>. </a:t>
            </a:r>
            <a:r>
              <a:rPr lang="ru-RU" sz="4000" dirty="0">
                <a:solidFill>
                  <a:srgbClr val="002E00"/>
                </a:solidFill>
              </a:rPr>
              <a:t/>
            </a:r>
            <a:br>
              <a:rPr lang="ru-RU" sz="4000" dirty="0">
                <a:solidFill>
                  <a:srgbClr val="002E00"/>
                </a:solidFill>
              </a:rPr>
            </a:b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</a:rPr>
              <a:t>Спробуй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</a:rPr>
              <a:t> </a:t>
            </a: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</a:rPr>
              <a:t>лиш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</a:rPr>
              <a:t> </a:t>
            </a: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</a:rPr>
              <a:t>написати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</a:rPr>
              <a:t> 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</a:rPr>
              <a:t>«</a:t>
            </a:r>
            <a:r>
              <a:rPr lang="ru-RU" sz="4000" dirty="0" err="1" smtClean="0">
                <a:solidFill>
                  <a:srgbClr val="002E00"/>
                </a:solidFill>
                <a:latin typeface="Arial" panose="020B0604020202020204" pitchFamily="34" charset="0"/>
              </a:rPr>
              <a:t>ім'я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</a:rPr>
              <a:t>» 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</a:rPr>
              <a:t>— </a:t>
            </a:r>
            <a:r>
              <a:rPr lang="ru-RU" sz="4000" dirty="0">
                <a:solidFill>
                  <a:srgbClr val="002E00"/>
                </a:solidFill>
              </a:rPr>
              <a:t/>
            </a:r>
            <a:br>
              <a:rPr lang="ru-RU" sz="4000" dirty="0">
                <a:solidFill>
                  <a:srgbClr val="002E00"/>
                </a:solidFill>
              </a:rPr>
            </a:b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</a:rPr>
              <a:t>Зразу стану </a:t>
            </a: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</a:rPr>
              <a:t>потрібним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</a:rPr>
              <a:t> і я.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sz="4000" dirty="0" smtClean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34873" y="2828836"/>
            <a:ext cx="80235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8882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Використан</a:t>
            </a:r>
            <a:r>
              <a:rPr lang="uk-UA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 </a:t>
            </a:r>
            <a:r>
              <a:rPr lang="uk-UA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Інтернет-ресурси:</a:t>
            </a:r>
            <a:endParaRPr 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www.abetka-logopedka.org/abetka.htm</a:t>
            </a:r>
            <a:endParaRPr lang="uk-UA" dirty="0" smtClean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doshkolenok.kiev.ua/skazki-legendy/413-litery-alfavit.html</a:t>
            </a:r>
            <a:endParaRPr lang="uk-UA" dirty="0" smtClean="0"/>
          </a:p>
          <a:p>
            <a:pPr marL="0" indent="0">
              <a:buNone/>
            </a:pPr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uti-puti.com.ua/view_books.php?id=836</a:t>
            </a:r>
            <a:endParaRPr lang="uk-UA" dirty="0" smtClean="0"/>
          </a:p>
          <a:p>
            <a:pPr marL="0" indent="0">
              <a:buNone/>
            </a:pPr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megaznaika.com.ua/Alfavit/v.html</a:t>
            </a:r>
            <a:endParaRPr lang="uk-UA" dirty="0" smtClean="0"/>
          </a:p>
          <a:p>
            <a:pPr marL="0" indent="0">
              <a:buNone/>
            </a:pPr>
            <a:r>
              <a:rPr lang="en-US" dirty="0">
                <a:hlinkClick r:id="rId6"/>
              </a:rPr>
              <a:t>http://dovidka.biz.ua/virshi-pro-bukvi-alfavitu</a:t>
            </a:r>
            <a:r>
              <a:rPr lang="en-US" dirty="0" smtClean="0">
                <a:hlinkClick r:id="rId6"/>
              </a:rPr>
              <a:t>/</a:t>
            </a:r>
            <a:endParaRPr lang="uk-UA" dirty="0" smtClean="0"/>
          </a:p>
          <a:p>
            <a:pPr marL="0" indent="0">
              <a:buNone/>
            </a:pPr>
            <a:r>
              <a:rPr lang="en-US" dirty="0">
                <a:hlinkClick r:id="rId7"/>
              </a:rPr>
              <a:t>http://</a:t>
            </a:r>
            <a:r>
              <a:rPr lang="en-US" dirty="0" smtClean="0">
                <a:hlinkClick r:id="rId7"/>
              </a:rPr>
              <a:t>www.pochatkivec.ru/2012/09/blog-post_8331.html</a:t>
            </a:r>
            <a:endParaRPr lang="uk-UA" dirty="0" smtClean="0"/>
          </a:p>
          <a:p>
            <a:pPr marL="0" indent="0">
              <a:buNone/>
            </a:pPr>
            <a:r>
              <a:rPr lang="en-US" dirty="0">
                <a:hlinkClick r:id="rId8"/>
              </a:rPr>
              <a:t>http://</a:t>
            </a:r>
            <a:r>
              <a:rPr lang="en-US" dirty="0" smtClean="0">
                <a:hlinkClick r:id="rId8"/>
              </a:rPr>
              <a:t>posibnyk.com/lessons/10-1-0-1097</a:t>
            </a:r>
            <a:endParaRPr lang="uk-UA" smtClean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1336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7331" y="463640"/>
            <a:ext cx="5821384" cy="3138398"/>
          </a:xfrm>
        </p:spPr>
        <p:txBody>
          <a:bodyPr>
            <a:noAutofit/>
          </a:bodyPr>
          <a:lstStyle/>
          <a:p>
            <a:r>
              <a:rPr lang="ru-RU" sz="20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20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lang="ru-RU" sz="20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87209" y="3928055"/>
            <a:ext cx="5562110" cy="2665927"/>
          </a:xfrm>
        </p:spPr>
        <p:txBody>
          <a:bodyPr>
            <a:noAutofit/>
          </a:bodyPr>
          <a:lstStyle/>
          <a:p>
            <a:pPr algn="l"/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34873" y="2828836"/>
            <a:ext cx="802353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Олівці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—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ошатні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друзі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,</a:t>
            </a:r>
            <a:r>
              <a:rPr lang="ru-RU" sz="4000" dirty="0" smtClean="0">
                <a:solidFill>
                  <a:srgbClr val="002E00"/>
                </a:solidFill>
              </a:rPr>
              <a:t/>
            </a:r>
            <a:br>
              <a:rPr lang="ru-RU" sz="4000" dirty="0" smtClean="0">
                <a:solidFill>
                  <a:srgbClr val="002E00"/>
                </a:solidFill>
              </a:rPr>
            </a:b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Намалюють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квіти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в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лузі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,</a:t>
            </a:r>
            <a:r>
              <a:rPr lang="ru-RU" sz="4000" dirty="0" smtClean="0">
                <a:solidFill>
                  <a:srgbClr val="002E00"/>
                </a:solidFill>
              </a:rPr>
              <a:t/>
            </a:r>
            <a:br>
              <a:rPr lang="ru-RU" sz="4000" dirty="0" smtClean="0">
                <a:solidFill>
                  <a:srgbClr val="002E00"/>
                </a:solidFill>
              </a:rPr>
            </a:b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Острів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, озеро й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хатинку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. </a:t>
            </a:r>
            <a:r>
              <a:rPr lang="ru-RU" sz="4000" dirty="0" smtClean="0">
                <a:solidFill>
                  <a:srgbClr val="002E00"/>
                </a:solidFill>
              </a:rPr>
              <a:t/>
            </a:r>
            <a:br>
              <a:rPr lang="ru-RU" sz="4000" dirty="0" smtClean="0">
                <a:solidFill>
                  <a:srgbClr val="002E00"/>
                </a:solidFill>
              </a:rPr>
            </a:b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Розфарбовуй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світ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дитинко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Verdana" panose="020B0604030504040204" pitchFamily="34" charset="0"/>
              </a:rPr>
              <a:t>!</a:t>
            </a:r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image.jimcdn.com/app/cms/image/transf/dimension=960x10000:format=png/path/sebae135caf2bbed6/image/i22a8b8ce25d28e3e/version/1419943800/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55" y="630259"/>
            <a:ext cx="6439437" cy="306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767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9550" y="463640"/>
            <a:ext cx="10534918" cy="3138398"/>
          </a:xfrm>
        </p:spPr>
        <p:txBody>
          <a:bodyPr>
            <a:noAutofit/>
          </a:bodyPr>
          <a:lstStyle/>
          <a:p>
            <a:r>
              <a:rPr lang="ru-RU" sz="20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0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endParaRPr lang="ru-RU" sz="20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9551" y="3602039"/>
            <a:ext cx="10869770" cy="2991944"/>
          </a:xfrm>
        </p:spPr>
        <p:txBody>
          <a:bodyPr>
            <a:noAutofit/>
          </a:bodyPr>
          <a:lstStyle/>
          <a:p>
            <a:pPr algn="l"/>
            <a:r>
              <a:rPr lang="ru-RU" sz="4000" dirty="0" err="1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Ити-ити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 </a:t>
            </a: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робити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Воду 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решетом </a:t>
            </a: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носити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– </a:t>
            </a:r>
            <a:endParaRPr lang="ru-RU" sz="4000" dirty="0" smtClean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- </a:t>
            </a:r>
            <a:r>
              <a:rPr lang="ru-RU" sz="4000" dirty="0" err="1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Ич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сич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err="1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дуже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err="1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здивувався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Й </a:t>
            </a: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між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гілками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err="1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заховався</a:t>
            </a: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- </a:t>
            </a:r>
            <a:r>
              <a:rPr lang="ru-RU" sz="4000" dirty="0" err="1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Ич</a:t>
            </a:r>
            <a:r>
              <a:rPr lang="ru-RU" sz="40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34873" y="2828836"/>
            <a:ext cx="80235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246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51549" y="463640"/>
            <a:ext cx="6787166" cy="3138398"/>
          </a:xfrm>
        </p:spPr>
        <p:txBody>
          <a:bodyPr>
            <a:noAutofit/>
          </a:bodyPr>
          <a:lstStyle/>
          <a:p>
            <a:r>
              <a:rPr lang="ru-RU" sz="20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 </a:t>
            </a:r>
            <a:r>
              <a:rPr lang="ru-RU" sz="20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endParaRPr lang="ru-RU" sz="20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ttp://kotygoroshko.com.ua/_dr/5/5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19" y="453515"/>
            <a:ext cx="3965664" cy="475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09870" y="3915177"/>
            <a:ext cx="8718998" cy="2678805"/>
          </a:xfrm>
        </p:spPr>
        <p:txBody>
          <a:bodyPr>
            <a:noAutofit/>
          </a:bodyPr>
          <a:lstStyle/>
          <a:p>
            <a:pPr algn="l"/>
            <a:r>
              <a:rPr lang="ru-RU" sz="3600" dirty="0" err="1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Морозиво</a:t>
            </a:r>
            <a:r>
              <a:rPr lang="ru-RU" sz="36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600" dirty="0" err="1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морозиво</a:t>
            </a:r>
            <a:r>
              <a:rPr lang="ru-RU" sz="3600" dirty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смаку</a:t>
            </a:r>
            <a:r>
              <a:rPr lang="uk-UA" sz="3600" dirty="0" err="1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ємо,їмо</a:t>
            </a:r>
            <a:r>
              <a:rPr lang="uk-UA" sz="36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r>
              <a:rPr lang="uk-UA" sz="36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Морозиво, морозиво – пломбір і ескімо.</a:t>
            </a:r>
          </a:p>
          <a:p>
            <a:pPr algn="l"/>
            <a:r>
              <a:rPr lang="uk-UA" sz="36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Морозиво, морозиво додому несемо.</a:t>
            </a:r>
          </a:p>
          <a:p>
            <a:pPr algn="l"/>
            <a:r>
              <a:rPr lang="uk-UA" sz="3600" dirty="0" smtClean="0">
                <a:solidFill>
                  <a:srgbClr val="002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 котику, і песику морозива дамо.</a:t>
            </a:r>
            <a:endParaRPr lang="ru-RU" sz="36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34873" y="2828836"/>
            <a:ext cx="80235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761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51549" y="463640"/>
            <a:ext cx="6787166" cy="3138398"/>
          </a:xfrm>
        </p:spPr>
        <p:txBody>
          <a:bodyPr>
            <a:noAutofit/>
          </a:bodyPr>
          <a:lstStyle/>
          <a:p>
            <a:r>
              <a:rPr lang="uk-UA" sz="20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  </a:t>
            </a:r>
            <a:r>
              <a:rPr lang="uk-UA" sz="20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endParaRPr lang="ru-RU" sz="20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94738" y="3602038"/>
            <a:ext cx="5834130" cy="2991944"/>
          </a:xfrm>
        </p:spPr>
        <p:txBody>
          <a:bodyPr>
            <a:noAutofit/>
          </a:bodyPr>
          <a:lstStyle/>
          <a:p>
            <a:pPr algn="l"/>
            <a:r>
              <a:rPr lang="ru-RU" sz="4000" b="0" i="0" dirty="0" err="1" smtClean="0">
                <a:solidFill>
                  <a:srgbClr val="002E00"/>
                </a:solidFill>
                <a:effectLst/>
                <a:latin typeface="Times New Roman" panose="02020603050405020304" pitchFamily="18" charset="0"/>
              </a:rPr>
              <a:t>Індик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Times New Roman" panose="02020603050405020304" pitchFamily="18" charset="0"/>
              </a:rPr>
              <a:t> водить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Times New Roman" panose="02020603050405020304" pitchFamily="18" charset="0"/>
              </a:rPr>
              <a:t>індичат</a:t>
            </a:r>
            <a:r>
              <a:rPr lang="ru-RU" sz="4000" dirty="0" smtClean="0">
                <a:solidFill>
                  <a:srgbClr val="002E00"/>
                </a:solidFill>
              </a:rPr>
              <a:t/>
            </a:r>
            <a:br>
              <a:rPr lang="ru-RU" sz="4000" dirty="0" smtClean="0">
                <a:solidFill>
                  <a:srgbClr val="002E00"/>
                </a:solidFill>
              </a:rPr>
            </a:br>
            <a:r>
              <a:rPr lang="ru-RU" sz="4000" dirty="0" smtClean="0">
                <a:solidFill>
                  <a:srgbClr val="002E00"/>
                </a:solidFill>
                <a:latin typeface="Times New Roman" panose="02020603050405020304" pitchFamily="18" charset="0"/>
              </a:rPr>
              <a:t>У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Times New Roman" panose="02020603050405020304" pitchFamily="18" charset="0"/>
              </a:rPr>
              <a:t>садочок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Times New Roman" panose="02020603050405020304" pitchFamily="18" charset="0"/>
              </a:rPr>
              <a:t> до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Times New Roman" panose="02020603050405020304" pitchFamily="18" charset="0"/>
              </a:rPr>
              <a:t>качат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Times New Roman" panose="02020603050405020304" pitchFamily="18" charset="0"/>
              </a:rPr>
              <a:t>.</a:t>
            </a:r>
            <a:r>
              <a:rPr lang="ru-RU" sz="4000" dirty="0" smtClean="0">
                <a:solidFill>
                  <a:srgbClr val="002E00"/>
                </a:solidFill>
              </a:rPr>
              <a:t/>
            </a:r>
            <a:br>
              <a:rPr lang="ru-RU" sz="4000" dirty="0" smtClean="0">
                <a:solidFill>
                  <a:srgbClr val="002E00"/>
                </a:solidFill>
              </a:rPr>
            </a:br>
            <a:r>
              <a:rPr lang="ru-RU" sz="4000" b="0" i="0" dirty="0" smtClean="0">
                <a:solidFill>
                  <a:srgbClr val="002E00"/>
                </a:solidFill>
                <a:effectLst/>
                <a:latin typeface="Times New Roman" panose="02020603050405020304" pitchFamily="18" charset="0"/>
              </a:rPr>
              <a:t>І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Times New Roman" panose="02020603050405020304" pitchFamily="18" charset="0"/>
              </a:rPr>
              <a:t>навчились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Times New Roman" panose="02020603050405020304" pitchFamily="18" charset="0"/>
              </a:rPr>
              <a:t>індичата</a:t>
            </a:r>
            <a:r>
              <a:rPr lang="ru-RU" sz="4000" dirty="0" smtClean="0">
                <a:solidFill>
                  <a:srgbClr val="002E00"/>
                </a:solidFill>
              </a:rPr>
              <a:t/>
            </a:r>
            <a:br>
              <a:rPr lang="ru-RU" sz="4000" dirty="0" smtClean="0">
                <a:solidFill>
                  <a:srgbClr val="002E00"/>
                </a:solidFill>
              </a:rPr>
            </a:b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Times New Roman" panose="02020603050405020304" pitchFamily="18" charset="0"/>
              </a:rPr>
              <a:t>Розмовляти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Times New Roman" panose="02020603050405020304" pitchFamily="18" charset="0"/>
              </a:rPr>
              <a:t>, як </a:t>
            </a:r>
            <a:r>
              <a:rPr lang="ru-RU" sz="4000" b="0" i="0" dirty="0" err="1" smtClean="0">
                <a:solidFill>
                  <a:srgbClr val="002E00"/>
                </a:solidFill>
                <a:effectLst/>
                <a:latin typeface="Times New Roman" panose="02020603050405020304" pitchFamily="18" charset="0"/>
              </a:rPr>
              <a:t>качата</a:t>
            </a:r>
            <a:r>
              <a:rPr lang="ru-RU" sz="4000" b="0" i="0" dirty="0" smtClean="0">
                <a:solidFill>
                  <a:srgbClr val="002E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uk-UA" sz="4000" dirty="0" smtClean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34873" y="2828836"/>
            <a:ext cx="80235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C:\Documents and Settings\Admin\Рабочий стол\Новая папка (2)\1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793" y="879067"/>
            <a:ext cx="4756061" cy="521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5816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51549" y="463640"/>
            <a:ext cx="6787166" cy="3138398"/>
          </a:xfrm>
        </p:spPr>
        <p:txBody>
          <a:bodyPr>
            <a:noAutofit/>
          </a:bodyPr>
          <a:lstStyle/>
          <a:p>
            <a:r>
              <a:rPr lang="uk-UA" sz="20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 </a:t>
            </a:r>
            <a:r>
              <a:rPr lang="uk-UA" sz="20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endParaRPr lang="ru-RU" sz="20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66704" y="3915177"/>
            <a:ext cx="6362164" cy="2678805"/>
          </a:xfrm>
        </p:spPr>
        <p:txBody>
          <a:bodyPr>
            <a:noAutofit/>
          </a:bodyPr>
          <a:lstStyle/>
          <a:p>
            <a:pPr algn="l"/>
            <a:r>
              <a:rPr lang="ru-RU" sz="3600" dirty="0">
                <a:solidFill>
                  <a:srgbClr val="002E00"/>
                </a:solidFill>
                <a:latin typeface="Verdana" panose="020B0604030504040204" pitchFamily="34" charset="0"/>
              </a:rPr>
              <a:t>В </a:t>
            </a:r>
            <a:r>
              <a:rPr lang="ru-RU" sz="3600" dirty="0" err="1">
                <a:solidFill>
                  <a:srgbClr val="002E00"/>
                </a:solidFill>
                <a:latin typeface="Verdana" panose="020B0604030504040204" pitchFamily="34" charset="0"/>
              </a:rPr>
              <a:t>ніч</a:t>
            </a:r>
            <a:r>
              <a:rPr lang="ru-RU" sz="3600" dirty="0">
                <a:solidFill>
                  <a:srgbClr val="002E00"/>
                </a:solidFill>
                <a:latin typeface="Verdana" panose="020B0604030504040204" pitchFamily="34" charset="0"/>
              </a:rPr>
              <a:t> </a:t>
            </a:r>
            <a:r>
              <a:rPr lang="ru-RU" sz="3600" dirty="0" err="1">
                <a:solidFill>
                  <a:srgbClr val="002E00"/>
                </a:solidFill>
                <a:latin typeface="Verdana" panose="020B0604030504040204" pitchFamily="34" charset="0"/>
              </a:rPr>
              <a:t>новорічну</a:t>
            </a:r>
            <a:r>
              <a:rPr lang="ru-RU" sz="3600" dirty="0">
                <a:solidFill>
                  <a:srgbClr val="002E00"/>
                </a:solidFill>
                <a:latin typeface="Verdana" panose="020B0604030504040204" pitchFamily="34" charset="0"/>
              </a:rPr>
              <a:t> </a:t>
            </a:r>
            <a:r>
              <a:rPr lang="ru-RU" sz="3600" dirty="0" err="1">
                <a:solidFill>
                  <a:srgbClr val="002E00"/>
                </a:solidFill>
                <a:latin typeface="Verdana" panose="020B0604030504040204" pitchFamily="34" charset="0"/>
              </a:rPr>
              <a:t>носоріг</a:t>
            </a:r>
            <a:r>
              <a:rPr lang="ru-RU" sz="3600" dirty="0">
                <a:solidFill>
                  <a:srgbClr val="002E00"/>
                </a:solidFill>
              </a:rPr>
              <a:t/>
            </a:r>
            <a:br>
              <a:rPr lang="ru-RU" sz="3600" dirty="0">
                <a:solidFill>
                  <a:srgbClr val="002E00"/>
                </a:solidFill>
              </a:rPr>
            </a:br>
            <a:r>
              <a:rPr lang="ru-RU" sz="3600" dirty="0" err="1">
                <a:solidFill>
                  <a:srgbClr val="002E00"/>
                </a:solidFill>
                <a:latin typeface="Verdana" panose="020B0604030504040204" pitchFamily="34" charset="0"/>
              </a:rPr>
              <a:t>Намисто</a:t>
            </a:r>
            <a:r>
              <a:rPr lang="ru-RU" sz="3600" dirty="0">
                <a:solidFill>
                  <a:srgbClr val="002E00"/>
                </a:solidFill>
                <a:latin typeface="Verdana" panose="020B0604030504040204" pitchFamily="34" charset="0"/>
              </a:rPr>
              <a:t> </a:t>
            </a:r>
            <a:r>
              <a:rPr lang="ru-RU" sz="3600" dirty="0" err="1">
                <a:solidFill>
                  <a:srgbClr val="002E00"/>
                </a:solidFill>
                <a:latin typeface="Verdana" panose="020B0604030504040204" pitchFamily="34" charset="0"/>
              </a:rPr>
              <a:t>начепив</a:t>
            </a:r>
            <a:r>
              <a:rPr lang="ru-RU" sz="3600" dirty="0">
                <a:solidFill>
                  <a:srgbClr val="002E00"/>
                </a:solidFill>
                <a:latin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rgbClr val="002E00"/>
                </a:solidFill>
                <a:latin typeface="Verdana" panose="020B0604030504040204" pitchFamily="34" charset="0"/>
              </a:rPr>
              <a:t>ріг</a:t>
            </a:r>
            <a:r>
              <a:rPr lang="ru-RU" sz="3600" dirty="0">
                <a:solidFill>
                  <a:srgbClr val="002E00"/>
                </a:solidFill>
                <a:latin typeface="Verdana" panose="020B0604030504040204" pitchFamily="34" charset="0"/>
              </a:rPr>
              <a:t>.</a:t>
            </a:r>
            <a:endParaRPr lang="uk-UA" sz="3600" dirty="0" smtClean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34873" y="2828836"/>
            <a:ext cx="80235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www.playcast.ru/uploads/2015/03/16/12662763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96" y="1390311"/>
            <a:ext cx="4797288" cy="40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лилиния 4"/>
          <p:cNvSpPr/>
          <p:nvPr/>
        </p:nvSpPr>
        <p:spPr>
          <a:xfrm>
            <a:off x="417267" y="2511380"/>
            <a:ext cx="1092713" cy="1640895"/>
          </a:xfrm>
          <a:custGeom>
            <a:avLst/>
            <a:gdLst>
              <a:gd name="connsiteX0" fmla="*/ 837126 w 992666"/>
              <a:gd name="connsiteY0" fmla="*/ 0 h 1545465"/>
              <a:gd name="connsiteX1" fmla="*/ 901521 w 992666"/>
              <a:gd name="connsiteY1" fmla="*/ 64395 h 1545465"/>
              <a:gd name="connsiteX2" fmla="*/ 953036 w 992666"/>
              <a:gd name="connsiteY2" fmla="*/ 115910 h 1545465"/>
              <a:gd name="connsiteX3" fmla="*/ 965915 w 992666"/>
              <a:gd name="connsiteY3" fmla="*/ 154547 h 1545465"/>
              <a:gd name="connsiteX4" fmla="*/ 991673 w 992666"/>
              <a:gd name="connsiteY4" fmla="*/ 206062 h 1545465"/>
              <a:gd name="connsiteX5" fmla="*/ 978794 w 992666"/>
              <a:gd name="connsiteY5" fmla="*/ 321972 h 1545465"/>
              <a:gd name="connsiteX6" fmla="*/ 940157 w 992666"/>
              <a:gd name="connsiteY6" fmla="*/ 360609 h 1545465"/>
              <a:gd name="connsiteX7" fmla="*/ 927279 w 992666"/>
              <a:gd name="connsiteY7" fmla="*/ 399245 h 1545465"/>
              <a:gd name="connsiteX8" fmla="*/ 914400 w 992666"/>
              <a:gd name="connsiteY8" fmla="*/ 463640 h 1545465"/>
              <a:gd name="connsiteX9" fmla="*/ 888642 w 992666"/>
              <a:gd name="connsiteY9" fmla="*/ 515155 h 1545465"/>
              <a:gd name="connsiteX10" fmla="*/ 862884 w 992666"/>
              <a:gd name="connsiteY10" fmla="*/ 592428 h 1545465"/>
              <a:gd name="connsiteX11" fmla="*/ 837126 w 992666"/>
              <a:gd name="connsiteY11" fmla="*/ 631065 h 1545465"/>
              <a:gd name="connsiteX12" fmla="*/ 785611 w 992666"/>
              <a:gd name="connsiteY12" fmla="*/ 695459 h 1545465"/>
              <a:gd name="connsiteX13" fmla="*/ 708338 w 992666"/>
              <a:gd name="connsiteY13" fmla="*/ 811369 h 1545465"/>
              <a:gd name="connsiteX14" fmla="*/ 669701 w 992666"/>
              <a:gd name="connsiteY14" fmla="*/ 850006 h 1545465"/>
              <a:gd name="connsiteX15" fmla="*/ 643943 w 992666"/>
              <a:gd name="connsiteY15" fmla="*/ 888643 h 1545465"/>
              <a:gd name="connsiteX16" fmla="*/ 592428 w 992666"/>
              <a:gd name="connsiteY16" fmla="*/ 914400 h 1545465"/>
              <a:gd name="connsiteX17" fmla="*/ 515155 w 992666"/>
              <a:gd name="connsiteY17" fmla="*/ 1017431 h 1545465"/>
              <a:gd name="connsiteX18" fmla="*/ 463639 w 992666"/>
              <a:gd name="connsiteY18" fmla="*/ 1120462 h 1545465"/>
              <a:gd name="connsiteX19" fmla="*/ 450760 w 992666"/>
              <a:gd name="connsiteY19" fmla="*/ 1171978 h 1545465"/>
              <a:gd name="connsiteX20" fmla="*/ 425003 w 992666"/>
              <a:gd name="connsiteY20" fmla="*/ 1442434 h 1545465"/>
              <a:gd name="connsiteX21" fmla="*/ 386366 w 992666"/>
              <a:gd name="connsiteY21" fmla="*/ 1481071 h 1545465"/>
              <a:gd name="connsiteX22" fmla="*/ 360608 w 992666"/>
              <a:gd name="connsiteY22" fmla="*/ 1519707 h 1545465"/>
              <a:gd name="connsiteX23" fmla="*/ 283335 w 992666"/>
              <a:gd name="connsiteY23" fmla="*/ 1545465 h 1545465"/>
              <a:gd name="connsiteX24" fmla="*/ 154546 w 992666"/>
              <a:gd name="connsiteY24" fmla="*/ 1532586 h 1545465"/>
              <a:gd name="connsiteX25" fmla="*/ 141667 w 992666"/>
              <a:gd name="connsiteY25" fmla="*/ 1493950 h 1545465"/>
              <a:gd name="connsiteX26" fmla="*/ 128788 w 992666"/>
              <a:gd name="connsiteY26" fmla="*/ 1403797 h 1545465"/>
              <a:gd name="connsiteX27" fmla="*/ 103031 w 992666"/>
              <a:gd name="connsiteY27" fmla="*/ 1313645 h 1545465"/>
              <a:gd name="connsiteX28" fmla="*/ 77273 w 992666"/>
              <a:gd name="connsiteY28" fmla="*/ 1262130 h 1545465"/>
              <a:gd name="connsiteX29" fmla="*/ 51515 w 992666"/>
              <a:gd name="connsiteY29" fmla="*/ 1171978 h 1545465"/>
              <a:gd name="connsiteX30" fmla="*/ 25757 w 992666"/>
              <a:gd name="connsiteY30" fmla="*/ 1120462 h 1545465"/>
              <a:gd name="connsiteX31" fmla="*/ 0 w 992666"/>
              <a:gd name="connsiteY31" fmla="*/ 1030310 h 1545465"/>
              <a:gd name="connsiteX32" fmla="*/ 12879 w 992666"/>
              <a:gd name="connsiteY32" fmla="*/ 875764 h 1545465"/>
              <a:gd name="connsiteX33" fmla="*/ 38636 w 992666"/>
              <a:gd name="connsiteY33" fmla="*/ 798490 h 1545465"/>
              <a:gd name="connsiteX34" fmla="*/ 51515 w 992666"/>
              <a:gd name="connsiteY34" fmla="*/ 669702 h 1545465"/>
              <a:gd name="connsiteX35" fmla="*/ 64394 w 992666"/>
              <a:gd name="connsiteY35" fmla="*/ 425003 h 1545465"/>
              <a:gd name="connsiteX36" fmla="*/ 128788 w 992666"/>
              <a:gd name="connsiteY36" fmla="*/ 309093 h 1545465"/>
              <a:gd name="connsiteX37" fmla="*/ 193183 w 992666"/>
              <a:gd name="connsiteY37" fmla="*/ 231820 h 1545465"/>
              <a:gd name="connsiteX38" fmla="*/ 270456 w 992666"/>
              <a:gd name="connsiteY38" fmla="*/ 141668 h 1545465"/>
              <a:gd name="connsiteX39" fmla="*/ 386366 w 992666"/>
              <a:gd name="connsiteY39" fmla="*/ 90152 h 1545465"/>
              <a:gd name="connsiteX40" fmla="*/ 437881 w 992666"/>
              <a:gd name="connsiteY40" fmla="*/ 64395 h 1545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92666" h="1545465">
                <a:moveTo>
                  <a:pt x="837126" y="0"/>
                </a:moveTo>
                <a:cubicBezTo>
                  <a:pt x="858591" y="21465"/>
                  <a:pt x="883307" y="40110"/>
                  <a:pt x="901521" y="64395"/>
                </a:cubicBezTo>
                <a:cubicBezTo>
                  <a:pt x="947313" y="125450"/>
                  <a:pt x="872902" y="89198"/>
                  <a:pt x="953036" y="115910"/>
                </a:cubicBezTo>
                <a:cubicBezTo>
                  <a:pt x="957329" y="128789"/>
                  <a:pt x="960567" y="142069"/>
                  <a:pt x="965915" y="154547"/>
                </a:cubicBezTo>
                <a:cubicBezTo>
                  <a:pt x="973478" y="172193"/>
                  <a:pt x="990201" y="186920"/>
                  <a:pt x="991673" y="206062"/>
                </a:cubicBezTo>
                <a:cubicBezTo>
                  <a:pt x="994655" y="244822"/>
                  <a:pt x="991087" y="285092"/>
                  <a:pt x="978794" y="321972"/>
                </a:cubicBezTo>
                <a:cubicBezTo>
                  <a:pt x="973034" y="339251"/>
                  <a:pt x="953036" y="347730"/>
                  <a:pt x="940157" y="360609"/>
                </a:cubicBezTo>
                <a:cubicBezTo>
                  <a:pt x="935864" y="373488"/>
                  <a:pt x="930571" y="386075"/>
                  <a:pt x="927279" y="399245"/>
                </a:cubicBezTo>
                <a:cubicBezTo>
                  <a:pt x="921970" y="420482"/>
                  <a:pt x="921322" y="442873"/>
                  <a:pt x="914400" y="463640"/>
                </a:cubicBezTo>
                <a:cubicBezTo>
                  <a:pt x="908329" y="481853"/>
                  <a:pt x="895772" y="497330"/>
                  <a:pt x="888642" y="515155"/>
                </a:cubicBezTo>
                <a:cubicBezTo>
                  <a:pt x="878558" y="540364"/>
                  <a:pt x="877945" y="569837"/>
                  <a:pt x="862884" y="592428"/>
                </a:cubicBezTo>
                <a:cubicBezTo>
                  <a:pt x="854298" y="605307"/>
                  <a:pt x="846413" y="618682"/>
                  <a:pt x="837126" y="631065"/>
                </a:cubicBezTo>
                <a:cubicBezTo>
                  <a:pt x="820633" y="653056"/>
                  <a:pt x="801374" y="672940"/>
                  <a:pt x="785611" y="695459"/>
                </a:cubicBezTo>
                <a:cubicBezTo>
                  <a:pt x="730589" y="774063"/>
                  <a:pt x="766574" y="743427"/>
                  <a:pt x="708338" y="811369"/>
                </a:cubicBezTo>
                <a:cubicBezTo>
                  <a:pt x="696485" y="825198"/>
                  <a:pt x="681361" y="836014"/>
                  <a:pt x="669701" y="850006"/>
                </a:cubicBezTo>
                <a:cubicBezTo>
                  <a:pt x="659792" y="861897"/>
                  <a:pt x="655834" y="878734"/>
                  <a:pt x="643943" y="888643"/>
                </a:cubicBezTo>
                <a:cubicBezTo>
                  <a:pt x="629194" y="900934"/>
                  <a:pt x="609600" y="905814"/>
                  <a:pt x="592428" y="914400"/>
                </a:cubicBezTo>
                <a:cubicBezTo>
                  <a:pt x="566670" y="948744"/>
                  <a:pt x="534354" y="979034"/>
                  <a:pt x="515155" y="1017431"/>
                </a:cubicBezTo>
                <a:lnTo>
                  <a:pt x="463639" y="1120462"/>
                </a:lnTo>
                <a:cubicBezTo>
                  <a:pt x="459346" y="1137634"/>
                  <a:pt x="452869" y="1154404"/>
                  <a:pt x="450760" y="1171978"/>
                </a:cubicBezTo>
                <a:cubicBezTo>
                  <a:pt x="439970" y="1261893"/>
                  <a:pt x="443473" y="1353778"/>
                  <a:pt x="425003" y="1442434"/>
                </a:cubicBezTo>
                <a:cubicBezTo>
                  <a:pt x="421288" y="1460265"/>
                  <a:pt x="398026" y="1467079"/>
                  <a:pt x="386366" y="1481071"/>
                </a:cubicBezTo>
                <a:cubicBezTo>
                  <a:pt x="376457" y="1492962"/>
                  <a:pt x="373734" y="1511504"/>
                  <a:pt x="360608" y="1519707"/>
                </a:cubicBezTo>
                <a:cubicBezTo>
                  <a:pt x="337584" y="1534097"/>
                  <a:pt x="283335" y="1545465"/>
                  <a:pt x="283335" y="1545465"/>
                </a:cubicBezTo>
                <a:cubicBezTo>
                  <a:pt x="240405" y="1541172"/>
                  <a:pt x="195092" y="1547330"/>
                  <a:pt x="154546" y="1532586"/>
                </a:cubicBezTo>
                <a:cubicBezTo>
                  <a:pt x="141788" y="1527947"/>
                  <a:pt x="144329" y="1507262"/>
                  <a:pt x="141667" y="1493950"/>
                </a:cubicBezTo>
                <a:cubicBezTo>
                  <a:pt x="135714" y="1464183"/>
                  <a:pt x="134218" y="1433663"/>
                  <a:pt x="128788" y="1403797"/>
                </a:cubicBezTo>
                <a:cubicBezTo>
                  <a:pt x="125348" y="1384876"/>
                  <a:pt x="111743" y="1333974"/>
                  <a:pt x="103031" y="1313645"/>
                </a:cubicBezTo>
                <a:cubicBezTo>
                  <a:pt x="95468" y="1295999"/>
                  <a:pt x="85859" y="1279302"/>
                  <a:pt x="77273" y="1262130"/>
                </a:cubicBezTo>
                <a:cubicBezTo>
                  <a:pt x="70737" y="1235986"/>
                  <a:pt x="62602" y="1197846"/>
                  <a:pt x="51515" y="1171978"/>
                </a:cubicBezTo>
                <a:cubicBezTo>
                  <a:pt x="43952" y="1154331"/>
                  <a:pt x="33320" y="1138109"/>
                  <a:pt x="25757" y="1120462"/>
                </a:cubicBezTo>
                <a:cubicBezTo>
                  <a:pt x="14673" y="1094600"/>
                  <a:pt x="6534" y="1056445"/>
                  <a:pt x="0" y="1030310"/>
                </a:cubicBezTo>
                <a:cubicBezTo>
                  <a:pt x="4293" y="978795"/>
                  <a:pt x="4381" y="926755"/>
                  <a:pt x="12879" y="875764"/>
                </a:cubicBezTo>
                <a:cubicBezTo>
                  <a:pt x="17343" y="848982"/>
                  <a:pt x="38636" y="798490"/>
                  <a:pt x="38636" y="798490"/>
                </a:cubicBezTo>
                <a:cubicBezTo>
                  <a:pt x="42929" y="755561"/>
                  <a:pt x="48547" y="712743"/>
                  <a:pt x="51515" y="669702"/>
                </a:cubicBezTo>
                <a:cubicBezTo>
                  <a:pt x="57135" y="588216"/>
                  <a:pt x="56999" y="506347"/>
                  <a:pt x="64394" y="425003"/>
                </a:cubicBezTo>
                <a:cubicBezTo>
                  <a:pt x="67973" y="385632"/>
                  <a:pt x="113272" y="332367"/>
                  <a:pt x="128788" y="309093"/>
                </a:cubicBezTo>
                <a:cubicBezTo>
                  <a:pt x="185714" y="223704"/>
                  <a:pt x="118813" y="318585"/>
                  <a:pt x="193183" y="231820"/>
                </a:cubicBezTo>
                <a:cubicBezTo>
                  <a:pt x="235820" y="182076"/>
                  <a:pt x="222519" y="181615"/>
                  <a:pt x="270456" y="141668"/>
                </a:cubicBezTo>
                <a:cubicBezTo>
                  <a:pt x="311274" y="107653"/>
                  <a:pt x="330210" y="108870"/>
                  <a:pt x="386366" y="90152"/>
                </a:cubicBezTo>
                <a:cubicBezTo>
                  <a:pt x="430764" y="75353"/>
                  <a:pt x="415403" y="86874"/>
                  <a:pt x="437881" y="64395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узел 5"/>
          <p:cNvSpPr/>
          <p:nvPr/>
        </p:nvSpPr>
        <p:spPr>
          <a:xfrm>
            <a:off x="637411" y="3951203"/>
            <a:ext cx="270456" cy="331050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572" y="3490555"/>
            <a:ext cx="280440" cy="3475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412" y="3658194"/>
            <a:ext cx="280440" cy="3475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842" y="3177077"/>
            <a:ext cx="280440" cy="3475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654" y="2695665"/>
            <a:ext cx="280440" cy="3475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6381" y="2566879"/>
            <a:ext cx="280440" cy="3475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5197" y="2984325"/>
            <a:ext cx="280440" cy="3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75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51549" y="463640"/>
            <a:ext cx="6787166" cy="3138398"/>
          </a:xfrm>
        </p:spPr>
        <p:txBody>
          <a:bodyPr>
            <a:noAutofit/>
          </a:bodyPr>
          <a:lstStyle/>
          <a:p>
            <a:r>
              <a:rPr lang="uk-UA" sz="20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uk-UA" sz="20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endParaRPr lang="ru-RU" sz="20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81858" y="3915177"/>
            <a:ext cx="5847009" cy="2678805"/>
          </a:xfrm>
        </p:spPr>
        <p:txBody>
          <a:bodyPr>
            <a:noAutofit/>
          </a:bodyPr>
          <a:lstStyle/>
          <a:p>
            <a:pPr algn="l"/>
            <a:r>
              <a:rPr lang="ru-RU" sz="3600" dirty="0"/>
              <a:t>Вовк </a:t>
            </a:r>
            <a:r>
              <a:rPr lang="ru-RU" sz="3600" dirty="0" err="1"/>
              <a:t>розлючено</a:t>
            </a:r>
            <a:r>
              <a:rPr lang="ru-RU" sz="3600" dirty="0"/>
              <a:t> завив -</a:t>
            </a:r>
            <a:br>
              <a:rPr lang="ru-RU" sz="3600" dirty="0"/>
            </a:br>
            <a:r>
              <a:rPr lang="ru-RU" sz="3600" dirty="0"/>
              <a:t>Вовк </a:t>
            </a:r>
            <a:r>
              <a:rPr lang="ru-RU" sz="3600" dirty="0" err="1"/>
              <a:t>зайчати</a:t>
            </a:r>
            <a:r>
              <a:rPr lang="ru-RU" sz="3600" dirty="0"/>
              <a:t> не </a:t>
            </a:r>
            <a:r>
              <a:rPr lang="ru-RU" sz="3600" dirty="0" err="1"/>
              <a:t>зловив</a:t>
            </a:r>
            <a:r>
              <a:rPr lang="ru-RU" sz="3600" dirty="0"/>
              <a:t>.</a:t>
            </a:r>
            <a:br>
              <a:rPr lang="ru-RU" sz="3600" dirty="0"/>
            </a:br>
            <a:r>
              <a:rPr lang="ru-RU" sz="3600" dirty="0" err="1"/>
              <a:t>Він</a:t>
            </a:r>
            <a:r>
              <a:rPr lang="ru-RU" sz="3600" dirty="0"/>
              <a:t> сердито крикнув:- Ну-у,</a:t>
            </a:r>
            <a:br>
              <a:rPr lang="ru-RU" sz="3600" dirty="0"/>
            </a:br>
            <a:r>
              <a:rPr lang="ru-RU" sz="3600" dirty="0"/>
              <a:t>Я тебе </a:t>
            </a:r>
            <a:r>
              <a:rPr lang="ru-RU" sz="3600" dirty="0" err="1"/>
              <a:t>ще</a:t>
            </a:r>
            <a:r>
              <a:rPr lang="ru-RU" sz="3600" dirty="0"/>
              <a:t> </a:t>
            </a:r>
            <a:r>
              <a:rPr lang="ru-RU" sz="3600" dirty="0" err="1"/>
              <a:t>дожену</a:t>
            </a:r>
            <a:r>
              <a:rPr lang="ru-RU" sz="3600" dirty="0"/>
              <a:t>!</a:t>
            </a:r>
            <a:endParaRPr lang="uk-UA" sz="3600" dirty="0" smtClean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34873" y="2828836"/>
            <a:ext cx="80235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000" dirty="0">
              <a:solidFill>
                <a:srgbClr val="002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ttp://www.playing-field.ru/img/2015/051909/282933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11437" r="3255" b="15163"/>
          <a:stretch/>
        </p:blipFill>
        <p:spPr bwMode="auto">
          <a:xfrm>
            <a:off x="128789" y="953037"/>
            <a:ext cx="6014434" cy="489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2720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309</Words>
  <Application>Microsoft Office PowerPoint</Application>
  <PresentationFormat>Широкоэкранный</PresentationFormat>
  <Paragraphs>111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Times New Roman</vt:lpstr>
      <vt:lpstr>Verdana</vt:lpstr>
      <vt:lpstr>Тема Office</vt:lpstr>
      <vt:lpstr>Дидактичний матеріал                       до уроків навчання грамоти                в 1 класі                                                    за підручником                                    М. Д. Захарійчук,                        В. О. Науменко</vt:lpstr>
      <vt:lpstr>А а</vt:lpstr>
      <vt:lpstr>У у</vt:lpstr>
      <vt:lpstr>О о</vt:lpstr>
      <vt:lpstr> И и</vt:lpstr>
      <vt:lpstr>М м</vt:lpstr>
      <vt:lpstr>І  і</vt:lpstr>
      <vt:lpstr>Н н</vt:lpstr>
      <vt:lpstr>В в</vt:lpstr>
      <vt:lpstr>Л л</vt:lpstr>
      <vt:lpstr>С с</vt:lpstr>
      <vt:lpstr>К к</vt:lpstr>
      <vt:lpstr>П п</vt:lpstr>
      <vt:lpstr>Р р</vt:lpstr>
      <vt:lpstr>Т т</vt:lpstr>
      <vt:lpstr>Е е</vt:lpstr>
      <vt:lpstr>Д д</vt:lpstr>
      <vt:lpstr>З з</vt:lpstr>
      <vt:lpstr>Ь </vt:lpstr>
      <vt:lpstr>Б б</vt:lpstr>
      <vt:lpstr>Г г</vt:lpstr>
      <vt:lpstr>Ґ ґ</vt:lpstr>
      <vt:lpstr>Ч ч</vt:lpstr>
      <vt:lpstr>Й й</vt:lpstr>
      <vt:lpstr>Х х</vt:lpstr>
      <vt:lpstr>Ж ж</vt:lpstr>
      <vt:lpstr>Ш ш</vt:lpstr>
      <vt:lpstr> Ї ї</vt:lpstr>
      <vt:lpstr> Я я</vt:lpstr>
      <vt:lpstr> Ю ю</vt:lpstr>
      <vt:lpstr> Є є</vt:lpstr>
      <vt:lpstr>Ц ц</vt:lpstr>
      <vt:lpstr>Щ щ</vt:lpstr>
      <vt:lpstr>Ф ф</vt:lpstr>
      <vt:lpstr>ДЖ </vt:lpstr>
      <vt:lpstr>ДЗ </vt:lpstr>
      <vt:lpstr>, Апостроф </vt:lpstr>
      <vt:lpstr>Використані Інтернет-ресурси: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 а</dc:title>
  <dc:creator>Boss</dc:creator>
  <cp:lastModifiedBy>Boss</cp:lastModifiedBy>
  <cp:revision>57</cp:revision>
  <dcterms:created xsi:type="dcterms:W3CDTF">2016-10-17T18:44:04Z</dcterms:created>
  <dcterms:modified xsi:type="dcterms:W3CDTF">2016-10-25T16:49:50Z</dcterms:modified>
</cp:coreProperties>
</file>