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sldIdLst>
    <p:sldId id="256" r:id="rId2"/>
    <p:sldId id="295" r:id="rId3"/>
    <p:sldId id="257" r:id="rId4"/>
    <p:sldId id="258" r:id="rId5"/>
    <p:sldId id="286" r:id="rId6"/>
    <p:sldId id="290" r:id="rId7"/>
    <p:sldId id="259" r:id="rId8"/>
    <p:sldId id="270" r:id="rId9"/>
    <p:sldId id="271" r:id="rId10"/>
    <p:sldId id="272" r:id="rId11"/>
    <p:sldId id="294" r:id="rId12"/>
    <p:sldId id="273" r:id="rId13"/>
    <p:sldId id="293" r:id="rId14"/>
    <p:sldId id="288" r:id="rId15"/>
    <p:sldId id="289" r:id="rId16"/>
    <p:sldId id="285" r:id="rId17"/>
    <p:sldId id="297" r:id="rId18"/>
    <p:sldId id="292" r:id="rId19"/>
    <p:sldId id="296" r:id="rId20"/>
  </p:sldIdLst>
  <p:sldSz cx="9144000" cy="6858000" type="screen4x3"/>
  <p:notesSz cx="6888163" cy="10020300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18" autoAdjust="0"/>
    <p:restoredTop sz="92436" autoAdjust="0"/>
  </p:normalViewPr>
  <p:slideViewPr>
    <p:cSldViewPr>
      <p:cViewPr varScale="1">
        <p:scale>
          <a:sx n="73" d="100"/>
          <a:sy n="73" d="100"/>
        </p:scale>
        <p:origin x="-147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5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38" y="-102"/>
      </p:cViewPr>
      <p:guideLst>
        <p:guide orient="horz" pos="3156"/>
        <p:guide pos="217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8E556E6-1F49-4A29-A951-CB384580C67A}" type="datetimeFigureOut">
              <a:rPr lang="uk-UA"/>
              <a:pPr>
                <a:defRPr/>
              </a:pPr>
              <a:t>13.12.2017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10213" cy="4510088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cs typeface="+mn-cs"/>
              </a:defRPr>
            </a:lvl1pPr>
          </a:lstStyle>
          <a:p>
            <a:pPr>
              <a:defRPr/>
            </a:pPr>
            <a:fld id="{76C1933A-38A2-40FC-B5AF-EFE2A96C48A8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82F13C-DE69-4293-A7B9-745DADD9EEAD}" type="slidenum">
              <a:rPr lang="uk-UA" smtClean="0"/>
              <a:pPr>
                <a:defRPr/>
              </a:pPr>
              <a:t>6</a:t>
            </a:fld>
            <a:endParaRPr lang="uk-U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36405E-440C-4E5E-A007-69C29F5686DA}" type="slidenum">
              <a:rPr lang="uk-U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uk-UA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2B7C757-8383-4B7B-8C46-423B19F55CB0}" type="slidenum">
              <a:rPr lang="uk-UA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uk-UA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03A43A-A5C5-4EC3-931F-7FBC00857408}" type="slidenum">
              <a:rPr lang="uk-UA" smtClean="0"/>
              <a:pPr>
                <a:defRPr/>
              </a:pPr>
              <a:t>18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600CC-E7AD-4A4F-9A00-3E3CF3725CF7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59B915-A836-47BF-A8F5-73B5C831E1AB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540DF-283D-47C6-9C5B-DF7A9220F9A3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62C9A-F02B-4DA6-97FE-94E45E47FB70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73C13-99C9-46A8-BB91-6AD2724A1AA4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CC33C-1B28-4F80-9E04-205D0D6900FE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CFD5B-7E14-4D86-80E3-057E70543A78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7EBEB-775D-4710-A435-9EC1FB231C35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C39C1-A81E-42EB-8E22-4A1BDB13DC9A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BEDC7-C749-4B15-8482-671B35296466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CB840-BE2B-45BA-AFD5-CAE1672DC56F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7AA965-E89F-4759-952A-C5694BCD9A28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8AB93-A92C-425A-A0CB-4A1B700A1505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42378-A3F1-4073-8160-E225D2F7620E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659CD-ED70-4B40-96E5-AF0078E5654D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1C8828-075B-42D4-A8DB-AFA39E5BE5D7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CF985-840C-4E28-8421-6B4A7DCCB3F5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5D1576-F964-478B-8B0A-A13054E3B641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2665C-8A13-404D-A5DA-09FF0EC4E4C8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B789C-F190-4E96-860A-4FA28D2DB09B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34D6A-CD23-4B25-8022-401501B4902C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37BD55-BEB6-47F0-8DF3-B337B739ED43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03ED90B-7092-4E62-BCA5-239C9575B112}" type="datetime1">
              <a:rPr lang="uk-UA"/>
              <a:pPr>
                <a:defRPr/>
              </a:pPr>
              <a:t>13.12.2017</a:t>
            </a:fld>
            <a:endParaRPr lang="uk-U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B1C8317-F3CE-4101-AEDB-515B9611D56B}" type="slidenum">
              <a:rPr lang="uk-UA"/>
              <a:pPr>
                <a:defRPr/>
              </a:pPr>
              <a:t>‹#›</a:t>
            </a:fld>
            <a:endParaRPr lang="uk-UA" dirty="0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ransition spd="slow">
    <p:wheel spokes="1"/>
  </p:transition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4104455"/>
          </a:xfrm>
        </p:spPr>
        <p:txBody>
          <a:bodyPr rtlCol="0">
            <a:prstTxWarp prst="textInflateBottom">
              <a:avLst>
                <a:gd name="adj" fmla="val 95645"/>
              </a:avLst>
            </a:prstTxWarp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uk-UA" dirty="0">
              <a:solidFill>
                <a:schemeClr val="tx1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33375"/>
            <a:ext cx="9144000" cy="6524625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6000" b="1" smtClean="0">
                <a:solidFill>
                  <a:srgbClr val="7030A0"/>
                </a:solidFill>
              </a:rPr>
              <a:t>       Творча хвилинка</a:t>
            </a:r>
          </a:p>
          <a:p>
            <a:pPr eaLnBrk="1" hangingPunct="1">
              <a:buFont typeface="Symbol" pitchFamily="18" charset="2"/>
              <a:buNone/>
            </a:pPr>
            <a:r>
              <a:rPr lang="ru-RU" sz="6000" b="1" smtClean="0">
                <a:solidFill>
                  <a:srgbClr val="7030A0"/>
                </a:solidFill>
              </a:rPr>
              <a:t>		</a:t>
            </a:r>
            <a:r>
              <a:rPr lang="ru-RU" sz="4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поданих іменників дібрати 				фразеологізми: </a:t>
            </a:r>
            <a:endParaRPr lang="ru-RU" sz="4000" b="1" smtClean="0">
              <a:solidFill>
                <a:schemeClr val="tx1"/>
              </a:solidFill>
            </a:endParaRPr>
          </a:p>
          <a:p>
            <a:pPr eaLnBrk="1" hangingPunct="1">
              <a:buFont typeface="Symbol" pitchFamily="18" charset="2"/>
              <a:buNone/>
            </a:pPr>
            <a:r>
              <a:rPr lang="ru-RU" sz="6000" b="1" smtClean="0">
                <a:solidFill>
                  <a:srgbClr val="7030A0"/>
                </a:solidFill>
              </a:rPr>
              <a:t>     </a:t>
            </a:r>
            <a:r>
              <a:rPr lang="uk-UA" sz="6000" b="1" i="1" smtClean="0">
                <a:solidFill>
                  <a:srgbClr val="7030A0"/>
                </a:solidFill>
              </a:rPr>
              <a:t>ніс            язик          очі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b="1" i="1" smtClean="0">
                <a:solidFill>
                  <a:srgbClr val="7030A0"/>
                </a:solidFill>
              </a:rPr>
              <a:t>Зарубати  на носі      Язик до Києва  доведе    Куди очі  дивляться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b="1" i="1" smtClean="0">
                <a:solidFill>
                  <a:srgbClr val="7030A0"/>
                </a:solidFill>
              </a:rPr>
              <a:t>Крутити носом          </a:t>
            </a:r>
            <a:r>
              <a:rPr lang="uk-UA" b="1" smtClean="0">
                <a:solidFill>
                  <a:srgbClr val="7030A0"/>
                </a:solidFill>
              </a:rPr>
              <a:t>Т</a:t>
            </a:r>
            <a:r>
              <a:rPr lang="uk-UA" b="1" smtClean="0">
                <a:solidFill>
                  <a:srgbClr val="7030A0"/>
                </a:solidFill>
                <a:latin typeface="Arial" charset="0"/>
              </a:rPr>
              <a:t>і</a:t>
            </a:r>
            <a:r>
              <a:rPr lang="uk-UA" b="1" smtClean="0">
                <a:solidFill>
                  <a:srgbClr val="7030A0"/>
                </a:solidFill>
              </a:rPr>
              <a:t>пун</a:t>
            </a:r>
            <a:r>
              <a:rPr lang="uk-UA" b="1" i="1" smtClean="0">
                <a:solidFill>
                  <a:srgbClr val="7030A0"/>
                </a:solidFill>
              </a:rPr>
              <a:t> тобі на язик             Очі на лоб полізли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b="1" i="1" smtClean="0">
                <a:solidFill>
                  <a:srgbClr val="7030A0"/>
                </a:solidFill>
              </a:rPr>
              <a:t> Утерти ніс                    Проковтнув язика              Позичив очі у Сірка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b="1" i="1" smtClean="0">
                <a:solidFill>
                  <a:srgbClr val="7030A0"/>
                </a:solidFill>
              </a:rPr>
              <a:t>Повісити носа                   Прикусити язика                     Сяяти очима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b="1" i="1" smtClean="0">
                <a:solidFill>
                  <a:srgbClr val="7030A0"/>
                </a:solidFill>
              </a:rPr>
              <a:t>Комар носа не підточить     Розпустив язика         Геть з очей</a:t>
            </a:r>
            <a:endParaRPr lang="uk-UA" b="1" i="1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1989138"/>
            <a:ext cx="7408862" cy="4464050"/>
          </a:xfrm>
        </p:spPr>
        <p:txBody>
          <a:bodyPr/>
          <a:lstStyle/>
          <a:p>
            <a:pPr eaLnBrk="1" hangingPunct="1"/>
            <a:r>
              <a:rPr lang="uk-UA" smtClean="0"/>
              <a:t>1.   Намилити шию.</a:t>
            </a:r>
          </a:p>
          <a:p>
            <a:pPr eaLnBrk="1" hangingPunct="1"/>
            <a:r>
              <a:rPr lang="uk-UA" smtClean="0"/>
              <a:t>2.   Сяяти очима.</a:t>
            </a:r>
          </a:p>
          <a:p>
            <a:pPr eaLnBrk="1" hangingPunct="1"/>
            <a:r>
              <a:rPr lang="uk-UA" smtClean="0"/>
              <a:t>3.   Сунути носа.</a:t>
            </a:r>
          </a:p>
          <a:p>
            <a:pPr eaLnBrk="1" hangingPunct="1"/>
            <a:r>
              <a:rPr lang="uk-UA" smtClean="0"/>
              <a:t>4.   Ні пари з уст.</a:t>
            </a:r>
          </a:p>
          <a:p>
            <a:pPr eaLnBrk="1" hangingPunct="1"/>
            <a:r>
              <a:rPr lang="uk-UA" smtClean="0"/>
              <a:t>5.   Набрати в рот води.</a:t>
            </a:r>
          </a:p>
          <a:p>
            <a:pPr eaLnBrk="1" hangingPunct="1"/>
            <a:r>
              <a:rPr lang="uk-UA" smtClean="0"/>
              <a:t>6.   Сверблять руки.</a:t>
            </a:r>
          </a:p>
          <a:p>
            <a:pPr eaLnBrk="1" hangingPunct="1"/>
            <a:r>
              <a:rPr lang="uk-UA" smtClean="0"/>
              <a:t>7.    Руки опустити.</a:t>
            </a:r>
          </a:p>
          <a:p>
            <a:pPr eaLnBrk="1" hangingPunct="1"/>
            <a:r>
              <a:rPr lang="uk-UA" smtClean="0"/>
              <a:t>8.    Сідати на свого коника.</a:t>
            </a:r>
          </a:p>
          <a:p>
            <a:pPr eaLnBrk="1" hangingPunct="1"/>
            <a:r>
              <a:rPr lang="uk-UA" smtClean="0"/>
              <a:t>9.    Дати драла.</a:t>
            </a:r>
          </a:p>
          <a:p>
            <a:pPr eaLnBrk="1" hangingPunct="1"/>
            <a:r>
              <a:rPr lang="uk-UA" smtClean="0"/>
              <a:t>10.  Тримати під каблуком.</a:t>
            </a: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smtClean="0"/>
              <a:t>Фізкультхвилинка</a:t>
            </a:r>
            <a:br>
              <a:rPr lang="uk-UA" smtClean="0"/>
            </a:br>
            <a:r>
              <a:rPr lang="uk-UA" smtClean="0"/>
              <a:t>у вигляді пантоміми</a:t>
            </a:r>
            <a:endParaRPr lang="ru-RU" smtClean="0"/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333375"/>
            <a:ext cx="8642350" cy="2519363"/>
          </a:xfrm>
        </p:spPr>
        <p:txBody>
          <a:bodyPr rtlCol="0"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000" b="1" dirty="0" smtClean="0">
                <a:solidFill>
                  <a:srgbClr val="7030A0"/>
                </a:solidFill>
              </a:rPr>
              <a:t>                        </a:t>
            </a:r>
            <a:r>
              <a:rPr lang="ru-RU" sz="7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Пошукова</a:t>
            </a:r>
            <a:r>
              <a:rPr lang="ru-RU" sz="76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76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хвилинка</a:t>
            </a:r>
            <a:endParaRPr lang="ru-RU" sz="7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sz="7600" b="1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r>
              <a:rPr lang="ru-RU" sz="6000" b="1" dirty="0">
                <a:solidFill>
                  <a:srgbClr val="7030A0"/>
                </a:solidFill>
              </a:rPr>
              <a:t> </a:t>
            </a:r>
            <a:r>
              <a:rPr lang="ru-RU" sz="6000" b="1" dirty="0" smtClean="0">
                <a:solidFill>
                  <a:srgbClr val="7030A0"/>
                </a:solidFill>
              </a:rPr>
              <a:t>      </a:t>
            </a:r>
            <a:r>
              <a:rPr lang="ru-RU" sz="10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Знайти</a:t>
            </a:r>
            <a:r>
              <a:rPr lang="ru-RU" sz="10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sz="10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фразеологізмів</a:t>
            </a:r>
            <a:r>
              <a:rPr lang="ru-RU" sz="10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		</a:t>
            </a:r>
            <a:r>
              <a:rPr lang="ru-RU" sz="10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01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синонімічну</a:t>
            </a:r>
            <a:r>
              <a:rPr lang="ru-RU" sz="10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пару:</a:t>
            </a:r>
          </a:p>
          <a:p>
            <a:pPr marL="274320" indent="-274320" eaLnBrk="1" fontAlgn="auto" hangingPunct="1">
              <a:spcAft>
                <a:spcPts val="0"/>
              </a:spcAft>
              <a:buFont typeface="Symbol" pitchFamily="18" charset="2"/>
              <a:buNone/>
              <a:defRPr/>
            </a:pPr>
            <a:endParaRPr lang="ru-RU" sz="6000" b="1" dirty="0" smtClean="0">
              <a:solidFill>
                <a:srgbClr val="7030A0"/>
              </a:solidFill>
            </a:endParaRPr>
          </a:p>
        </p:txBody>
      </p:sp>
      <p:sp>
        <p:nvSpPr>
          <p:cNvPr id="28674" name="Прямоугольник 1"/>
          <p:cNvSpPr>
            <a:spLocks noChangeArrowheads="1"/>
          </p:cNvSpPr>
          <p:nvPr/>
        </p:nvSpPr>
        <p:spPr bwMode="auto">
          <a:xfrm>
            <a:off x="179388" y="1582738"/>
            <a:ext cx="8856662" cy="98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.</a:t>
            </a:r>
          </a:p>
          <a:p>
            <a:r>
              <a:rPr lang="ru-RU" sz="4000"/>
              <a:t>      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3357563"/>
            <a:ext cx="4832350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золоті руки                –                   </a:t>
            </a:r>
          </a:p>
          <a:p>
            <a:r>
              <a:rPr lang="ru-RU" sz="3200"/>
              <a:t>як оселедців у бочці –    </a:t>
            </a:r>
          </a:p>
          <a:p>
            <a:r>
              <a:rPr lang="ru-RU" sz="3200"/>
              <a:t>знімати стружку        –           </a:t>
            </a:r>
          </a:p>
          <a:p>
            <a:r>
              <a:rPr lang="ru-RU" sz="3200"/>
              <a:t>ні пари з уст              –            </a:t>
            </a:r>
          </a:p>
          <a:p>
            <a:r>
              <a:rPr lang="ru-RU" sz="3200"/>
              <a:t>точити ляси               –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11638" y="3360738"/>
            <a:ext cx="4824412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правити теревені</a:t>
            </a:r>
            <a:r>
              <a:rPr lang="en-US" sz="3200"/>
              <a:t>;</a:t>
            </a:r>
            <a:endParaRPr lang="ru-RU" sz="3200"/>
          </a:p>
          <a:p>
            <a:r>
              <a:rPr lang="ru-RU" sz="3200"/>
              <a:t>майстер на всі руки; яблуку ніде впасти</a:t>
            </a:r>
            <a:r>
              <a:rPr lang="en-US" sz="3200"/>
              <a:t>;</a:t>
            </a:r>
            <a:endParaRPr lang="ru-RU" sz="3200"/>
          </a:p>
          <a:p>
            <a:r>
              <a:rPr lang="ru-RU" sz="3200"/>
              <a:t>тримати язик за зубами; </a:t>
            </a:r>
            <a:endParaRPr lang="en-US" sz="3200"/>
          </a:p>
          <a:p>
            <a:r>
              <a:rPr lang="ru-RU" sz="3200"/>
              <a:t>намилити шию;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356100" y="3360738"/>
            <a:ext cx="5040313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/>
              <a:t>майстер на всі руки;</a:t>
            </a:r>
          </a:p>
          <a:p>
            <a:r>
              <a:rPr lang="ru-RU" sz="3200"/>
              <a:t>яблуку ніде впасти;</a:t>
            </a:r>
          </a:p>
          <a:p>
            <a:r>
              <a:rPr lang="ru-RU" sz="3200"/>
              <a:t>намилити шию;</a:t>
            </a:r>
          </a:p>
          <a:p>
            <a:r>
              <a:rPr lang="ru-RU" sz="3200"/>
              <a:t>тримати язик за зубами; </a:t>
            </a:r>
          </a:p>
          <a:p>
            <a:r>
              <a:rPr lang="ru-RU" sz="3200"/>
              <a:t>правити теревені.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6" grpId="1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7870" y="2506861"/>
            <a:ext cx="8712968" cy="3168352"/>
          </a:xfrm>
        </p:spPr>
        <p:txBody>
          <a:bodyPr numCol="2"/>
          <a:lstStyle/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Останнє віддасть</a:t>
            </a: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uk-UA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тридев</a:t>
            </a:r>
            <a:r>
              <a:rPr lang="en-US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ять земель</a:t>
            </a:r>
          </a:p>
          <a:p>
            <a:pPr marL="0" indent="0" eaLnBrk="1" hangingPunct="1">
              <a:buFont typeface="Symbol" pitchFamily="18" charset="2"/>
              <a:buNone/>
              <a:defRPr/>
            </a:pPr>
            <a:endParaRPr lang="en-US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Жити на широку ногу  </a:t>
            </a: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 важким </a:t>
            </a:r>
            <a:r>
              <a:rPr lang="uk-UA" sz="3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сердцем</a:t>
            </a:r>
            <a:r>
              <a:rPr lang="uk-UA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eaLnBrk="1" hangingPunct="1">
              <a:defRPr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Symbol" pitchFamily="18" charset="2"/>
              <a:buNone/>
              <a:defRPr/>
            </a:pP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рукою подати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перебиватися з хліба               на воду</a:t>
            </a: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з легким серцем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Font typeface="Symbol" pitchFamily="18" charset="2"/>
              <a:buNone/>
              <a:defRPr/>
            </a:pPr>
            <a:r>
              <a:rPr lang="uk-U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uk-UA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 батька рідного здере</a:t>
            </a:r>
          </a:p>
          <a:p>
            <a:pPr eaLnBrk="1" hangingPunct="1">
              <a:buFont typeface="Symbol" pitchFamily="18" charset="2"/>
              <a:buNone/>
              <a:defRPr/>
            </a:pPr>
            <a:endParaRPr lang="uk-UA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uk-UA" b="1" smtClean="0">
                <a:latin typeface="Times New Roman" pitchFamily="18" charset="0"/>
                <a:cs typeface="Times New Roman" pitchFamily="18" charset="0"/>
              </a:rPr>
              <a:t>Складіть антонімічні пари з поданих фразеологізмів</a:t>
            </a:r>
            <a:endParaRPr lang="ru-RU" b="1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271713"/>
            <a:ext cx="8893175" cy="376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288" y="1700213"/>
            <a:ext cx="3240087" cy="496887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Тихий, як    …  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Боязкий, як   …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Незграбний, як    …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Сміливий, як    …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Гарний, як    ….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Упертий, як   …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Глухий, як    … 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Хитрий, як  …  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Високий, як   …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Німий, як    …             </a:t>
            </a:r>
          </a:p>
          <a:p>
            <a:pPr eaLnBrk="1" hangingPunct="1"/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Пихатий, як   …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52525"/>
          </a:xfrm>
        </p:spPr>
        <p:txBody>
          <a:bodyPr/>
          <a:lstStyle/>
          <a:p>
            <a:pPr eaLnBrk="1" hangingPunct="1"/>
            <a:r>
              <a:rPr lang="ru-RU" sz="6000" b="1" smtClean="0"/>
              <a:t>Хвилинка у зоопарку</a:t>
            </a:r>
            <a:r>
              <a:rPr lang="ru-RU" sz="6000" smtClean="0"/>
              <a:t>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48088" y="1773238"/>
            <a:ext cx="3024187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миша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заяць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слон. 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лев.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свиня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осел.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тетеря.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лисиця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жираф. 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риба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індик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3476625"/>
            <a:ext cx="3094037" cy="272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1340768"/>
            <a:ext cx="8496944" cy="5184576"/>
          </a:xfrm>
        </p:spPr>
        <p:txBody>
          <a:bodyPr numCol="2"/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Неправильно                             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1.Не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обіду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сказано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-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2.Говорити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єрунду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3.Хіхоньки та хахоньки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-    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4.Строїть глазки  	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       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5.Після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дождіка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-      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6.З глазу на глаз   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-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ru-RU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              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даруйте на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слові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Химині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кури.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смішки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пересмішки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бісики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пускати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коли рак </a:t>
            </a:r>
            <a:r>
              <a:rPr lang="ru-RU" b="1" dirty="0" err="1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свисне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hangingPunct="1">
              <a:lnSpc>
                <a:spcPct val="150000"/>
              </a:lnSpc>
              <a:buFont typeface="Symbol" pitchFamily="18" charset="2"/>
              <a:buNone/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сам на сам.</a:t>
            </a:r>
          </a:p>
          <a:p>
            <a:pPr algn="just" eaLnBrk="1" hangingPunct="1">
              <a:lnSpc>
                <a:spcPct val="150000"/>
              </a:lnSpc>
              <a:defRPr/>
            </a:pP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1003300"/>
          </a:xfrm>
        </p:spPr>
        <p:txBody>
          <a:bodyPr/>
          <a:lstStyle/>
          <a:p>
            <a:pPr eaLnBrk="1" hangingPunct="1"/>
            <a:r>
              <a:rPr lang="ru-RU" sz="4800" smtClean="0"/>
              <a:t/>
            </a:r>
            <a:br>
              <a:rPr lang="ru-RU" sz="4800" smtClean="0"/>
            </a:br>
            <a:r>
              <a:rPr lang="ru-RU" sz="4800" b="1" smtClean="0"/>
              <a:t>«Культура мовлення»</a:t>
            </a:r>
            <a:r>
              <a:rPr lang="ru-RU" sz="4800" smtClean="0"/>
              <a:t/>
            </a:r>
            <a:br>
              <a:rPr lang="ru-RU" sz="4800" smtClean="0"/>
            </a:br>
            <a:r>
              <a:rPr lang="ru-RU" sz="4800" smtClean="0"/>
              <a:t>		  	 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 rtlCol="0">
            <a:prstTxWarp prst="textInflate">
              <a:avLst>
                <a:gd name="adj" fmla="val 0"/>
              </a:avLst>
            </a:prstTxWarp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Опишіть</a:t>
            </a: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свій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стан на </a:t>
            </a:r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уроці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059" name="TextBox 4"/>
          <p:cNvSpPr txBox="1">
            <a:spLocks noChangeArrowheads="1"/>
          </p:cNvSpPr>
          <p:nvPr/>
        </p:nvSpPr>
        <p:spPr bwMode="auto">
          <a:xfrm>
            <a:off x="179388" y="1916113"/>
            <a:ext cx="46799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Як  ви працювали на уроці ?</a:t>
            </a:r>
            <a:endParaRPr lang="uk-UA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60" name="Рисунок 5" descr="0_6eacb_811094b9_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4868863"/>
            <a:ext cx="2124075" cy="153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Рисунок 7" descr="Смайлик%20анимация%20Солнышко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2562225"/>
            <a:ext cx="1512888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2" name="Рисунок 8" descr="Смайлик%20анимация%20Солнышко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652963"/>
            <a:ext cx="1800225" cy="144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Рисунок 9" descr="Смайлик%20анимация%20Солнышко[1]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4724400"/>
            <a:ext cx="20177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Группа 10"/>
          <p:cNvGrpSpPr>
            <a:grpSpLocks/>
          </p:cNvGrpSpPr>
          <p:nvPr/>
        </p:nvGrpSpPr>
        <p:grpSpPr bwMode="auto">
          <a:xfrm>
            <a:off x="395288" y="2781300"/>
            <a:ext cx="2663825" cy="1368425"/>
            <a:chOff x="4788024" y="3717032"/>
            <a:chExt cx="2664296" cy="1368152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4788024" y="3717032"/>
              <a:ext cx="2664296" cy="1368152"/>
            </a:xfrm>
            <a:prstGeom prst="roundRect">
              <a:avLst/>
            </a:prstGeom>
            <a:solidFill>
              <a:srgbClr val="92D050"/>
            </a:solidFill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783" name="TextBox 12"/>
            <p:cNvSpPr txBox="1">
              <a:spLocks noChangeArrowheads="1"/>
            </p:cNvSpPr>
            <p:nvPr/>
          </p:nvSpPr>
          <p:spPr bwMode="auto">
            <a:xfrm>
              <a:off x="4932040" y="4005064"/>
              <a:ext cx="237626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ru-RU" sz="2400" b="1"/>
                <a:t>Ні пари з уст</a:t>
              </a:r>
              <a:endParaRPr lang="uk-UA" sz="2400" b="1"/>
            </a:p>
            <a:p>
              <a:pPr>
                <a:buFont typeface="Arial" charset="0"/>
                <a:buChar char="•"/>
              </a:pPr>
              <a:r>
                <a:rPr lang="uk-UA" sz="2400" b="1"/>
                <a:t>Байдики бив</a:t>
              </a:r>
            </a:p>
          </p:txBody>
        </p:sp>
      </p:grpSp>
      <p:grpSp>
        <p:nvGrpSpPr>
          <p:cNvPr id="14" name="Группа 13"/>
          <p:cNvGrpSpPr>
            <a:grpSpLocks/>
          </p:cNvGrpSpPr>
          <p:nvPr/>
        </p:nvGrpSpPr>
        <p:grpSpPr bwMode="auto">
          <a:xfrm>
            <a:off x="4932363" y="2060575"/>
            <a:ext cx="3671887" cy="2376488"/>
            <a:chOff x="4499992" y="3284984"/>
            <a:chExt cx="3600400" cy="2448272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4499992" y="3284984"/>
              <a:ext cx="3600400" cy="2448272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781" name="TextBox 15"/>
            <p:cNvSpPr txBox="1">
              <a:spLocks noChangeArrowheads="1"/>
            </p:cNvSpPr>
            <p:nvPr/>
          </p:nvSpPr>
          <p:spPr bwMode="auto">
            <a:xfrm>
              <a:off x="4572000" y="3573016"/>
              <a:ext cx="3528392" cy="2016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uk-UA" sz="2400" b="1"/>
                <a:t>Грав першу скрипку</a:t>
              </a:r>
            </a:p>
            <a:p>
              <a:pPr>
                <a:buFont typeface="Arial" charset="0"/>
                <a:buChar char="•"/>
              </a:pPr>
              <a:r>
                <a:rPr lang="uk-UA" sz="2400" b="1"/>
                <a:t>Працював від дзвінка до дзвінка</a:t>
              </a:r>
            </a:p>
            <a:p>
              <a:pPr>
                <a:buFont typeface="Arial" charset="0"/>
                <a:buChar char="•"/>
              </a:pPr>
              <a:r>
                <a:rPr lang="uk-UA" sz="2400" b="1"/>
                <a:t>Відкрилося друге дихання</a:t>
              </a:r>
            </a:p>
          </p:txBody>
        </p:sp>
      </p:grpSp>
      <p:grpSp>
        <p:nvGrpSpPr>
          <p:cNvPr id="17" name="Группа 16"/>
          <p:cNvGrpSpPr>
            <a:grpSpLocks/>
          </p:cNvGrpSpPr>
          <p:nvPr/>
        </p:nvGrpSpPr>
        <p:grpSpPr bwMode="auto">
          <a:xfrm>
            <a:off x="1835150" y="4581525"/>
            <a:ext cx="3024188" cy="2016125"/>
            <a:chOff x="4355976" y="5877272"/>
            <a:chExt cx="3024336" cy="2016224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4355976" y="5877272"/>
              <a:ext cx="3024336" cy="2016224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32779" name="TextBox 18"/>
            <p:cNvSpPr txBox="1">
              <a:spLocks noChangeArrowheads="1"/>
            </p:cNvSpPr>
            <p:nvPr/>
          </p:nvSpPr>
          <p:spPr bwMode="auto">
            <a:xfrm>
              <a:off x="4427984" y="6093296"/>
              <a:ext cx="2880320" cy="1569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buFont typeface="Arial" charset="0"/>
                <a:buChar char="•"/>
              </a:pPr>
              <a:r>
                <a:rPr lang="uk-UA" sz="2400" b="1"/>
                <a:t>Поров гарячку</a:t>
              </a:r>
            </a:p>
            <a:p>
              <a:pPr>
                <a:buFont typeface="Arial" charset="0"/>
                <a:buChar char="•"/>
              </a:pPr>
              <a:r>
                <a:rPr lang="uk-UA" sz="2400" b="1"/>
                <a:t>Ламав голову</a:t>
              </a:r>
            </a:p>
            <a:p>
              <a:pPr>
                <a:buFont typeface="Arial" charset="0"/>
                <a:buChar char="•"/>
              </a:pPr>
              <a:r>
                <a:rPr lang="uk-UA" sz="2400" b="1"/>
                <a:t>Ловив гав</a:t>
              </a:r>
            </a:p>
            <a:p>
              <a:pPr>
                <a:buFont typeface="Arial" charset="0"/>
                <a:buChar char="•"/>
              </a:pPr>
              <a:r>
                <a:rPr lang="uk-UA" sz="2400" b="1"/>
                <a:t>Як білка в колесі</a:t>
              </a:r>
            </a:p>
          </p:txBody>
        </p:sp>
      </p:grp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45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252538"/>
          </a:xfrm>
        </p:spPr>
        <p:txBody>
          <a:bodyPr/>
          <a:lstStyle/>
          <a:p>
            <a:r>
              <a:rPr lang="ru-RU" sz="4800" b="1" smtClean="0">
                <a:solidFill>
                  <a:schemeClr val="tx1"/>
                </a:solidFill>
                <a:latin typeface="Times New Roman" pitchFamily="18" charset="0"/>
              </a:rPr>
              <a:t>Домашн</a:t>
            </a:r>
            <a:r>
              <a:rPr lang="uk-UA" sz="4800" b="1" smtClean="0">
                <a:solidFill>
                  <a:schemeClr val="tx1"/>
                </a:solidFill>
                <a:latin typeface="Times New Roman" pitchFamily="18" charset="0"/>
              </a:rPr>
              <a:t>є завдання</a:t>
            </a:r>
            <a:endParaRPr lang="ru-RU" sz="4800" b="1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8" name="Rectangle 3"/>
          <p:cNvSpPr>
            <a:spLocks noGrp="1"/>
          </p:cNvSpPr>
          <p:nvPr>
            <p:ph type="body" idx="1"/>
          </p:nvPr>
        </p:nvSpPr>
        <p:spPr>
          <a:xfrm>
            <a:off x="827088" y="2674938"/>
            <a:ext cx="7993062" cy="3451225"/>
          </a:xfrm>
        </p:spPr>
        <p:txBody>
          <a:bodyPr/>
          <a:lstStyle/>
          <a:p>
            <a:r>
              <a:rPr lang="uk-UA" sz="4000" b="1" smtClean="0">
                <a:latin typeface="Times New Roman" pitchFamily="18" charset="0"/>
              </a:rPr>
              <a:t>Повторити параграф 12, 13, 14. </a:t>
            </a:r>
          </a:p>
          <a:p>
            <a:r>
              <a:rPr lang="uk-UA" sz="4000" b="1" smtClean="0">
                <a:latin typeface="Times New Roman" pitchFamily="18" charset="0"/>
              </a:rPr>
              <a:t>Написати міні-твір або скласти діалог за епіграфом до уроку «Народ сказав - як зав’язав», використовуючи фразеологізми.</a:t>
            </a:r>
            <a:endParaRPr lang="ru-RU" sz="4000" b="1" smtClean="0">
              <a:latin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5842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FCCE16F-C11C-4038-8A0C-971C858CBCF7}" type="slidenum">
              <a:rPr lang="uk-UA" smtClean="0"/>
              <a:pPr>
                <a:defRPr/>
              </a:pPr>
              <a:t>18</a:t>
            </a:fld>
            <a:endParaRPr lang="uk-UA" dirty="0"/>
          </a:p>
        </p:txBody>
      </p:sp>
      <p:pic>
        <p:nvPicPr>
          <p:cNvPr id="35844" name="Picture 2" descr="C:\Users\User\Desktop\Слайд2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175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6"/>
          <p:cNvSpPr>
            <a:spLocks noGrp="1"/>
          </p:cNvSpPr>
          <p:nvPr>
            <p:ph type="title"/>
          </p:nvPr>
        </p:nvSpPr>
        <p:spPr>
          <a:xfrm>
            <a:off x="395288" y="2349500"/>
            <a:ext cx="8135937" cy="1397000"/>
          </a:xfrm>
        </p:spPr>
        <p:txBody>
          <a:bodyPr/>
          <a:lstStyle/>
          <a:p>
            <a:r>
              <a:rPr lang="ru-RU" b="1" smtClean="0">
                <a:solidFill>
                  <a:schemeClr val="tx2"/>
                </a:solidFill>
                <a:latin typeface="SimSun-ExtB" pitchFamily="49" charset="-122"/>
              </a:rPr>
              <a:t>ФРАЗЕОЛОГ</a:t>
            </a:r>
            <a:r>
              <a:rPr lang="uk-UA" b="1" smtClean="0">
                <a:solidFill>
                  <a:schemeClr val="tx2"/>
                </a:solidFill>
                <a:latin typeface="SimSun-ExtB" pitchFamily="49" charset="-122"/>
              </a:rPr>
              <a:t>ІЯ</a:t>
            </a:r>
            <a:r>
              <a:rPr lang="ru-RU" sz="4000" smtClean="0">
                <a:solidFill>
                  <a:schemeClr val="tx2"/>
                </a:solidFill>
                <a:latin typeface="SimSun-ExtB" pitchFamily="49" charset="-122"/>
              </a:rPr>
              <a:t/>
            </a:r>
            <a:br>
              <a:rPr lang="ru-RU" sz="4000" smtClean="0">
                <a:solidFill>
                  <a:schemeClr val="tx2"/>
                </a:solidFill>
                <a:latin typeface="SimSun-ExtB" pitchFamily="49" charset="-122"/>
              </a:rPr>
            </a:br>
            <a:r>
              <a:rPr lang="ru-RU" sz="4000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4000" smtClean="0">
                <a:solidFill>
                  <a:schemeClr val="tx2"/>
                </a:solidFill>
                <a:latin typeface="Arial" charset="0"/>
              </a:rPr>
            </a:br>
            <a:r>
              <a:rPr lang="ru-RU" sz="4000" smtClean="0">
                <a:solidFill>
                  <a:schemeClr val="tx2"/>
                </a:solidFill>
                <a:latin typeface="Arial" charset="0"/>
              </a:rPr>
              <a:t/>
            </a:r>
            <a:br>
              <a:rPr lang="ru-RU" sz="4000" smtClean="0">
                <a:solidFill>
                  <a:schemeClr val="tx2"/>
                </a:solidFill>
                <a:latin typeface="Arial" charset="0"/>
              </a:rPr>
            </a:br>
            <a:r>
              <a:rPr lang="ru-RU" sz="4000" smtClean="0">
                <a:solidFill>
                  <a:schemeClr val="tx2"/>
                </a:solidFill>
                <a:latin typeface="Arial" charset="0"/>
              </a:rPr>
              <a:t>             Презентац</a:t>
            </a:r>
            <a:r>
              <a:rPr lang="uk-UA" sz="4000" smtClean="0">
                <a:solidFill>
                  <a:schemeClr val="tx2"/>
                </a:solidFill>
                <a:latin typeface="Arial" charset="0"/>
              </a:rPr>
              <a:t>ію підготувала:</a:t>
            </a:r>
            <a:br>
              <a:rPr lang="uk-UA" sz="4000" smtClean="0">
                <a:solidFill>
                  <a:schemeClr val="tx2"/>
                </a:solidFill>
                <a:latin typeface="Arial" charset="0"/>
              </a:rPr>
            </a:br>
            <a:r>
              <a:rPr lang="uk-UA" sz="4000" smtClean="0">
                <a:solidFill>
                  <a:schemeClr val="tx2"/>
                </a:solidFill>
                <a:latin typeface="Arial" charset="0"/>
              </a:rPr>
              <a:t>             вчитель української мови</a:t>
            </a:r>
            <a:br>
              <a:rPr lang="uk-UA" sz="4000" smtClean="0">
                <a:solidFill>
                  <a:schemeClr val="tx2"/>
                </a:solidFill>
                <a:latin typeface="Arial" charset="0"/>
              </a:rPr>
            </a:br>
            <a:r>
              <a:rPr lang="uk-UA" sz="4000" smtClean="0">
                <a:solidFill>
                  <a:schemeClr val="tx2"/>
                </a:solidFill>
                <a:latin typeface="Arial" charset="0"/>
              </a:rPr>
              <a:t>та літератури</a:t>
            </a:r>
            <a:br>
              <a:rPr lang="uk-UA" sz="4000" smtClean="0">
                <a:solidFill>
                  <a:schemeClr val="tx2"/>
                </a:solidFill>
                <a:latin typeface="Arial" charset="0"/>
              </a:rPr>
            </a:br>
            <a:r>
              <a:rPr lang="uk-UA" sz="4000" smtClean="0">
                <a:solidFill>
                  <a:schemeClr val="tx2"/>
                </a:solidFill>
                <a:latin typeface="Arial" charset="0"/>
              </a:rPr>
              <a:t>         Славутицької ЗОШ№3</a:t>
            </a:r>
            <a:br>
              <a:rPr lang="uk-UA" sz="4000" smtClean="0">
                <a:solidFill>
                  <a:schemeClr val="tx2"/>
                </a:solidFill>
                <a:latin typeface="Arial" charset="0"/>
              </a:rPr>
            </a:br>
            <a:r>
              <a:rPr lang="uk-UA" sz="4000" smtClean="0">
                <a:solidFill>
                  <a:schemeClr val="tx2"/>
                </a:solidFill>
                <a:latin typeface="Arial" charset="0"/>
              </a:rPr>
              <a:t>		 Дубина Надія Пилипівна</a:t>
            </a:r>
            <a:endParaRPr lang="ru-RU" sz="4000" smtClean="0">
              <a:solidFill>
                <a:schemeClr val="tx2"/>
              </a:solidFill>
              <a:latin typeface="Arial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779838" y="-1588"/>
            <a:ext cx="5364162" cy="6913563"/>
          </a:xfrm>
        </p:spPr>
      </p:pic>
      <p:sp>
        <p:nvSpPr>
          <p:cNvPr id="7" name="Прямоугольник 6"/>
          <p:cNvSpPr/>
          <p:nvPr/>
        </p:nvSpPr>
        <p:spPr>
          <a:xfrm>
            <a:off x="-180528" y="5780781"/>
            <a:ext cx="4085397" cy="95410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uk-UA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Преподобний </a:t>
            </a:r>
          </a:p>
          <a:p>
            <a:pPr algn="ctr">
              <a:defRPr/>
            </a:pPr>
            <a:r>
              <a:rPr lang="uk-UA" sz="28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Нестор Літописець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0825" y="908050"/>
            <a:ext cx="8642350" cy="5113338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uk-UA" sz="7200" smtClean="0">
                <a:latin typeface="Times New Roman" pitchFamily="18" charset="0"/>
                <a:cs typeface="Times New Roman" pitchFamily="18" charset="0"/>
              </a:rPr>
              <a:t>  Роль фразеологізмів     		у мовленні</a:t>
            </a:r>
            <a:endParaRPr lang="uk-UA" sz="7200" b="1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Symbol" pitchFamily="18" charset="2"/>
              <a:buNone/>
            </a:pPr>
            <a:r>
              <a:rPr lang="uk-UA" sz="7200" b="1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uk-UA" sz="4400" smtClean="0">
                <a:latin typeface="Times New Roman" pitchFamily="18" charset="0"/>
                <a:cs typeface="Times New Roman" pitchFamily="18" charset="0"/>
              </a:rPr>
              <a:t>Народ сказав - як зав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smtClean="0">
                <a:latin typeface="Times New Roman" pitchFamily="18" charset="0"/>
                <a:cs typeface="Times New Roman" pitchFamily="18" charset="0"/>
              </a:rPr>
              <a:t>язав.</a:t>
            </a:r>
          </a:p>
          <a:p>
            <a:pPr eaLnBrk="1" hangingPunct="1">
              <a:buFont typeface="Symbol" pitchFamily="18" charset="2"/>
              <a:buNone/>
            </a:pPr>
            <a:r>
              <a:rPr lang="uk-UA" sz="4400" smtClean="0">
                <a:latin typeface="Times New Roman" pitchFamily="18" charset="0"/>
                <a:cs typeface="Times New Roman" pitchFamily="18" charset="0"/>
              </a:rPr>
              <a:t>                                         Прислів</a:t>
            </a:r>
            <a:r>
              <a:rPr lang="en-US" sz="440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4400" smtClean="0">
                <a:latin typeface="Times New Roman" pitchFamily="18" charset="0"/>
                <a:cs typeface="Times New Roman" pitchFamily="18" charset="0"/>
              </a:rPr>
              <a:t>я</a:t>
            </a:r>
            <a:endParaRPr lang="ru-RU" sz="4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003-003-Knigi-chitat-skuki-ne-zna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653136"/>
            <a:ext cx="1728192" cy="136815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179388" y="836613"/>
            <a:ext cx="8713787" cy="5761037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b="1" smtClean="0"/>
              <a:t>   </a:t>
            </a:r>
            <a:endParaRPr lang="uk-UA" sz="2800" i="1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363" y="549275"/>
            <a:ext cx="8712200" cy="18716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Теоретична </a:t>
            </a:r>
            <a:r>
              <a:rPr lang="ru-RU" sz="6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хвилинка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23850" y="2492375"/>
            <a:ext cx="856932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Продовжити речення.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•Фразеологізми – це …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•Основні джерела української фразеології  …</a:t>
            </a:r>
          </a:p>
          <a:p>
            <a:r>
              <a:rPr lang="ru-RU" sz="4000">
                <a:latin typeface="Times New Roman" pitchFamily="18" charset="0"/>
                <a:cs typeface="Times New Roman" pitchFamily="18" charset="0"/>
              </a:rPr>
              <a:t>•У реченні фразеологізми виконують синтаксичну роль …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>
          <a:xfrm>
            <a:off x="395288" y="836613"/>
            <a:ext cx="8229600" cy="11144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r>
              <a:rPr lang="ru-RU" smtClean="0">
                <a:solidFill>
                  <a:schemeClr val="tx2"/>
                </a:solidFill>
              </a:rPr>
              <a:t/>
            </a:r>
            <a:br>
              <a:rPr lang="ru-RU" smtClean="0">
                <a:solidFill>
                  <a:schemeClr val="tx2"/>
                </a:solidFill>
              </a:rPr>
            </a:br>
            <a:endParaRPr lang="ru-RU" smtClean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50825" y="474663"/>
            <a:ext cx="8642350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latin typeface="Times New Roman" pitchFamily="18" charset="0"/>
                <a:cs typeface="Times New Roman" pitchFamily="18" charset="0"/>
              </a:rPr>
              <a:t>            Хвилинка - веселинка</a:t>
            </a:r>
          </a:p>
          <a:p>
            <a:endParaRPr lang="ru-RU"/>
          </a:p>
          <a:p>
            <a:r>
              <a:rPr lang="ru-RU"/>
              <a:t>	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• Прочитати діалоги.</a:t>
            </a:r>
          </a:p>
          <a:p>
            <a:r>
              <a:rPr lang="ru-RU" sz="2800">
                <a:latin typeface="Times New Roman" pitchFamily="18" charset="0"/>
                <a:cs typeface="Times New Roman" pitchFamily="18" charset="0"/>
              </a:rPr>
              <a:t>	• Пояснити з якою метою використані в них фразеологізми.</a:t>
            </a:r>
          </a:p>
          <a:p>
            <a:r>
              <a:rPr lang="ru-RU" sz="2400"/>
              <a:t>        №1</a:t>
            </a:r>
          </a:p>
          <a:p>
            <a:r>
              <a:rPr lang="ru-RU" sz="2400"/>
              <a:t>        – Мамо,кажуть,що у Хоменкової Марії розуму на двох.</a:t>
            </a:r>
          </a:p>
          <a:p>
            <a:r>
              <a:rPr lang="ru-RU" sz="2400"/>
              <a:t>        – От і женись на ній.</a:t>
            </a:r>
          </a:p>
          <a:p>
            <a:r>
              <a:rPr lang="ru-RU" sz="2400"/>
              <a:t>        №2  </a:t>
            </a:r>
          </a:p>
          <a:p>
            <a:r>
              <a:rPr lang="ru-RU" sz="2400"/>
              <a:t>        </a:t>
            </a:r>
            <a:r>
              <a:rPr lang="ru-RU"/>
              <a:t>–</a:t>
            </a:r>
            <a:r>
              <a:rPr lang="ru-RU" sz="2400"/>
              <a:t> Мамо, візьміть мене з собою на базар!</a:t>
            </a:r>
          </a:p>
          <a:p>
            <a:r>
              <a:rPr lang="ru-RU" sz="2400"/>
              <a:t>        </a:t>
            </a:r>
            <a:r>
              <a:rPr lang="ru-RU"/>
              <a:t>–</a:t>
            </a:r>
            <a:r>
              <a:rPr lang="ru-RU" sz="2400"/>
              <a:t> А що ти там робитимеш?</a:t>
            </a:r>
          </a:p>
          <a:p>
            <a:r>
              <a:rPr lang="ru-RU" sz="2400"/>
              <a:t>        </a:t>
            </a:r>
            <a:r>
              <a:rPr lang="ru-RU"/>
              <a:t>–</a:t>
            </a:r>
            <a:r>
              <a:rPr lang="ru-RU" sz="2400"/>
              <a:t> Витрішки продаватиму.	 </a:t>
            </a:r>
          </a:p>
          <a:p>
            <a:r>
              <a:rPr lang="ru-RU" sz="2400"/>
              <a:t>          №3</a:t>
            </a:r>
          </a:p>
          <a:p>
            <a:r>
              <a:rPr lang="ru-RU" sz="2400"/>
              <a:t>        </a:t>
            </a:r>
            <a:r>
              <a:rPr lang="ru-RU"/>
              <a:t>–</a:t>
            </a:r>
            <a:r>
              <a:rPr lang="ru-RU" sz="2400"/>
              <a:t> Ваш син увесь час на уроках заспаний!</a:t>
            </a:r>
          </a:p>
          <a:p>
            <a:r>
              <a:rPr lang="ru-RU" sz="2400"/>
              <a:t>        </a:t>
            </a:r>
            <a:r>
              <a:rPr lang="ru-RU"/>
              <a:t>–</a:t>
            </a:r>
            <a:r>
              <a:rPr lang="ru-RU" sz="2400"/>
              <a:t> Можливо, у нього прихований талант дрімає?</a:t>
            </a: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38100"/>
            <a:ext cx="9217025" cy="1363663"/>
          </a:xfrm>
        </p:spPr>
        <p:txBody>
          <a:bodyPr/>
          <a:lstStyle/>
          <a:p>
            <a:pPr eaLnBrk="1" hangingPunct="1">
              <a:defRPr/>
            </a:pPr>
            <a:r>
              <a:rPr lang="uk-UA" b="1" dirty="0" smtClean="0"/>
              <a:t>Етимологічна хвилинка</a:t>
            </a:r>
            <a:r>
              <a:rPr lang="uk-UA" dirty="0" smtClean="0"/>
              <a:t>					</a:t>
            </a:r>
            <a:r>
              <a:rPr lang="uk-UA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СЛОВНИКИ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C:\Users\User\Desktop\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79714" y="3861048"/>
            <a:ext cx="2536502" cy="2770992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  <a:extLst>
            <a:ext uri="{909E8E84-426E-40DD-AFC4-6F175D3DCCD1}"/>
          </a:extLst>
        </p:spPr>
      </p:pic>
      <p:pic>
        <p:nvPicPr>
          <p:cNvPr id="7171" name="Picture 3" descr="C:\Users\User\Desktop\010716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726844" y="1411127"/>
            <a:ext cx="2358262" cy="2229617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/>
          </a:extLst>
        </p:spPr>
      </p:pic>
      <p:pic>
        <p:nvPicPr>
          <p:cNvPr id="1027" name="Picture 3" descr="C:\Users\User\Desktop\2379021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1560" y="3525180"/>
            <a:ext cx="3168352" cy="33762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1028" name="Picture 4" descr="C:\Users\User\Desktop\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76256" y="1143011"/>
            <a:ext cx="2160240" cy="2523746"/>
          </a:xfrm>
          <a:prstGeom prst="rect">
            <a:avLst/>
          </a:prstGeom>
          <a:noFill/>
          <a:scene3d>
            <a:camera prst="perspectiveContrastingLeftFacing"/>
            <a:lightRig rig="threePt" dir="t"/>
          </a:scene3d>
          <a:extLst>
            <a:ext uri="{909E8E84-426E-40DD-AFC4-6F175D3DCCD1}"/>
          </a:extLst>
        </p:spPr>
      </p:pic>
      <p:pic>
        <p:nvPicPr>
          <p:cNvPr id="1029" name="Picture 5" descr="C:\Users\User\Desktop\e0b17bc11f886ac2f3ce8c00fea23d4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72200" y="3702286"/>
            <a:ext cx="1958068" cy="2929754"/>
          </a:xfrm>
          <a:prstGeom prst="rect">
            <a:avLst/>
          </a:prstGeom>
          <a:noFill/>
          <a:scene3d>
            <a:camera prst="isometricOffAxis2Left"/>
            <a:lightRig rig="threePt" dir="t"/>
          </a:scene3d>
          <a:extLst>
            <a:ext uri="{909E8E84-426E-40DD-AFC4-6F175D3DCCD1}"/>
          </a:extLst>
        </p:spPr>
      </p:pic>
      <p:pic>
        <p:nvPicPr>
          <p:cNvPr id="1030" name="Picture 6" descr="C:\Users\User\Desktop\velikiy-tlumachniy-slovnik-suchasnoi-ukrainskoi-movi-250-000-sliv_c1dd48a65314174_800x60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10431" y="1526692"/>
            <a:ext cx="1906166" cy="1998488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  <a:extLst>
            <a:ext uri="{909E8E84-426E-40DD-AFC4-6F175D3DCCD1}"/>
          </a:extLst>
        </p:spPr>
      </p:pic>
      <p:pic>
        <p:nvPicPr>
          <p:cNvPr id="1026" name="Picture 2" descr="C:\Users\User\Desktop\velikiy-suchasniy-rosiysko-ukrainskiy-ukrainsko-rosiyskiy-slovnik-frazeologizmiv-ta-stalih-virazi_eb19fd3e30b3679_800x60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1520" y="1114228"/>
            <a:ext cx="2520280" cy="2410952"/>
          </a:xfrm>
          <a:prstGeom prst="rect">
            <a:avLst/>
          </a:prstGeom>
          <a:noFill/>
          <a:effectLst>
            <a:innerShdw blurRad="63500" dist="50800" dir="13500000">
              <a:prstClr val="black">
                <a:alpha val="50000"/>
              </a:prstClr>
            </a:innerShdw>
          </a:effectLst>
          <a:scene3d>
            <a:camera prst="perspectiveHeroicExtremeRightFacing"/>
            <a:lightRig rig="threePt" dir="t"/>
          </a:scene3d>
          <a:extLst>
            <a:ext uri="{909E8E84-426E-40DD-AFC4-6F175D3DCCD1}"/>
          </a:extLst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0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7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User\Desktop\_ (2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858125" y="6357938"/>
            <a:ext cx="1162050" cy="365125"/>
          </a:xfrm>
        </p:spPr>
        <p:txBody>
          <a:bodyPr/>
          <a:lstStyle/>
          <a:p>
            <a:pPr>
              <a:defRPr/>
            </a:pPr>
            <a:r>
              <a:rPr lang="uk-UA" dirty="0" smtClean="0"/>
              <a:t>96</a:t>
            </a:r>
            <a:endParaRPr lang="uk-UA" dirty="0"/>
          </a:p>
        </p:txBody>
      </p:sp>
      <p:pic>
        <p:nvPicPr>
          <p:cNvPr id="23554" name="Picture 3" descr="C:\Users\User\Desktop\-2-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875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4" descr="C:\Users\User\Desktop\1-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4725988"/>
            <a:ext cx="2354263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7">
            <a:hlinkClick r:id="" action="ppaction://hlinkshowjump?jump=nextslide"/>
          </p:cNvPr>
          <p:cNvSpPr txBox="1">
            <a:spLocks noChangeArrowheads="1"/>
          </p:cNvSpPr>
          <p:nvPr/>
        </p:nvSpPr>
        <p:spPr bwMode="auto">
          <a:xfrm>
            <a:off x="3925888" y="1773238"/>
            <a:ext cx="5040312" cy="304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2400">
                <a:latin typeface="Times New Roman" pitchFamily="18" charset="0"/>
                <a:cs typeface="Times New Roman" pitchFamily="18" charset="0"/>
              </a:rPr>
              <a:t>У давньогрецьких міфах про Геракла розповідається, як він допоміг царю Авгію очистити стайні. В Авгія були величезні стада, але в стайнях багато років ніхто не прибирав. Геракл зробив це за один день: проламав стіни і спрямував течію двох річок. Так вода очистила стайні.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2"/>
          <p:cNvSpPr>
            <a:spLocks noGrp="1"/>
          </p:cNvSpPr>
          <p:nvPr>
            <p:ph idx="1"/>
          </p:nvPr>
        </p:nvSpPr>
        <p:spPr>
          <a:xfrm>
            <a:off x="250825" y="333375"/>
            <a:ext cx="8435975" cy="6335713"/>
          </a:xfrm>
        </p:spPr>
        <p:txBody>
          <a:bodyPr/>
          <a:lstStyle/>
          <a:p>
            <a:pPr eaLnBrk="1" hangingPunct="1">
              <a:buFont typeface="Symbol" pitchFamily="18" charset="2"/>
              <a:buNone/>
            </a:pPr>
            <a:r>
              <a:rPr lang="ru-RU" sz="6000" b="1" smtClean="0">
                <a:solidFill>
                  <a:srgbClr val="7030A0"/>
                </a:solidFill>
              </a:rPr>
              <a:t>                </a:t>
            </a:r>
            <a:endParaRPr lang="ru-RU" sz="3600" b="1" i="1" smtClean="0"/>
          </a:p>
        </p:txBody>
      </p:sp>
      <p:pic>
        <p:nvPicPr>
          <p:cNvPr id="25602" name="Picture 2" descr="C:\Users\User\Desktop\бити чолом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35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1032</TotalTime>
  <Words>395</Words>
  <Application>Microsoft Office PowerPoint</Application>
  <PresentationFormat>Экран (4:3)</PresentationFormat>
  <Paragraphs>110</Paragraphs>
  <Slides>19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19</vt:i4>
      </vt:variant>
    </vt:vector>
  </HeadingPairs>
  <TitlesOfParts>
    <vt:vector size="32" baseType="lpstr">
      <vt:lpstr>Arial</vt:lpstr>
      <vt:lpstr>Candara</vt:lpstr>
      <vt:lpstr>Symbol</vt:lpstr>
      <vt:lpstr>Calibri</vt:lpstr>
      <vt:lpstr>Times New Roman</vt:lpstr>
      <vt:lpstr>SimSun-ExtB</vt:lpstr>
      <vt:lpstr>Волна</vt:lpstr>
      <vt:lpstr>Волна</vt:lpstr>
      <vt:lpstr>Волна</vt:lpstr>
      <vt:lpstr>Волна</vt:lpstr>
      <vt:lpstr>Волна</vt:lpstr>
      <vt:lpstr>Волна</vt:lpstr>
      <vt:lpstr>Волна</vt:lpstr>
      <vt:lpstr>Слайд 1</vt:lpstr>
      <vt:lpstr>Слайд 2</vt:lpstr>
      <vt:lpstr>Слайд 3</vt:lpstr>
      <vt:lpstr> Теоретична хвилинка  </vt:lpstr>
      <vt:lpstr>      </vt:lpstr>
      <vt:lpstr>Етимологічна хвилинка     СЛОВНИКИ</vt:lpstr>
      <vt:lpstr>Слайд 7</vt:lpstr>
      <vt:lpstr>Слайд 8</vt:lpstr>
      <vt:lpstr>Слайд 9</vt:lpstr>
      <vt:lpstr>Слайд 10</vt:lpstr>
      <vt:lpstr>Фізкультхвилинка у вигляді пантоміми</vt:lpstr>
      <vt:lpstr>Слайд 12</vt:lpstr>
      <vt:lpstr>Складіть антонімічні пари з поданих фразеологізмів</vt:lpstr>
      <vt:lpstr>Хвилинка у зоопарку     </vt:lpstr>
      <vt:lpstr> «Культура мовлення»       </vt:lpstr>
      <vt:lpstr>Слайд 16</vt:lpstr>
      <vt:lpstr>Домашнє завдання</vt:lpstr>
      <vt:lpstr>Слайд 18</vt:lpstr>
      <vt:lpstr>ФРАЗЕОЛОГІЯ                Презентацію підготувала:              вчитель української мови та літератури          Славутицької ЗОШ№3    Дубина Надія Пилипівна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– ложь, да в ней намек… Добрым молодцам  -  урок!</dc:title>
  <dc:creator>Пользователь</dc:creator>
  <cp:lastModifiedBy>Денис</cp:lastModifiedBy>
  <cp:revision>92</cp:revision>
  <dcterms:created xsi:type="dcterms:W3CDTF">2012-12-17T16:18:45Z</dcterms:created>
  <dcterms:modified xsi:type="dcterms:W3CDTF">2017-12-13T21:05:35Z</dcterms:modified>
</cp:coreProperties>
</file>