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0" r:id="rId6"/>
    <p:sldId id="276" r:id="rId7"/>
    <p:sldId id="277" r:id="rId8"/>
    <p:sldId id="269" r:id="rId9"/>
    <p:sldId id="257" r:id="rId10"/>
    <p:sldId id="278" r:id="rId11"/>
    <p:sldId id="279" r:id="rId12"/>
    <p:sldId id="280" r:id="rId13"/>
    <p:sldId id="281" r:id="rId14"/>
    <p:sldId id="273" r:id="rId15"/>
    <p:sldId id="274" r:id="rId16"/>
    <p:sldId id="275" r:id="rId17"/>
    <p:sldId id="282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5" d="100"/>
          <a:sy n="75" d="100"/>
        </p:scale>
        <p:origin x="3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18.02.2018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ru-RU" dirty="0" smtClean="0"/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Сучасний</a:t>
            </a:r>
            <a:r>
              <a:rPr lang="ru-RU" dirty="0" smtClean="0">
                <a:solidFill>
                  <a:srgbClr val="002060"/>
                </a:solidFill>
              </a:rPr>
              <a:t> урок – основа </a:t>
            </a:r>
            <a:r>
              <a:rPr lang="ru-RU" dirty="0" err="1" smtClean="0">
                <a:solidFill>
                  <a:srgbClr val="002060"/>
                </a:solidFill>
              </a:rPr>
              <a:t>ефективно</a:t>
            </a:r>
            <a:r>
              <a:rPr lang="uk-UA" dirty="0" smtClean="0">
                <a:solidFill>
                  <a:srgbClr val="002060"/>
                </a:solidFill>
              </a:rPr>
              <a:t>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якісної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освіти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04900" y="4511785"/>
            <a:ext cx="5734050" cy="834916"/>
          </a:xfrm>
        </p:spPr>
        <p:txBody>
          <a:bodyPr rtlCol="0">
            <a:normAutofit fontScale="85000" lnSpcReduction="10000"/>
          </a:bodyPr>
          <a:lstStyle/>
          <a:p>
            <a:pPr algn="r" rtl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иректора з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навчально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виховної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роботи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Тульчинської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загальноосвітньої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школи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І-ІІІ ст.-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ліцею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rt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ПВФП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Вінницької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обласної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Ради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Фадєєва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Л.А.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spc="3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Вимоги до техніки проведення уроку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49400"/>
            <a:ext cx="10718800" cy="48133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spc="3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певний ритм і темп уроку оптимальний для учнів класу;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сприятливий психологічний клімат на </a:t>
            </a:r>
            <a:r>
              <a:rPr lang="uk-UA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(взаємна добро­</a:t>
            </a:r>
            <a:r>
              <a:rPr lang="uk-UA" sz="2800" spc="5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зичливість, готовність учителя прийти па допомогу учневі </a:t>
            </a:r>
            <a:r>
              <a:rPr lang="uk-UA" sz="2800" spc="3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т. д.);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spc="2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взаємне співробітництво вчителя й учнів, педагогічний такт;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spc="4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різних видів діяльності учнів,  </a:t>
            </a:r>
            <a:endParaRPr lang="uk-UA" sz="2800" spc="45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2800" spc="4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spc="4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підтримувати </a:t>
            </a:r>
            <a:r>
              <a:rPr lang="uk-UA" sz="2800" spc="1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 до уроку.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7" y="3713755"/>
            <a:ext cx="3248025" cy="26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8400" y="1511301"/>
            <a:ext cx="4622800" cy="12834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Створення умовної моделі уроку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89400" y="4822031"/>
            <a:ext cx="4445000" cy="160020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Чітке визначення місця уроку в межах навчального  курсу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81982" y="2971800"/>
            <a:ext cx="4140200" cy="160020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Формулювання загальної мети вивчення матеріалу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7618" y="2971800"/>
            <a:ext cx="4265682" cy="160020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</a:rPr>
              <a:t>вибір педагогічних методів, прийомів, технологій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924300" y="2883692"/>
            <a:ext cx="1193800" cy="177008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6" idx="1"/>
          </p:cNvCxnSpPr>
          <p:nvPr/>
        </p:nvCxnSpPr>
        <p:spPr>
          <a:xfrm>
            <a:off x="7150100" y="2883692"/>
            <a:ext cx="1138200" cy="322452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19800" y="2883692"/>
            <a:ext cx="75441" cy="1865315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uk-UA" dirty="0" smtClean="0"/>
              <a:t> 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33800" y="1428750"/>
            <a:ext cx="40894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B050"/>
                </a:solidFill>
              </a:rPr>
              <a:t>Створення структури педагогічного процесу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89000" y="5168106"/>
            <a:ext cx="3771900" cy="15374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</a:rPr>
              <a:t>Визначення виховних і розвивальних завдань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950200" y="5168106"/>
            <a:ext cx="3352800" cy="15374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Прогнозування </a:t>
            </a:r>
            <a:r>
              <a:rPr lang="uk-UA" sz="2000" dirty="0">
                <a:solidFill>
                  <a:srgbClr val="002060"/>
                </a:solidFill>
              </a:rPr>
              <a:t>результатів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100" y="3086100"/>
            <a:ext cx="3594100" cy="142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Опрацювання </a:t>
            </a:r>
            <a:r>
              <a:rPr lang="uk-UA" sz="2000" dirty="0">
                <a:solidFill>
                  <a:srgbClr val="002060"/>
                </a:solidFill>
              </a:rPr>
              <a:t>змістової частини матеріалу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18582" y="3065462"/>
            <a:ext cx="3481318" cy="142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Визначення </a:t>
            </a:r>
            <a:r>
              <a:rPr lang="uk-UA" sz="2000" dirty="0">
                <a:solidFill>
                  <a:srgbClr val="002060"/>
                </a:solidFill>
              </a:rPr>
              <a:t>методів, прийомів роботи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21991" y="3480594"/>
            <a:ext cx="3860800" cy="18669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Прогнозування </a:t>
            </a:r>
            <a:r>
              <a:rPr lang="uk-UA" sz="2000" dirty="0">
                <a:solidFill>
                  <a:srgbClr val="002060"/>
                </a:solidFill>
              </a:rPr>
              <a:t>навчальних та загальних </a:t>
            </a:r>
            <a:r>
              <a:rPr lang="uk-UA" sz="2000" dirty="0" err="1">
                <a:solidFill>
                  <a:srgbClr val="002060"/>
                </a:solidFill>
              </a:rPr>
              <a:t>компетентностей</a:t>
            </a:r>
            <a:r>
              <a:rPr lang="uk-UA" sz="2000" dirty="0">
                <a:solidFill>
                  <a:srgbClr val="002060"/>
                </a:solidFill>
              </a:rPr>
              <a:t>, які формуються на </a:t>
            </a:r>
            <a:r>
              <a:rPr lang="uk-UA" sz="2000" dirty="0" err="1">
                <a:solidFill>
                  <a:srgbClr val="002060"/>
                </a:solidFill>
              </a:rPr>
              <a:t>уроці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>
            <a:endCxn id="7" idx="7"/>
          </p:cNvCxnSpPr>
          <p:nvPr/>
        </p:nvCxnSpPr>
        <p:spPr>
          <a:xfrm flipH="1">
            <a:off x="3359856" y="2860674"/>
            <a:ext cx="1148644" cy="433732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92800" y="2860674"/>
            <a:ext cx="38100" cy="619920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03291" y="2800350"/>
            <a:ext cx="1569209" cy="590550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209546" y="2875359"/>
            <a:ext cx="1790700" cy="2292747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93539" y="2875359"/>
            <a:ext cx="2847596" cy="2258247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02100" y="1411288"/>
            <a:ext cx="3987800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B050"/>
                </a:solidFill>
              </a:rPr>
              <a:t>Створення конструктора (конспекту) уроку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54500" y="3886200"/>
            <a:ext cx="3835400" cy="16383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  Формулювання </a:t>
            </a:r>
            <a:r>
              <a:rPr lang="uk-UA" sz="2000" dirty="0">
                <a:solidFill>
                  <a:srgbClr val="002060"/>
                </a:solidFill>
              </a:rPr>
              <a:t>мети, завдань, типу, форми проведення уроку;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0200" y="3027165"/>
            <a:ext cx="3124200" cy="142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Конкретизація </a:t>
            </a:r>
            <a:r>
              <a:rPr lang="uk-UA" sz="2000" dirty="0">
                <a:solidFill>
                  <a:srgbClr val="002060"/>
                </a:solidFill>
              </a:rPr>
              <a:t>методів, прийомів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42382" y="5181601"/>
            <a:ext cx="2743200" cy="1526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Запис </a:t>
            </a:r>
            <a:r>
              <a:rPr lang="uk-UA" sz="2000" dirty="0">
                <a:solidFill>
                  <a:srgbClr val="002060"/>
                </a:solidFill>
              </a:rPr>
              <a:t>дій учителя та передбачення дій учнів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509000" y="3027165"/>
            <a:ext cx="2997200" cy="142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Раціональний </a:t>
            </a:r>
            <a:r>
              <a:rPr lang="uk-UA" sz="2000" dirty="0">
                <a:solidFill>
                  <a:srgbClr val="002060"/>
                </a:solidFill>
              </a:rPr>
              <a:t>розподіл часу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04900" y="5181601"/>
            <a:ext cx="2997200" cy="16303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Виділення </a:t>
            </a:r>
            <a:r>
              <a:rPr lang="uk-UA" sz="2000" dirty="0">
                <a:solidFill>
                  <a:srgbClr val="002060"/>
                </a:solidFill>
              </a:rPr>
              <a:t>структурних елементів навчальної діяльності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454400" y="2976861"/>
            <a:ext cx="1485900" cy="482301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934200" y="2931567"/>
            <a:ext cx="1574800" cy="499964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37250" y="2876996"/>
            <a:ext cx="0" cy="1009204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25041" y="2976861"/>
            <a:ext cx="2293109" cy="2280941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15100" y="2931567"/>
            <a:ext cx="2527300" cy="2357438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1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" y="342900"/>
            <a:ext cx="11194678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1600200"/>
            <a:ext cx="104902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i="1" dirty="0">
                <a:solidFill>
                  <a:schemeClr val="bg2">
                    <a:lumMod val="10000"/>
                  </a:schemeClr>
                </a:solidFill>
              </a:rPr>
              <a:t>Урок – дзеркало загальної педагогічної культури вчителя, 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3600" b="1" i="1" dirty="0">
                <a:solidFill>
                  <a:schemeClr val="bg2">
                    <a:lumMod val="10000"/>
                  </a:schemeClr>
                </a:solidFill>
              </a:rPr>
              <a:t>мірило його інтелектуального багатства, </a:t>
            </a:r>
            <a:r>
              <a:rPr lang="uk-UA" sz="3600" b="1" i="1" dirty="0" smtClean="0">
                <a:solidFill>
                  <a:schemeClr val="bg2">
                    <a:lumMod val="10000"/>
                  </a:schemeClr>
                </a:solidFill>
              </a:rPr>
              <a:t>показник його світогляду</a:t>
            </a:r>
            <a:r>
              <a:rPr lang="uk-UA" sz="3600" b="1" i="1" dirty="0">
                <a:solidFill>
                  <a:schemeClr val="bg2">
                    <a:lumMod val="10000"/>
                  </a:schemeClr>
                </a:solidFill>
              </a:rPr>
              <a:t>, ерудиції.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3600" b="1" i="1" dirty="0">
                <a:solidFill>
                  <a:schemeClr val="bg2">
                    <a:lumMod val="10000"/>
                  </a:schemeClr>
                </a:solidFill>
              </a:rPr>
              <a:t>До хорошого уроку вчитель готується все життя.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chemeClr val="bg2">
                    <a:lumMod val="10000"/>
                  </a:schemeClr>
                </a:solidFill>
              </a:rPr>
              <a:t>							</a:t>
            </a:r>
            <a:r>
              <a:rPr lang="uk-UA" sz="3600" b="1" i="1" dirty="0" smtClean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uk-UA" sz="3600" b="1" i="1" dirty="0">
                <a:solidFill>
                  <a:schemeClr val="bg2">
                    <a:lumMod val="10000"/>
                  </a:schemeClr>
                </a:solidFill>
              </a:rPr>
              <a:t>. Сухомлинський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200" y="2551837"/>
            <a:ext cx="103505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хочемо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перейти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напихає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застарівають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 (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поінформованість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обізнаність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ompetentia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Л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ілія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Гриневич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5200" y="1460500"/>
            <a:ext cx="9766300" cy="127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99" y="23145"/>
            <a:ext cx="4087889" cy="14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625545"/>
            <a:ext cx="105283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Сучасний урок, зорієнтований на реалізацію </a:t>
            </a:r>
            <a:r>
              <a:rPr lang="uk-UA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компетентнісного</a:t>
            </a: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підходу в навчанні.</a:t>
            </a:r>
          </a:p>
          <a:p>
            <a:pPr>
              <a:spcAft>
                <a:spcPts val="0"/>
              </a:spcAft>
            </a:pP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ає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вирішувати ряд завдань. </a:t>
            </a:r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 зокрема: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 рівня мотивації учнів;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 суб’єктивного досвіду набутого учнями;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ефективне та творче застосування набутих знань та досвіду на практиці;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у учнів навичок отримувати, осмислювати та використовувати інформацію з різних джерел;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 організаційної чіткості та оптимізації кожного уроку;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 рівня самоосвітньої та творчої активності учнів;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умов для інтенсифікації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освітнього процесу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 контролю, самоконтролю та взаємоконтролю  за процесом навчання;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моральних цінностей особистості;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соціальних та комунікативних здібностей учнів;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ситуації успіху.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38200" y="1651000"/>
            <a:ext cx="10502900" cy="1016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0" y="17526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2136339"/>
            <a:ext cx="108331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7515" indent="540385" algn="ctr"/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Компетентнісна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освіта зорієнтована на практичні результати, досвід особистої діяльності, вироблення ставлень, що зумовлює принципові зміни в організації навчання, яке стає спрямованим на розвиток конкретних цінностей і </a:t>
            </a:r>
            <a:r>
              <a:rPr lang="uk-UA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необхідних знань і умінь учнів.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7515" indent="540385">
              <a:spcAft>
                <a:spcPts val="0"/>
              </a:spcAft>
            </a:pP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68400" y="1333500"/>
            <a:ext cx="10007600" cy="254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Добавьте первый пункт списка</a:t>
            </a:r>
          </a:p>
          <a:p>
            <a:pPr rtl="0"/>
            <a:r>
              <a:rPr lang="ru-RU" dirty="0" smtClean="0"/>
              <a:t>Добавьте второй пункт списка</a:t>
            </a:r>
          </a:p>
          <a:p>
            <a:pPr rtl="0"/>
            <a:r>
              <a:rPr lang="ru-RU" dirty="0" smtClean="0"/>
              <a:t>Добавьте третий пункт списка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47762"/>
            <a:ext cx="10285481" cy="54816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27100" y="1147762"/>
            <a:ext cx="101584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spc="3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Вимоги до структури уроку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spc="4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чітко визначені цілі та завдання уроку;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spc="2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  типу   уроку,   органічний   зв'язок   всіх   частин </a:t>
            </a:r>
            <a:r>
              <a:rPr lang="uk-UA" sz="2400" b="1" spc="1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уроку;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spc="3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 уроку з попереднім </a:t>
            </a:r>
            <a:r>
              <a:rPr lang="uk-UA" sz="2400" b="1" spc="3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уроком</a:t>
            </a:r>
            <a:r>
              <a:rPr lang="uk-UA" sz="2400" b="1" spc="3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закласти перспективу на </a:t>
            </a:r>
            <a:r>
              <a:rPr lang="uk-UA" sz="2400" b="1" spc="2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наступний урок;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spc="1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вибір оптимальних, виходячи із цілей і завдань уроку, методів </a:t>
            </a:r>
            <a:r>
              <a:rPr lang="uk-UA" sz="2400" b="1" spc="3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і закріплення нового матеріалу;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spc="3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оптимальність  домашнього  завдання (форма,  обсяг,  запис </a:t>
            </a:r>
            <a:r>
              <a:rPr lang="uk-UA" sz="2400" b="1" spc="3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щоденнику, </a:t>
            </a:r>
            <a:r>
              <a:rPr lang="uk-UA" sz="2400" b="1" spc="3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диференційований підхід і </a:t>
            </a:r>
            <a:r>
              <a:rPr lang="uk-UA" sz="2400" b="1" spc="3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 д.).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87" y="4921250"/>
            <a:ext cx="18764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spc="3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Вимоги до підготовки та організації уроку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підготовку та використання демонстраційного і роздавального матеріалу;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spc="3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 для учнів одержувати частину завдань самостійно </a:t>
            </a:r>
            <a:r>
              <a:rPr lang="uk-UA" sz="2400" spc="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 керівництвом педагога;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spc="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 контроль і самоконтроль учнів у процесі ви­</a:t>
            </a:r>
            <a:r>
              <a:rPr lang="uk-UA" sz="2400" spc="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конання навчальних завдань; перевірку і самоперевірку після </a:t>
            </a:r>
            <a:r>
              <a:rPr lang="uk-UA" sz="2400" spc="3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ними завдання;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spc="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підготовці виділити складні моменти нової теми, проду­мати методику їхнього    пояснення.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87" y="4610100"/>
            <a:ext cx="18764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spc="4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Вимоги до змісту уроку і процесу навчання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spc="1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повинен сприяти розвитку пізнавальних процесів в учнів </a:t>
            </a:r>
            <a:r>
              <a:rPr lang="uk-UA" sz="2800" spc="3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(сприйняттю, пам'яті, уваги, мислення, мовлення);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spc="3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формувати якості особистості школярів (дисциплінованість, </a:t>
            </a:r>
            <a:r>
              <a:rPr lang="uk-UA" sz="2800" spc="3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акуратність, ініціативність і т. д.);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spc="2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повинен сприяти мотиву позитивного </a:t>
            </a:r>
            <a:endParaRPr lang="uk-UA" sz="2800" spc="25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2800" spc="2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spc="2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відношення </a:t>
            </a:r>
            <a:r>
              <a:rPr lang="uk-UA" sz="2800" spc="2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учнів до навчання.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3657600"/>
            <a:ext cx="3105150" cy="23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566</Words>
  <Application>Microsoft Office PowerPoint</Application>
  <PresentationFormat>Широкоэкранный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Euphemia</vt:lpstr>
      <vt:lpstr>Plantagenet Cherokee</vt:lpstr>
      <vt:lpstr>Times New Roman</vt:lpstr>
      <vt:lpstr>Wingdings</vt:lpstr>
      <vt:lpstr>Научная литература 16 х 9</vt:lpstr>
      <vt:lpstr> Сучасний урок – основа ефективної та якісної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Вимоги до структури уроку</vt:lpstr>
      <vt:lpstr>Вимоги до підготовки та організації уроку</vt:lpstr>
      <vt:lpstr>Вимоги до змісту уроку і процесу навчання</vt:lpstr>
      <vt:lpstr>Вимоги до техніки проведення уроку</vt:lpstr>
      <vt:lpstr>Моделювання</vt:lpstr>
      <vt:lpstr>Проектування</vt:lpstr>
      <vt:lpstr>Конструювання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2018-02-17T20:06:26Z</dcterms:created>
  <dcterms:modified xsi:type="dcterms:W3CDTF">2018-02-18T17:16:54Z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