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60" r:id="rId7"/>
    <p:sldId id="279" r:id="rId8"/>
    <p:sldId id="26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00"/>
    <a:srgbClr val="FF3300"/>
    <a:srgbClr val="800000"/>
    <a:srgbClr val="003300"/>
    <a:srgbClr val="0000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9" autoAdjust="0"/>
    <p:restoredTop sz="94660"/>
  </p:normalViewPr>
  <p:slideViewPr>
    <p:cSldViewPr>
      <p:cViewPr varScale="1">
        <p:scale>
          <a:sx n="69" d="100"/>
          <a:sy n="69" d="100"/>
        </p:scale>
        <p:origin x="14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5051B-7406-45A4-8C40-F123EFE9DD77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A63ED-B5F6-4DF7-AB54-6950ACFD0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DD99E-1AA2-4449-93E0-67620A4455AC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D5E65-E188-4AB3-88E8-3AF6DAD6E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F8CF5-6C41-4DA5-BC5B-A6267E8A3D73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831F-A6CB-4817-951B-B78A0E9E4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8F49-BCF3-4EE3-8404-3A429EB44E9A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7A34D-AF62-4529-A4F2-F5090B1F3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101AD-7A18-4103-8605-D40D5A723A30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0CD47-C1F7-425C-B5C6-AB9CDAFFD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88682-5C6D-438E-BF3F-8ED6E2C25C78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86C93-6D20-4044-BA34-AB049B6F1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4B59E-1BF2-46A9-97A3-EE5A6AC5F3D6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5B7A1-5357-4B9F-99CE-0872E065C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8141B-646F-4F75-8EB5-892C9E727C45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71694-1BF2-4A88-822E-80DF8E3BA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912EF-4128-49E3-A8E2-E11BF1C1374D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9D6D-256B-4283-B548-F71F903FD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8D3C0-5F88-480C-A760-CBC4145EB6DC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31B77-DD25-403C-B455-AE0D630C6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D0411-C920-4685-9062-7D5F92F1F7E6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BEA42-3970-40E9-A0FD-A00666823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74FF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9874CA-2255-493A-8F99-59E1F71B0396}" type="datetimeFigureOut">
              <a:rPr lang="ru-RU"/>
              <a:pPr>
                <a:defRPr/>
              </a:pPr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7C742D-283C-4F8D-9F42-FC91DDAC6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203575" y="1196975"/>
            <a:ext cx="4457700" cy="1470025"/>
          </a:xfrm>
          <a:gradFill rotWithShape="1">
            <a:gsLst>
              <a:gs pos="0">
                <a:srgbClr val="0000FF"/>
              </a:gs>
              <a:gs pos="100000">
                <a:srgbClr val="FFFF00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n-US" sz="5400" b="1" smtClean="0">
                <a:latin typeface="Britannic Bold" pitchFamily="34" charset="0"/>
              </a:rPr>
              <a:t>The Ukrainian Customs and Traditions</a:t>
            </a:r>
            <a:endParaRPr lang="ru-RU" sz="5400" b="1" smtClean="0">
              <a:latin typeface="Britannic Bold" pitchFamily="34" charset="0"/>
            </a:endParaRPr>
          </a:p>
        </p:txBody>
      </p:sp>
      <p:pic>
        <p:nvPicPr>
          <p:cNvPr id="1028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350" y="2716212"/>
            <a:ext cx="3835067" cy="3643314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3315" name="Группа 14"/>
          <p:cNvGrpSpPr>
            <a:grpSpLocks/>
          </p:cNvGrpSpPr>
          <p:nvPr/>
        </p:nvGrpSpPr>
        <p:grpSpPr bwMode="auto">
          <a:xfrm rot="-5400000">
            <a:off x="4929188" y="2643187"/>
            <a:ext cx="6858000" cy="1571625"/>
            <a:chOff x="2" y="5857890"/>
            <a:chExt cx="9143998" cy="1000111"/>
          </a:xfrm>
        </p:grpSpPr>
        <p:pic>
          <p:nvPicPr>
            <p:cNvPr id="133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350" y="692150"/>
            <a:ext cx="6769100" cy="3097213"/>
          </a:xfrm>
        </p:spPr>
        <p:txBody>
          <a:bodyPr/>
          <a:lstStyle/>
          <a:p>
            <a:pPr eaLnBrk="1" hangingPunct="1"/>
            <a:r>
              <a:rPr lang="en-GB" sz="5400" b="1" smtClean="0">
                <a:solidFill>
                  <a:schemeClr val="folHlink"/>
                </a:solidFill>
              </a:rPr>
              <a:t> While-reading activity</a:t>
            </a:r>
            <a:r>
              <a:rPr lang="en-GB" smtClean="0"/>
              <a:t> 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z="4000" smtClean="0">
                <a:solidFill>
                  <a:srgbClr val="0000FF"/>
                </a:solidFill>
              </a:rPr>
              <a:t>Match choices (A – I) to </a:t>
            </a:r>
            <a:br>
              <a:rPr lang="en-GB" sz="4000" smtClean="0">
                <a:solidFill>
                  <a:srgbClr val="0000FF"/>
                </a:solidFill>
              </a:rPr>
            </a:br>
            <a:r>
              <a:rPr lang="en-GB" sz="4000" smtClean="0">
                <a:solidFill>
                  <a:srgbClr val="0000FF"/>
                </a:solidFill>
              </a:rPr>
              <a:t>(1 – 6). </a:t>
            </a:r>
            <a:br>
              <a:rPr lang="en-GB" sz="4000" smtClean="0">
                <a:solidFill>
                  <a:srgbClr val="0000FF"/>
                </a:solidFill>
              </a:rPr>
            </a:br>
            <a:r>
              <a:rPr lang="en-GB" sz="4000" smtClean="0">
                <a:solidFill>
                  <a:srgbClr val="0000FF"/>
                </a:solidFill>
              </a:rPr>
              <a:t>There are three choices you do not need to use.</a:t>
            </a:r>
            <a:endParaRPr lang="ru-RU" sz="4000" smtClean="0">
              <a:solidFill>
                <a:srgbClr val="0000FF"/>
              </a:solidFill>
            </a:endParaRPr>
          </a:p>
        </p:txBody>
      </p:sp>
      <p:grpSp>
        <p:nvGrpSpPr>
          <p:cNvPr id="22530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254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1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254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2533" name="Rectangle 15"/>
          <p:cNvSpPr>
            <a:spLocks noChangeArrowheads="1"/>
          </p:cNvSpPr>
          <p:nvPr/>
        </p:nvSpPr>
        <p:spPr bwMode="auto">
          <a:xfrm>
            <a:off x="684213" y="4508500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sz="2400" b="1"/>
              <a:t>Keys:</a:t>
            </a:r>
            <a:r>
              <a:rPr lang="ru-RU"/>
              <a:t> </a:t>
            </a:r>
          </a:p>
        </p:txBody>
      </p:sp>
      <p:sp>
        <p:nvSpPr>
          <p:cNvPr id="21522" name="WordArt 18"/>
          <p:cNvSpPr>
            <a:spLocks noChangeArrowheads="1" noChangeShapeType="1" noTextEdit="1"/>
          </p:cNvSpPr>
          <p:nvPr/>
        </p:nvSpPr>
        <p:spPr bwMode="auto">
          <a:xfrm>
            <a:off x="1908175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1. E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1523" name="WordArt 19"/>
          <p:cNvSpPr>
            <a:spLocks noChangeArrowheads="1" noChangeShapeType="1" noTextEdit="1"/>
          </p:cNvSpPr>
          <p:nvPr/>
        </p:nvSpPr>
        <p:spPr bwMode="auto">
          <a:xfrm>
            <a:off x="2700338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2. I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1524" name="WordArt 20"/>
          <p:cNvSpPr>
            <a:spLocks noChangeArrowheads="1" noChangeShapeType="1" noTextEdit="1"/>
          </p:cNvSpPr>
          <p:nvPr/>
        </p:nvSpPr>
        <p:spPr bwMode="auto">
          <a:xfrm>
            <a:off x="3492500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3. A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1525" name="WordArt 21"/>
          <p:cNvSpPr>
            <a:spLocks noChangeArrowheads="1" noChangeShapeType="1" noTextEdit="1"/>
          </p:cNvSpPr>
          <p:nvPr/>
        </p:nvSpPr>
        <p:spPr bwMode="auto">
          <a:xfrm>
            <a:off x="4284663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4. C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1526" name="WordArt 22"/>
          <p:cNvSpPr>
            <a:spLocks noChangeArrowheads="1" noChangeShapeType="1" noTextEdit="1"/>
          </p:cNvSpPr>
          <p:nvPr/>
        </p:nvSpPr>
        <p:spPr bwMode="auto">
          <a:xfrm>
            <a:off x="5076825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5. B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1527" name="WordArt 23"/>
          <p:cNvSpPr>
            <a:spLocks noChangeArrowheads="1" noChangeShapeType="1" noTextEdit="1"/>
          </p:cNvSpPr>
          <p:nvPr/>
        </p:nvSpPr>
        <p:spPr bwMode="auto">
          <a:xfrm>
            <a:off x="5940425" y="4292600"/>
            <a:ext cx="43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6. H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356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54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355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3556" name="WordArt 15"/>
          <p:cNvSpPr>
            <a:spLocks noChangeArrowheads="1" noChangeShapeType="1" noTextEdit="1"/>
          </p:cNvSpPr>
          <p:nvPr/>
        </p:nvSpPr>
        <p:spPr bwMode="auto">
          <a:xfrm>
            <a:off x="395288" y="1844675"/>
            <a:ext cx="7993062" cy="24495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Post-reading activity </a:t>
            </a:r>
            <a:endParaRPr lang="ru-RU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1412875"/>
            <a:ext cx="7416800" cy="3221038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003300"/>
                </a:solidFill>
                <a:latin typeface="Malgun Gothic" pitchFamily="34" charset="-127"/>
              </a:rPr>
              <a:t>A panel discussion</a:t>
            </a:r>
            <a:r>
              <a:rPr lang="ru-RU" dirty="0" smtClean="0"/>
              <a:t> </a:t>
            </a:r>
          </a:p>
        </p:txBody>
      </p:sp>
      <p:grpSp>
        <p:nvGrpSpPr>
          <p:cNvPr id="24578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458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79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458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5"/>
          <p:cNvSpPr>
            <a:spLocks noGrp="1"/>
          </p:cNvSpPr>
          <p:nvPr>
            <p:ph idx="4294967295"/>
          </p:nvPr>
        </p:nvSpPr>
        <p:spPr>
          <a:xfrm>
            <a:off x="1763713" y="1196975"/>
            <a:ext cx="6143625" cy="22320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smtClean="0"/>
              <a:t>   </a:t>
            </a:r>
            <a:r>
              <a:rPr lang="en-US" sz="4000" b="1" dirty="0" smtClean="0"/>
              <a:t>1</a:t>
            </a:r>
            <a:r>
              <a:rPr lang="en-US" sz="4000" dirty="0" smtClean="0"/>
              <a:t>. … at the wedding is a symbol of unity and happiness of inseparable marriage.</a:t>
            </a:r>
            <a:endParaRPr lang="en-US" sz="4000" b="1" dirty="0" smtClean="0"/>
          </a:p>
          <a:p>
            <a:pPr eaLnBrk="1" hangingPunct="1">
              <a:buFont typeface="Arial" charset="0"/>
              <a:buNone/>
            </a:pPr>
            <a:r>
              <a:rPr lang="en-US" sz="4000" b="1" dirty="0" smtClean="0"/>
              <a:t>    </a:t>
            </a:r>
            <a:endParaRPr lang="ru-RU" sz="4000" dirty="0" smtClean="0"/>
          </a:p>
        </p:txBody>
      </p:sp>
      <p:grpSp>
        <p:nvGrpSpPr>
          <p:cNvPr id="25602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561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03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560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5605" name="Rectangle 15"/>
          <p:cNvSpPr>
            <a:spLocks noChangeArrowheads="1"/>
          </p:cNvSpPr>
          <p:nvPr/>
        </p:nvSpPr>
        <p:spPr bwMode="auto">
          <a:xfrm>
            <a:off x="1763713" y="3860800"/>
            <a:ext cx="6121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    </a:t>
            </a:r>
            <a:r>
              <a:rPr lang="en-US" sz="2800">
                <a:solidFill>
                  <a:srgbClr val="003300"/>
                </a:solidFill>
              </a:rPr>
              <a:t>a. Rushnyk (embroidered towel)</a:t>
            </a:r>
          </a:p>
          <a:p>
            <a:r>
              <a:rPr lang="en-US" sz="2800">
                <a:solidFill>
                  <a:srgbClr val="003300"/>
                </a:solidFill>
              </a:rPr>
              <a:t>    b. bride’s wedding bouquet</a:t>
            </a:r>
          </a:p>
          <a:p>
            <a:r>
              <a:rPr lang="en-US" sz="2800">
                <a:solidFill>
                  <a:srgbClr val="003300"/>
                </a:solidFill>
              </a:rPr>
              <a:t>    c. bread (korovai)</a:t>
            </a:r>
            <a:endParaRPr lang="ru-RU" sz="2800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2268538" y="4292600"/>
            <a:ext cx="511175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5"/>
          <p:cNvSpPr>
            <a:spLocks noGrp="1"/>
          </p:cNvSpPr>
          <p:nvPr>
            <p:ph idx="4294967295"/>
          </p:nvPr>
        </p:nvSpPr>
        <p:spPr>
          <a:xfrm>
            <a:off x="1908175" y="1412875"/>
            <a:ext cx="6143625" cy="15843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4000" b="1" smtClean="0"/>
              <a:t>2. </a:t>
            </a:r>
            <a:r>
              <a:rPr lang="en-US" sz="4000" smtClean="0"/>
              <a:t> Best – known Ukrainian dishes are:…</a:t>
            </a:r>
          </a:p>
        </p:txBody>
      </p:sp>
      <p:grpSp>
        <p:nvGrpSpPr>
          <p:cNvPr id="26626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663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27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663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6629" name="Rectangle 15"/>
          <p:cNvSpPr>
            <a:spLocks noChangeArrowheads="1"/>
          </p:cNvSpPr>
          <p:nvPr/>
        </p:nvSpPr>
        <p:spPr bwMode="auto">
          <a:xfrm>
            <a:off x="2051050" y="3573463"/>
            <a:ext cx="4572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3300"/>
                </a:solidFill>
              </a:rPr>
              <a:t>a. beetroot soup</a:t>
            </a:r>
          </a:p>
          <a:p>
            <a:r>
              <a:rPr lang="en-US" sz="3200">
                <a:solidFill>
                  <a:srgbClr val="003300"/>
                </a:solidFill>
              </a:rPr>
              <a:t>b. salo and borshch</a:t>
            </a:r>
          </a:p>
          <a:p>
            <a:r>
              <a:rPr lang="en-US" sz="3200">
                <a:solidFill>
                  <a:srgbClr val="003300"/>
                </a:solidFill>
              </a:rPr>
              <a:t>c. pudding</a:t>
            </a:r>
            <a:r>
              <a:rPr lang="ru-RU" sz="320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2195513" y="4581525"/>
            <a:ext cx="3529012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5"/>
          <p:cNvSpPr>
            <a:spLocks noGrp="1"/>
          </p:cNvSpPr>
          <p:nvPr>
            <p:ph idx="4294967295"/>
          </p:nvPr>
        </p:nvSpPr>
        <p:spPr>
          <a:xfrm>
            <a:off x="1835150" y="981075"/>
            <a:ext cx="6430963" cy="2016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b="1" dirty="0" smtClean="0"/>
          </a:p>
          <a:p>
            <a:pPr eaLnBrk="1" hangingPunct="1">
              <a:buFont typeface="Arial" charset="0"/>
              <a:buNone/>
            </a:pPr>
            <a:r>
              <a:rPr lang="en-US" sz="4000" b="1" dirty="0" smtClean="0"/>
              <a:t>3.</a:t>
            </a:r>
            <a:r>
              <a:rPr lang="en-US" sz="4000" dirty="0" smtClean="0"/>
              <a:t> In general, food in Ukraine is divided into two groups: </a:t>
            </a:r>
            <a:endParaRPr lang="en-US" sz="4000" b="1" dirty="0" smtClean="0"/>
          </a:p>
          <a:p>
            <a:pPr eaLnBrk="1" hangingPunct="1">
              <a:buFont typeface="Arial" charset="0"/>
              <a:buNone/>
            </a:pPr>
            <a:r>
              <a:rPr lang="en-US" b="1" dirty="0" smtClean="0"/>
              <a:t>   </a:t>
            </a:r>
            <a:endParaRPr lang="ru-RU" dirty="0" smtClean="0"/>
          </a:p>
        </p:txBody>
      </p:sp>
      <p:grpSp>
        <p:nvGrpSpPr>
          <p:cNvPr id="27650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765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1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765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7653" name="Rectangle 15"/>
          <p:cNvSpPr>
            <a:spLocks noChangeArrowheads="1"/>
          </p:cNvSpPr>
          <p:nvPr/>
        </p:nvSpPr>
        <p:spPr bwMode="auto">
          <a:xfrm>
            <a:off x="1763713" y="3716338"/>
            <a:ext cx="612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3300"/>
                </a:solidFill>
              </a:rPr>
              <a:t>   a. casual and festive</a:t>
            </a:r>
          </a:p>
          <a:p>
            <a:r>
              <a:rPr lang="en-US" sz="3200">
                <a:solidFill>
                  <a:srgbClr val="003300"/>
                </a:solidFill>
              </a:rPr>
              <a:t>   b. fruits and vegetables</a:t>
            </a:r>
          </a:p>
          <a:p>
            <a:r>
              <a:rPr lang="en-US" sz="3200">
                <a:solidFill>
                  <a:srgbClr val="003300"/>
                </a:solidFill>
              </a:rPr>
              <a:t>   c. grains and protein foods</a:t>
            </a:r>
            <a:endParaRPr lang="ru-RU" sz="320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  <a:buFont typeface="Arial" charset="0"/>
              <a:buChar char="•"/>
            </a:pPr>
            <a:endParaRPr lang="ru-RU" sz="3200">
              <a:solidFill>
                <a:srgbClr val="003300"/>
              </a:solidFill>
              <a:latin typeface="Calibri" pitchFamily="34" charset="0"/>
            </a:endParaRPr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2268538" y="4292600"/>
            <a:ext cx="3743325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5"/>
          <p:cNvSpPr>
            <a:spLocks noGrp="1"/>
          </p:cNvSpPr>
          <p:nvPr>
            <p:ph idx="4294967295"/>
          </p:nvPr>
        </p:nvSpPr>
        <p:spPr>
          <a:xfrm>
            <a:off x="1403350" y="1196975"/>
            <a:ext cx="6913563" cy="16557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b="1" dirty="0" smtClean="0"/>
              <a:t>     4. </a:t>
            </a:r>
            <a:r>
              <a:rPr lang="en-US" sz="4000" dirty="0" smtClean="0"/>
              <a:t>… play a great role in raising children.</a:t>
            </a:r>
          </a:p>
          <a:p>
            <a:pPr>
              <a:buFont typeface="Arial" charset="0"/>
              <a:buNone/>
            </a:pPr>
            <a:r>
              <a:rPr lang="en-US" dirty="0" smtClean="0"/>
              <a:t>    </a:t>
            </a:r>
            <a:endParaRPr lang="ru-RU" dirty="0" smtClean="0"/>
          </a:p>
        </p:txBody>
      </p:sp>
      <p:grpSp>
        <p:nvGrpSpPr>
          <p:cNvPr id="28674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868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75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867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8677" name="Rectangle 15"/>
          <p:cNvSpPr>
            <a:spLocks noChangeArrowheads="1"/>
          </p:cNvSpPr>
          <p:nvPr/>
        </p:nvSpPr>
        <p:spPr bwMode="auto">
          <a:xfrm>
            <a:off x="1908175" y="2924175"/>
            <a:ext cx="61928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3300"/>
                </a:solidFill>
              </a:rPr>
              <a:t>  a. grandparents and parents</a:t>
            </a:r>
          </a:p>
          <a:p>
            <a:r>
              <a:rPr lang="en-US" sz="3200" dirty="0">
                <a:solidFill>
                  <a:srgbClr val="003300"/>
                </a:solidFill>
              </a:rPr>
              <a:t>  b. </a:t>
            </a:r>
            <a:r>
              <a:rPr lang="en-US" sz="3200" dirty="0" smtClean="0">
                <a:solidFill>
                  <a:srgbClr val="003300"/>
                </a:solidFill>
              </a:rPr>
              <a:t>neighbors</a:t>
            </a:r>
            <a:endParaRPr lang="en-US" sz="3200" dirty="0">
              <a:solidFill>
                <a:srgbClr val="003300"/>
              </a:solidFill>
            </a:endParaRPr>
          </a:p>
          <a:p>
            <a:r>
              <a:rPr lang="en-US" sz="3200" dirty="0">
                <a:solidFill>
                  <a:srgbClr val="003300"/>
                </a:solidFill>
              </a:rPr>
              <a:t>  c. grandparents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2268538" y="4437063"/>
            <a:ext cx="2879725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11413" y="-315913"/>
            <a:ext cx="5357812" cy="1882776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3300"/>
                </a:solidFill>
              </a:rPr>
              <a:t>Group work</a:t>
            </a:r>
            <a:endParaRPr lang="ru-RU" b="1" smtClean="0">
              <a:solidFill>
                <a:srgbClr val="FF3300"/>
              </a:solidFill>
            </a:endParaRPr>
          </a:p>
        </p:txBody>
      </p:sp>
      <p:sp>
        <p:nvSpPr>
          <p:cNvPr id="29698" name="Содержимое 5"/>
          <p:cNvSpPr>
            <a:spLocks noGrp="1"/>
          </p:cNvSpPr>
          <p:nvPr>
            <p:ph idx="4294967295"/>
          </p:nvPr>
        </p:nvSpPr>
        <p:spPr>
          <a:xfrm>
            <a:off x="1258888" y="1412875"/>
            <a:ext cx="6913562" cy="4225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1. What kind of country is Ukraine?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2. What kind of people are Ukrainians?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3. Do they respect bread?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4. What holidays do we celebrate?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5. What are traditional symbols of Ukrainian people?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6. Are Ukrainian people famous for their songs and dances?</a:t>
            </a:r>
          </a:p>
          <a:p>
            <a:pPr>
              <a:buFont typeface="Arial" charset="0"/>
              <a:buNone/>
            </a:pPr>
            <a:r>
              <a:rPr lang="en-US" sz="2400" b="1" smtClean="0">
                <a:solidFill>
                  <a:srgbClr val="000066"/>
                </a:solidFill>
                <a:latin typeface="Bookman Old Style" pitchFamily="18" charset="0"/>
              </a:rPr>
              <a:t>7. Ukrainian people keep their customs and traditions, don’t they? </a:t>
            </a:r>
            <a:endParaRPr lang="ru-RU" sz="2400" b="1" smtClean="0">
              <a:solidFill>
                <a:srgbClr val="000066"/>
              </a:solidFill>
              <a:latin typeface="Bookman Old Style" pitchFamily="18" charset="0"/>
            </a:endParaRPr>
          </a:p>
          <a:p>
            <a:pPr eaLnBrk="1" hangingPunct="1"/>
            <a:endParaRPr lang="ru-RU" sz="2400" b="1" smtClean="0">
              <a:solidFill>
                <a:srgbClr val="000066"/>
              </a:solidFill>
              <a:latin typeface="Bookman Old Style" pitchFamily="18" charset="0"/>
            </a:endParaRPr>
          </a:p>
        </p:txBody>
      </p:sp>
      <p:grpSp>
        <p:nvGrpSpPr>
          <p:cNvPr id="29699" name="Группа 14"/>
          <p:cNvGrpSpPr>
            <a:grpSpLocks/>
          </p:cNvGrpSpPr>
          <p:nvPr/>
        </p:nvGrpSpPr>
        <p:grpSpPr bwMode="auto">
          <a:xfrm>
            <a:off x="0" y="6464300"/>
            <a:ext cx="9144000" cy="785813"/>
            <a:chOff x="2" y="5857890"/>
            <a:chExt cx="9143998" cy="1000111"/>
          </a:xfrm>
        </p:grpSpPr>
        <p:pic>
          <p:nvPicPr>
            <p:cNvPr id="2970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700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970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5"/>
          <p:cNvSpPr>
            <a:spLocks noGrp="1"/>
          </p:cNvSpPr>
          <p:nvPr>
            <p:ph idx="1"/>
          </p:nvPr>
        </p:nvSpPr>
        <p:spPr>
          <a:xfrm>
            <a:off x="395288" y="1700213"/>
            <a:ext cx="7561262" cy="3943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5400" b="1" smtClean="0">
                <a:solidFill>
                  <a:srgbClr val="003300"/>
                </a:solidFill>
                <a:latin typeface="Times New Roman" pitchFamily="18" charset="0"/>
              </a:rPr>
              <a:t>"He, who loves not his country, can love nothing</a:t>
            </a:r>
            <a:r>
              <a:rPr lang="en-US" sz="5400" b="1" i="1" smtClean="0">
                <a:solidFill>
                  <a:srgbClr val="003300"/>
                </a:solidFill>
                <a:latin typeface="Times New Roman" pitchFamily="18" charset="0"/>
              </a:rPr>
              <a:t>”</a:t>
            </a:r>
            <a:endParaRPr lang="uk-UA" sz="5400" b="1" i="1" smtClean="0">
              <a:solidFill>
                <a:srgbClr val="003300"/>
              </a:solidFill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uk-UA" sz="5400" b="1" i="1" smtClean="0">
                <a:solidFill>
                  <a:srgbClr val="003300"/>
                </a:solidFill>
                <a:latin typeface="Times New Roman" pitchFamily="18" charset="0"/>
              </a:rPr>
              <a:t>                          </a:t>
            </a:r>
            <a:r>
              <a:rPr lang="en-US" sz="5400" b="1" i="1" smtClean="0">
                <a:solidFill>
                  <a:srgbClr val="003300"/>
                </a:solidFill>
                <a:latin typeface="Times New Roman" pitchFamily="18" charset="0"/>
              </a:rPr>
              <a:t>(G.Byron)</a:t>
            </a:r>
            <a:endParaRPr lang="ru-RU" sz="5400" b="1" i="1" smtClean="0">
              <a:solidFill>
                <a:srgbClr val="003300"/>
              </a:solidFill>
              <a:latin typeface="Times New Roman" pitchFamily="18" charset="0"/>
            </a:endParaRPr>
          </a:p>
        </p:txBody>
      </p:sp>
      <p:grpSp>
        <p:nvGrpSpPr>
          <p:cNvPr id="14338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1434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39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434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1540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2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540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0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15473" name="Group 113"/>
          <p:cNvGraphicFramePr>
            <a:graphicFrameLocks noGrp="1"/>
          </p:cNvGraphicFramePr>
          <p:nvPr/>
        </p:nvGraphicFramePr>
        <p:xfrm>
          <a:off x="395288" y="1844675"/>
          <a:ext cx="7632700" cy="4006850"/>
        </p:xfrm>
        <a:graphic>
          <a:graphicData uri="http://schemas.openxmlformats.org/drawingml/2006/table">
            <a:tbl>
              <a:tblPr/>
              <a:tblGrid>
                <a:gridCol w="3816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Every country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but never his nature.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When in Rome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so many customs.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Habit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a snowy beard.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 many countries,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 as the Romans do.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wolf may lose his teeth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 the second nature.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Traditions wear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has its customs.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 is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rules the law.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Custom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bundle of habits.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474" name="Line 114"/>
          <p:cNvSpPr>
            <a:spLocks noChangeShapeType="1"/>
          </p:cNvSpPr>
          <p:nvPr/>
        </p:nvSpPr>
        <p:spPr bwMode="auto">
          <a:xfrm>
            <a:off x="2700338" y="2133600"/>
            <a:ext cx="3455987" cy="237490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75" name="Line 115"/>
          <p:cNvSpPr>
            <a:spLocks noChangeShapeType="1"/>
          </p:cNvSpPr>
          <p:nvPr/>
        </p:nvSpPr>
        <p:spPr bwMode="auto">
          <a:xfrm>
            <a:off x="2700338" y="2636838"/>
            <a:ext cx="2951162" cy="93662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76" name="Line 116"/>
          <p:cNvSpPr>
            <a:spLocks noChangeShapeType="1"/>
          </p:cNvSpPr>
          <p:nvPr/>
        </p:nvSpPr>
        <p:spPr bwMode="auto">
          <a:xfrm>
            <a:off x="2771775" y="3141663"/>
            <a:ext cx="3024188" cy="86360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77" name="Line 117"/>
          <p:cNvSpPr>
            <a:spLocks noChangeShapeType="1"/>
          </p:cNvSpPr>
          <p:nvPr/>
        </p:nvSpPr>
        <p:spPr bwMode="auto">
          <a:xfrm flipV="1">
            <a:off x="2916238" y="2420938"/>
            <a:ext cx="3024187" cy="115252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78" name="Line 118"/>
          <p:cNvSpPr>
            <a:spLocks noChangeShapeType="1"/>
          </p:cNvSpPr>
          <p:nvPr/>
        </p:nvSpPr>
        <p:spPr bwMode="auto">
          <a:xfrm flipV="1">
            <a:off x="3708400" y="2060575"/>
            <a:ext cx="2016125" cy="201612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80" name="Line 120"/>
          <p:cNvSpPr>
            <a:spLocks noChangeShapeType="1"/>
          </p:cNvSpPr>
          <p:nvPr/>
        </p:nvSpPr>
        <p:spPr bwMode="auto">
          <a:xfrm flipV="1">
            <a:off x="2771775" y="3141663"/>
            <a:ext cx="3600450" cy="151130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81" name="Line 121"/>
          <p:cNvSpPr>
            <a:spLocks noChangeShapeType="1"/>
          </p:cNvSpPr>
          <p:nvPr/>
        </p:nvSpPr>
        <p:spPr bwMode="auto">
          <a:xfrm>
            <a:off x="2700338" y="5084763"/>
            <a:ext cx="3167062" cy="50482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82" name="Line 122"/>
          <p:cNvSpPr>
            <a:spLocks noChangeShapeType="1"/>
          </p:cNvSpPr>
          <p:nvPr/>
        </p:nvSpPr>
        <p:spPr bwMode="auto">
          <a:xfrm flipV="1">
            <a:off x="2700338" y="5084763"/>
            <a:ext cx="3527425" cy="576262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4" grpId="0" animBg="1"/>
      <p:bldP spid="15475" grpId="0" animBg="1"/>
      <p:bldP spid="15476" grpId="0" animBg="1"/>
      <p:bldP spid="15477" grpId="0" animBg="1"/>
      <p:bldP spid="15478" grpId="0" animBg="1"/>
      <p:bldP spid="15480" grpId="0" animBg="1"/>
      <p:bldP spid="15481" grpId="0" animBg="1"/>
      <p:bldP spid="154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5"/>
          <p:cNvSpPr>
            <a:spLocks noGrp="1"/>
          </p:cNvSpPr>
          <p:nvPr>
            <p:ph idx="4294967295"/>
          </p:nvPr>
        </p:nvSpPr>
        <p:spPr>
          <a:xfrm>
            <a:off x="250825" y="1773238"/>
            <a:ext cx="7993063" cy="27352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i="1" smtClean="0"/>
              <a:t>   </a:t>
            </a:r>
            <a:r>
              <a:rPr lang="en-US" smtClean="0"/>
              <a:t> </a:t>
            </a:r>
            <a:r>
              <a:rPr lang="en-US" sz="3600" i="1" smtClean="0"/>
              <a:t>mdlhgrusnowball-treepostuiapillowpae</a:t>
            </a:r>
            <a:r>
              <a:rPr lang="uk-UA" sz="3600" i="1" smtClean="0"/>
              <a:t> </a:t>
            </a:r>
            <a:r>
              <a:rPr lang="en-US" sz="3600" i="1" smtClean="0"/>
              <a:t>bridegroomqmhomespunwmaopbridecxajlpwhprayerpszxnyuoerkerchiefaopw</a:t>
            </a:r>
            <a:r>
              <a:rPr lang="uk-UA" sz="3600" i="1" smtClean="0"/>
              <a:t> </a:t>
            </a:r>
            <a:r>
              <a:rPr lang="en-US" sz="3600" i="1" smtClean="0"/>
              <a:t>blessdetlhbreadensiopbolgfwisdoms</a:t>
            </a:r>
            <a:endParaRPr lang="ru-RU" sz="3600" i="1" smtClean="0"/>
          </a:p>
        </p:txBody>
      </p:sp>
      <p:grpSp>
        <p:nvGrpSpPr>
          <p:cNvPr id="16386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87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639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2268538" y="2276475"/>
            <a:ext cx="2519362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6156325" y="2276475"/>
            <a:ext cx="10795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684213" y="2852738"/>
            <a:ext cx="21590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3419475" y="2852738"/>
            <a:ext cx="1944688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6804025" y="2852738"/>
            <a:ext cx="936625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1908175" y="3357563"/>
            <a:ext cx="1223963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5219700" y="3357563"/>
            <a:ext cx="1439863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>
            <a:off x="684213" y="3933825"/>
            <a:ext cx="935037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2555875" y="3933825"/>
            <a:ext cx="10795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5795963" y="3933825"/>
            <a:ext cx="1368425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0" grpId="0" animBg="1"/>
      <p:bldP spid="16401" grpId="0" animBg="1"/>
      <p:bldP spid="16402" grpId="0" animBg="1"/>
      <p:bldP spid="16403" grpId="0" animBg="1"/>
      <p:bldP spid="16404" grpId="0" animBg="1"/>
      <p:bldP spid="16405" grpId="0" animBg="1"/>
      <p:bldP spid="16406" grpId="0" animBg="1"/>
      <p:bldP spid="16407" grpId="0" animBg="1"/>
      <p:bldP spid="16408" grpId="0" animBg="1"/>
      <p:bldP spid="164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5513" y="981075"/>
            <a:ext cx="4997450" cy="1800225"/>
          </a:xfrm>
        </p:spPr>
        <p:txBody>
          <a:bodyPr/>
          <a:lstStyle/>
          <a:p>
            <a:pPr eaLnBrk="1" hangingPunct="1"/>
            <a:r>
              <a:rPr lang="en-US" sz="5400" b="1" u="sng" smtClean="0">
                <a:solidFill>
                  <a:srgbClr val="800000"/>
                </a:solidFill>
              </a:rPr>
              <a:t>Listening Comprehension</a:t>
            </a:r>
            <a:endParaRPr lang="ru-RU" sz="5400" b="1" u="sng" smtClean="0">
              <a:solidFill>
                <a:srgbClr val="800000"/>
              </a:solidFill>
            </a:endParaRPr>
          </a:p>
        </p:txBody>
      </p:sp>
      <p:sp>
        <p:nvSpPr>
          <p:cNvPr id="17410" name="Содержимое 5"/>
          <p:cNvSpPr>
            <a:spLocks noGrp="1"/>
          </p:cNvSpPr>
          <p:nvPr>
            <p:ph idx="4294967295"/>
          </p:nvPr>
        </p:nvSpPr>
        <p:spPr>
          <a:xfrm>
            <a:off x="1042988" y="2852738"/>
            <a:ext cx="6143625" cy="27860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800" b="1" i="1" smtClean="0"/>
              <a:t>        </a:t>
            </a:r>
            <a:r>
              <a:rPr lang="uk-UA" sz="4800" b="1" i="1" smtClean="0">
                <a:solidFill>
                  <a:srgbClr val="FF3300"/>
                </a:solidFill>
              </a:rPr>
              <a:t>“</a:t>
            </a:r>
            <a:r>
              <a:rPr lang="en-US" sz="6600" b="1" i="1" smtClean="0">
                <a:solidFill>
                  <a:srgbClr val="FF3300"/>
                </a:solidFill>
              </a:rPr>
              <a:t>Embroidery</a:t>
            </a:r>
            <a:r>
              <a:rPr lang="uk-UA" sz="6600" b="1" i="1" smtClean="0">
                <a:solidFill>
                  <a:srgbClr val="FF3300"/>
                </a:solidFill>
              </a:rPr>
              <a:t>”</a:t>
            </a:r>
            <a:endParaRPr lang="ru-RU" sz="6600" b="1" i="1" smtClean="0">
              <a:solidFill>
                <a:srgbClr val="FF3300"/>
              </a:solidFill>
            </a:endParaRPr>
          </a:p>
        </p:txBody>
      </p:sp>
      <p:grpSp>
        <p:nvGrpSpPr>
          <p:cNvPr id="17411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1741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412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741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5"/>
          <p:cNvSpPr>
            <a:spLocks noGrp="1"/>
          </p:cNvSpPr>
          <p:nvPr>
            <p:ph idx="4294967295"/>
          </p:nvPr>
        </p:nvSpPr>
        <p:spPr>
          <a:xfrm>
            <a:off x="2700338" y="765175"/>
            <a:ext cx="5976937" cy="43195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1. F</a:t>
            </a:r>
          </a:p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2. T</a:t>
            </a:r>
          </a:p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3. F</a:t>
            </a:r>
          </a:p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4. F</a:t>
            </a:r>
          </a:p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5. T</a:t>
            </a:r>
          </a:p>
          <a:p>
            <a:pPr eaLnBrk="1" hangingPunct="1">
              <a:buFont typeface="Arial" charset="0"/>
              <a:buNone/>
            </a:pPr>
            <a:r>
              <a:rPr lang="en-US" sz="4800" b="1" smtClean="0">
                <a:solidFill>
                  <a:schemeClr val="folHlink"/>
                </a:solidFill>
              </a:rPr>
              <a:t>6. F</a:t>
            </a:r>
            <a:br>
              <a:rPr lang="en-US" sz="4800" b="1" smtClean="0">
                <a:solidFill>
                  <a:schemeClr val="folHlink"/>
                </a:solidFill>
              </a:rPr>
            </a:br>
            <a:r>
              <a:rPr lang="en-US" b="1" smtClean="0"/>
              <a:t/>
            </a:r>
            <a:br>
              <a:rPr lang="en-US" b="1" smtClean="0"/>
            </a:br>
            <a:endParaRPr lang="ru-RU" b="1" smtClean="0"/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1844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5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843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50" y="635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1946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458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1946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9460" name="Rectangle 15"/>
          <p:cNvSpPr>
            <a:spLocks noChangeArrowheads="1"/>
          </p:cNvSpPr>
          <p:nvPr/>
        </p:nvSpPr>
        <p:spPr bwMode="auto">
          <a:xfrm>
            <a:off x="611188" y="2017713"/>
            <a:ext cx="7129462" cy="21018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4400" b="1">
                <a:solidFill>
                  <a:srgbClr val="FF3300"/>
                </a:solidFill>
              </a:rPr>
              <a:t>Relaxation</a:t>
            </a:r>
          </a:p>
          <a:p>
            <a:pPr algn="ctr"/>
            <a:r>
              <a:rPr lang="en-US" sz="4400" b="1">
                <a:solidFill>
                  <a:srgbClr val="FF3300"/>
                </a:solidFill>
              </a:rPr>
              <a:t> “</a:t>
            </a:r>
            <a:r>
              <a:rPr lang="en-GB" sz="4400" b="1">
                <a:solidFill>
                  <a:srgbClr val="FF3300"/>
                </a:solidFill>
              </a:rPr>
              <a:t>High time to see Ukraine” by S.K.A.Y.</a:t>
            </a:r>
            <a:r>
              <a:rPr lang="ru-RU" sz="4400" b="1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0489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82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048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" name="Picture 4" descr="C:\Documents and Settings\Учитель\Рабочий стол\орнаменти\Gim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030317" cy="192880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484" name="WordArt 15"/>
          <p:cNvSpPr>
            <a:spLocks noChangeArrowheads="1" noChangeShapeType="1" noTextEdit="1"/>
          </p:cNvSpPr>
          <p:nvPr/>
        </p:nvSpPr>
        <p:spPr bwMode="auto">
          <a:xfrm>
            <a:off x="1331913" y="1341438"/>
            <a:ext cx="5924550" cy="33035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Reading Comprehension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Группа 14"/>
          <p:cNvGrpSpPr>
            <a:grpSpLocks/>
          </p:cNvGrpSpPr>
          <p:nvPr/>
        </p:nvGrpSpPr>
        <p:grpSpPr bwMode="auto">
          <a:xfrm>
            <a:off x="0" y="6072188"/>
            <a:ext cx="9144000" cy="785812"/>
            <a:chOff x="2" y="5857890"/>
            <a:chExt cx="9143998" cy="1000111"/>
          </a:xfrm>
        </p:grpSpPr>
        <p:pic>
          <p:nvPicPr>
            <p:cNvPr id="21545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6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7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8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506" name="Группа 24"/>
          <p:cNvGrpSpPr>
            <a:grpSpLocks/>
          </p:cNvGrpSpPr>
          <p:nvPr/>
        </p:nvGrpSpPr>
        <p:grpSpPr bwMode="auto">
          <a:xfrm rot="-5400000">
            <a:off x="5250657" y="2964656"/>
            <a:ext cx="6858000" cy="928687"/>
            <a:chOff x="2" y="5857890"/>
            <a:chExt cx="9143998" cy="1000111"/>
          </a:xfrm>
        </p:grpSpPr>
        <p:pic>
          <p:nvPicPr>
            <p:cNvPr id="21541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892989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2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3464724" y="4964905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3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6036492" y="4964903"/>
              <a:ext cx="1000109" cy="278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4" name="Picture 6" descr="C:\Documents and Settings\Учитель\Рабочий стол\орнаменти\Урок10рис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 b="50000"/>
            <a:stretch>
              <a:fillRect/>
            </a:stretch>
          </p:blipFill>
          <p:spPr bwMode="auto">
            <a:xfrm rot="-5400000">
              <a:off x="7947425" y="5661425"/>
              <a:ext cx="1000109" cy="1393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9541" name="Group 85"/>
          <p:cNvGraphicFramePr>
            <a:graphicFrameLocks noGrp="1"/>
          </p:cNvGraphicFramePr>
          <p:nvPr/>
        </p:nvGraphicFramePr>
        <p:xfrm>
          <a:off x="179388" y="188913"/>
          <a:ext cx="3960812" cy="601504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1.A formal act or series of formal acts                               performed on a religious or public occasion.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2.A few people who are seen together or                               are associated, especially a man and woman together.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3.A musical instrument with strings.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4.The state of being adult.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5.A person in the same family as another.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6.The action of supplying something.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7.The state or fact of being responsible.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8.The place where one lives, especially                                     </a:t>
                      </a:r>
                      <a:b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with one’s family.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9.The first words used when one sees somebody responsibility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10.A set of rooms rented for a holiday.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516" name="Rectangle 60"/>
          <p:cNvSpPr>
            <a:spLocks noChangeArrowheads="1"/>
          </p:cNvSpPr>
          <p:nvPr/>
        </p:nvSpPr>
        <p:spPr bwMode="auto">
          <a:xfrm>
            <a:off x="4716463" y="5661025"/>
            <a:ext cx="194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a) an apartment</a:t>
            </a:r>
            <a:r>
              <a:rPr lang="ru-RU"/>
              <a:t> </a:t>
            </a:r>
          </a:p>
        </p:txBody>
      </p:sp>
      <p:sp>
        <p:nvSpPr>
          <p:cNvPr id="19517" name="Rectangle 61"/>
          <p:cNvSpPr>
            <a:spLocks noChangeArrowheads="1"/>
          </p:cNvSpPr>
          <p:nvPr/>
        </p:nvSpPr>
        <p:spPr bwMode="auto">
          <a:xfrm>
            <a:off x="4787900" y="260350"/>
            <a:ext cx="179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b) a ceremony</a:t>
            </a:r>
            <a:r>
              <a:rPr lang="ru-RU"/>
              <a:t> </a:t>
            </a:r>
          </a:p>
        </p:txBody>
      </p:sp>
      <p:sp>
        <p:nvSpPr>
          <p:cNvPr id="19542" name="Rectangle 86"/>
          <p:cNvSpPr>
            <a:spLocks noChangeArrowheads="1"/>
          </p:cNvSpPr>
          <p:nvPr/>
        </p:nvSpPr>
        <p:spPr bwMode="auto">
          <a:xfrm>
            <a:off x="4787900" y="1628775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g) a violin</a:t>
            </a:r>
            <a:r>
              <a:rPr lang="ru-RU"/>
              <a:t> </a:t>
            </a:r>
          </a:p>
        </p:txBody>
      </p:sp>
      <p:sp>
        <p:nvSpPr>
          <p:cNvPr id="19543" name="Rectangle 87"/>
          <p:cNvSpPr>
            <a:spLocks noChangeArrowheads="1"/>
          </p:cNvSpPr>
          <p:nvPr/>
        </p:nvSpPr>
        <p:spPr bwMode="auto">
          <a:xfrm>
            <a:off x="4787900" y="981075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d) a couple</a:t>
            </a:r>
            <a:r>
              <a:rPr lang="ru-RU"/>
              <a:t> </a:t>
            </a:r>
          </a:p>
        </p:txBody>
      </p:sp>
      <p:sp>
        <p:nvSpPr>
          <p:cNvPr id="19544" name="Rectangle 88"/>
          <p:cNvSpPr>
            <a:spLocks noChangeArrowheads="1"/>
          </p:cNvSpPr>
          <p:nvPr/>
        </p:nvSpPr>
        <p:spPr bwMode="auto">
          <a:xfrm>
            <a:off x="4787900" y="2276475"/>
            <a:ext cx="202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e) the adulthood</a:t>
            </a:r>
            <a:r>
              <a:rPr lang="ru-RU"/>
              <a:t> </a:t>
            </a:r>
          </a:p>
        </p:txBody>
      </p:sp>
      <p:sp>
        <p:nvSpPr>
          <p:cNvPr id="19545" name="Rectangle 89"/>
          <p:cNvSpPr>
            <a:spLocks noChangeArrowheads="1"/>
          </p:cNvSpPr>
          <p:nvPr/>
        </p:nvSpPr>
        <p:spPr bwMode="auto">
          <a:xfrm>
            <a:off x="4787900" y="278130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c) a relative</a:t>
            </a:r>
            <a:r>
              <a:rPr lang="ru-RU"/>
              <a:t> </a:t>
            </a:r>
          </a:p>
        </p:txBody>
      </p:sp>
      <p:sp>
        <p:nvSpPr>
          <p:cNvPr id="19546" name="Rectangle 90"/>
          <p:cNvSpPr>
            <a:spLocks noChangeArrowheads="1"/>
          </p:cNvSpPr>
          <p:nvPr/>
        </p:nvSpPr>
        <p:spPr bwMode="auto">
          <a:xfrm>
            <a:off x="4787900" y="3357563"/>
            <a:ext cx="167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h) the supply</a:t>
            </a:r>
            <a:r>
              <a:rPr lang="ru-RU"/>
              <a:t> </a:t>
            </a:r>
          </a:p>
        </p:txBody>
      </p:sp>
      <p:sp>
        <p:nvSpPr>
          <p:cNvPr id="19547" name="Rectangle 91"/>
          <p:cNvSpPr>
            <a:spLocks noChangeArrowheads="1"/>
          </p:cNvSpPr>
          <p:nvPr/>
        </p:nvSpPr>
        <p:spPr bwMode="auto">
          <a:xfrm>
            <a:off x="4787900" y="4005263"/>
            <a:ext cx="234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i) the responsibility</a:t>
            </a:r>
            <a:r>
              <a:rPr lang="ru-RU"/>
              <a:t> </a:t>
            </a:r>
          </a:p>
        </p:txBody>
      </p:sp>
      <p:sp>
        <p:nvSpPr>
          <p:cNvPr id="19548" name="Rectangle 92"/>
          <p:cNvSpPr>
            <a:spLocks noChangeArrowheads="1"/>
          </p:cNvSpPr>
          <p:nvPr/>
        </p:nvSpPr>
        <p:spPr bwMode="auto">
          <a:xfrm>
            <a:off x="4787900" y="4581525"/>
            <a:ext cx="125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j) a home</a:t>
            </a:r>
            <a:r>
              <a:rPr lang="ru-RU"/>
              <a:t> </a:t>
            </a:r>
          </a:p>
        </p:txBody>
      </p:sp>
      <p:sp>
        <p:nvSpPr>
          <p:cNvPr id="19549" name="Rectangle 93"/>
          <p:cNvSpPr>
            <a:spLocks noChangeArrowheads="1"/>
          </p:cNvSpPr>
          <p:nvPr/>
        </p:nvSpPr>
        <p:spPr bwMode="auto">
          <a:xfrm>
            <a:off x="4787900" y="5157788"/>
            <a:ext cx="1555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b="1">
                <a:solidFill>
                  <a:srgbClr val="CC0000"/>
                </a:solidFill>
              </a:rPr>
              <a:t>f) a greeting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9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9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9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16" grpId="0"/>
      <p:bldP spid="19517" grpId="0"/>
      <p:bldP spid="19542" grpId="0"/>
      <p:bldP spid="19543" grpId="0"/>
      <p:bldP spid="19544" grpId="0"/>
      <p:bldP spid="19545" grpId="0"/>
      <p:bldP spid="19546" grpId="0"/>
      <p:bldP spid="19547" grpId="0"/>
      <p:bldP spid="19548" grpId="0"/>
      <p:bldP spid="1954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487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Malgun Gothic</vt:lpstr>
      <vt:lpstr>Arial</vt:lpstr>
      <vt:lpstr>Bookman Old Style</vt:lpstr>
      <vt:lpstr>Britannic Bold</vt:lpstr>
      <vt:lpstr>Calibri</vt:lpstr>
      <vt:lpstr>Impact</vt:lpstr>
      <vt:lpstr>Times New Roman</vt:lpstr>
      <vt:lpstr>Тема Office</vt:lpstr>
      <vt:lpstr>The Ukrainian Customs and Traditions</vt:lpstr>
      <vt:lpstr>Презентация PowerPoint</vt:lpstr>
      <vt:lpstr>Презентация PowerPoint</vt:lpstr>
      <vt:lpstr>Презентация PowerPoint</vt:lpstr>
      <vt:lpstr>Listening Comprehension</vt:lpstr>
      <vt:lpstr>Презентация PowerPoint</vt:lpstr>
      <vt:lpstr>Презентация PowerPoint</vt:lpstr>
      <vt:lpstr>Презентация PowerPoint</vt:lpstr>
      <vt:lpstr>Презентация PowerPoint</vt:lpstr>
      <vt:lpstr> While-reading activity   Match choices (A – I) to  (1 – 6).  There are three choices you do not need to use.</vt:lpstr>
      <vt:lpstr>Презентация PowerPoint</vt:lpstr>
      <vt:lpstr>A panel discussion </vt:lpstr>
      <vt:lpstr>Презентация PowerPoint</vt:lpstr>
      <vt:lpstr>Презентация PowerPoint</vt:lpstr>
      <vt:lpstr>Презентация PowerPoint</vt:lpstr>
      <vt:lpstr>Презентация PowerPoint</vt:lpstr>
      <vt:lpstr>Group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Андрей</dc:creator>
  <cp:lastModifiedBy>Svetik</cp:lastModifiedBy>
  <cp:revision>22</cp:revision>
  <dcterms:created xsi:type="dcterms:W3CDTF">2012-11-23T08:38:16Z</dcterms:created>
  <dcterms:modified xsi:type="dcterms:W3CDTF">2017-11-22T20:50:25Z</dcterms:modified>
</cp:coreProperties>
</file>