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C3D03-5DFB-482F-B5A5-AB981E1E7D0A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D8FC4-545B-4FB5-BD2B-D5F629F7A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D8FC4-545B-4FB5-BD2B-D5F629F7AB68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vsviti.com.ua/tag/karpaty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8%D1%80%D0%BE%D0%B4%D0%BD%D0%B0_%D0%B7%D0%BE%D0%BD%D0%B0" TargetMode="External"/><Relationship Id="rId2" Type="http://schemas.openxmlformats.org/officeDocument/2006/relationships/hyperlink" Target="https://uk.wikipedia.org/wiki/%D0%A1%D1%82%D0%B5%D0%B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uk.wikipedia.org/wiki/%D0%A3%D0%BA%D1%80%D0%B0%D1%97%D0%BD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0%B4%D0%B5%D1%81%D1%8C%D0%BA%D0%B0_%D0%BE%D0%B1%D0%BB%D0%B0%D1%81%D1%82%D1%8C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s://uk.wikipedia.org/wiki/%D0%A0%D0%BE%D1%81%D1%96%D0%B9%D1%81%D1%8C%D0%BA%D0%B0_%D0%BC%D0%BE%D0%B2%D0%B0" TargetMode="External"/><Relationship Id="rId7" Type="http://schemas.openxmlformats.org/officeDocument/2006/relationships/hyperlink" Target="https://uk.wikipedia.org/wiki/%D0%9A%D1%96%D0%BB%D1%96%D0%B9%D1%81%D1%8C%D0%BA%D0%B8%D0%B9_%D1%80%D0%B0%D0%B9%D0%BE%D0%BD" TargetMode="External"/><Relationship Id="rId12" Type="http://schemas.openxmlformats.org/officeDocument/2006/relationships/hyperlink" Target="https://uk.wikipedia.org/wiki/%D0%84%D1%80%D0%B8%D0%BA" TargetMode="External"/><Relationship Id="rId2" Type="http://schemas.openxmlformats.org/officeDocument/2006/relationships/hyperlink" Target="https://uk.wikipedia.org/wiki/%D0%A0%D1%83%D0%BC%D1%83%D0%BD%D1%81%D1%8C%D0%BA%D0%B0_%D0%BC%D0%BE%D0%B2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k.wikipedia.org/wiki/%D0%A3%D0%BA%D1%80%D0%B0%D1%97%D0%BD%D0%B0" TargetMode="External"/><Relationship Id="rId11" Type="http://schemas.openxmlformats.org/officeDocument/2006/relationships/hyperlink" Target="https://uk.wikipedia.org/wiki/%D0%92%D0%B5%D0%BD%D0%B5%D1%86%D1%96%D1%8F" TargetMode="External"/><Relationship Id="rId5" Type="http://schemas.openxmlformats.org/officeDocument/2006/relationships/hyperlink" Target="https://uk.wikipedia.org/wiki/%D0%94%D0%B5%D0%BB%D1%8C%D1%82%D0%B0_%D0%94%D1%83%D0%BD%D0%B0%D1%8E" TargetMode="External"/><Relationship Id="rId10" Type="http://schemas.openxmlformats.org/officeDocument/2006/relationships/hyperlink" Target="https://uk.wikipedia.org/wiki/%D0%A7%D0%BE%D1%80%D0%BD%D0%B5_%D0%BC%D0%BE%D1%80%D0%B5" TargetMode="External"/><Relationship Id="rId4" Type="http://schemas.openxmlformats.org/officeDocument/2006/relationships/hyperlink" Target="https://uk.wikipedia.org/wiki/%D0%9C%D1%96%D1%81%D1%82%D0%BE" TargetMode="External"/><Relationship Id="rId9" Type="http://schemas.openxmlformats.org/officeDocument/2006/relationships/hyperlink" Target="https://uk.wikipedia.org/wiki/%D0%94%D1%83%D0%BD%D0%B0%D0%B9" TargetMode="External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071538" y="428604"/>
            <a:ext cx="7143800" cy="58579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3214710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Моя </a:t>
            </a:r>
            <a:r>
              <a:rPr lang="ru-RU" sz="9600" dirty="0" err="1" smtClean="0"/>
              <a:t>Україна</a:t>
            </a:r>
            <a:endParaRPr lang="ru-RU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1512876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Буковель</a:t>
            </a:r>
            <a:endParaRPr lang="uk-UA" sz="6000" dirty="0"/>
          </a:p>
        </p:txBody>
      </p:sp>
      <p:pic>
        <p:nvPicPr>
          <p:cNvPr id="5" name="Содержимое 4" descr="e2b1cbf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2214554"/>
            <a:ext cx="5572163" cy="4071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357167"/>
            <a:ext cx="3008313" cy="2928958"/>
          </a:xfrm>
        </p:spPr>
        <p:txBody>
          <a:bodyPr/>
          <a:lstStyle/>
          <a:p>
            <a:r>
              <a:rPr lang="uk-UA" dirty="0" smtClean="0"/>
              <a:t>Буковель - гірськолижний курорт в Івано-Франківській області, якому немає рівних в Україні за рівнем інфраструктури, кількості підйомників та якістю трас. Мабуть, саме слово "Буковель" вже давно стало синонімом катання на лижах. Широко відомий курорт і за межами </a:t>
            </a:r>
            <a:r>
              <a:rPr lang="uk-UA" dirty="0" err="1" smtClean="0"/>
              <a:t>України.Знаходиться</a:t>
            </a:r>
            <a:r>
              <a:rPr lang="uk-UA" dirty="0" smtClean="0"/>
              <a:t> курорт недалеко від села </a:t>
            </a:r>
            <a:r>
              <a:rPr lang="uk-UA" dirty="0" err="1" smtClean="0"/>
              <a:t>Поляниця</a:t>
            </a:r>
            <a:r>
              <a:rPr lang="uk-UA" dirty="0" smtClean="0"/>
              <a:t> на висоті 850-1372 метрів над рівнем моря. 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36841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 smtClean="0"/>
              <a:t>Джуринський</a:t>
            </a:r>
            <a:r>
              <a:rPr lang="uk-UA" sz="3200" b="1" dirty="0" smtClean="0"/>
              <a:t> водоспад</a:t>
            </a:r>
            <a:endParaRPr lang="uk-UA" sz="3200" b="1" dirty="0"/>
          </a:p>
        </p:txBody>
      </p:sp>
      <p:pic>
        <p:nvPicPr>
          <p:cNvPr id="7" name="Содержимое 6" descr="8872_800x600_0_a1678_3d24e8cc_X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000240"/>
            <a:ext cx="4071966" cy="4143404"/>
          </a:xfrm>
        </p:spPr>
      </p:pic>
      <p:pic>
        <p:nvPicPr>
          <p:cNvPr id="8" name="Содержимое 7" descr="158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1357298"/>
            <a:ext cx="5355533" cy="35719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uk-UA" b="1" dirty="0" err="1" smtClean="0"/>
              <a:t>Плебанівський</a:t>
            </a:r>
            <a:r>
              <a:rPr lang="uk-UA" b="1" dirty="0" smtClean="0"/>
              <a:t> віадук</a:t>
            </a:r>
            <a:endParaRPr lang="uk-UA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928670"/>
            <a:ext cx="4643470" cy="928694"/>
          </a:xfrm>
        </p:spPr>
        <p:txBody>
          <a:bodyPr>
            <a:normAutofit fontScale="70000" lnSpcReduction="20000"/>
          </a:bodyPr>
          <a:lstStyle/>
          <a:p>
            <a:r>
              <a:rPr lang="ru-RU" b="0" dirty="0" err="1" smtClean="0"/>
              <a:t>Залізничний</a:t>
            </a:r>
            <a:r>
              <a:rPr lang="ru-RU" b="0" dirty="0" smtClean="0"/>
              <a:t> </a:t>
            </a:r>
            <a:r>
              <a:rPr lang="ru-RU" b="0" dirty="0" err="1" smtClean="0"/>
              <a:t>віадук</a:t>
            </a:r>
            <a:r>
              <a:rPr lang="ru-RU" b="0" dirty="0" smtClean="0"/>
              <a:t> </a:t>
            </a:r>
            <a:r>
              <a:rPr lang="ru-RU" b="0" dirty="0" err="1" smtClean="0"/>
              <a:t>біля</a:t>
            </a:r>
            <a:r>
              <a:rPr lang="ru-RU" b="0" dirty="0" smtClean="0"/>
              <a:t> села </a:t>
            </a:r>
            <a:r>
              <a:rPr lang="ru-RU" b="0" dirty="0" err="1" smtClean="0"/>
              <a:t>Плебанівка</a:t>
            </a:r>
            <a:r>
              <a:rPr lang="ru-RU" b="0" dirty="0" smtClean="0"/>
              <a:t> (</a:t>
            </a:r>
            <a:r>
              <a:rPr lang="ru-RU" b="0" dirty="0" err="1" smtClean="0"/>
              <a:t>Тернопільська</a:t>
            </a:r>
            <a:r>
              <a:rPr lang="ru-RU" b="0" dirty="0" smtClean="0"/>
              <a:t> область) </a:t>
            </a:r>
            <a:r>
              <a:rPr lang="ru-RU" b="0" dirty="0" err="1" smtClean="0"/>
              <a:t>був</a:t>
            </a:r>
            <a:r>
              <a:rPr lang="ru-RU" b="0" dirty="0" smtClean="0"/>
              <a:t> </a:t>
            </a:r>
            <a:r>
              <a:rPr lang="ru-RU" b="0" dirty="0" err="1" smtClean="0"/>
              <a:t>побудований</a:t>
            </a:r>
            <a:r>
              <a:rPr lang="ru-RU" b="0" dirty="0" smtClean="0"/>
              <a:t> </a:t>
            </a:r>
            <a:r>
              <a:rPr lang="ru-RU" b="0" dirty="0" err="1" smtClean="0"/>
              <a:t>австро-угорцями</a:t>
            </a:r>
            <a:r>
              <a:rPr lang="ru-RU" b="0" dirty="0" smtClean="0"/>
              <a:t> в 1896 </a:t>
            </a:r>
            <a:r>
              <a:rPr lang="ru-RU" b="0" dirty="0" err="1" smtClean="0"/>
              <a:t>році</a:t>
            </a:r>
            <a:r>
              <a:rPr lang="ru-RU" b="0" dirty="0" smtClean="0"/>
              <a:t>. </a:t>
            </a:r>
            <a:r>
              <a:rPr lang="ru-RU" b="0" dirty="0" err="1" smtClean="0"/>
              <a:t>Міст</a:t>
            </a:r>
            <a:r>
              <a:rPr lang="ru-RU" b="0" dirty="0" smtClean="0"/>
              <a:t> </a:t>
            </a:r>
            <a:r>
              <a:rPr lang="ru-RU" b="0" dirty="0" err="1" smtClean="0"/>
              <a:t>провідного</a:t>
            </a:r>
            <a:r>
              <a:rPr lang="ru-RU" b="0" dirty="0" smtClean="0"/>
              <a:t> типу </a:t>
            </a:r>
            <a:r>
              <a:rPr lang="ru-RU" b="0" dirty="0" err="1" smtClean="0"/>
              <a:t>має</a:t>
            </a:r>
            <a:r>
              <a:rPr lang="ru-RU" b="0" dirty="0" smtClean="0"/>
              <a:t> 9 арок </a:t>
            </a:r>
            <a:r>
              <a:rPr lang="ru-RU" b="0" dirty="0" err="1" smtClean="0"/>
              <a:t>з</a:t>
            </a:r>
            <a:r>
              <a:rPr lang="ru-RU" b="0" dirty="0" smtClean="0"/>
              <a:t> натурального </a:t>
            </a:r>
            <a:r>
              <a:rPr lang="ru-RU" b="0" dirty="0" err="1" smtClean="0"/>
              <a:t>каменю</a:t>
            </a:r>
            <a:r>
              <a:rPr lang="ru-RU" b="0" dirty="0" smtClean="0"/>
              <a:t>.</a:t>
            </a:r>
            <a:endParaRPr lang="uk-UA" dirty="0"/>
          </a:p>
        </p:txBody>
      </p:sp>
      <p:pic>
        <p:nvPicPr>
          <p:cNvPr id="7" name="Содержимое 6" descr="1494004727-689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4" y="1857364"/>
            <a:ext cx="4143404" cy="4071966"/>
          </a:xfrm>
        </p:spPr>
      </p:pic>
      <p:pic>
        <p:nvPicPr>
          <p:cNvPr id="8" name="Содержимое 7" descr="viaduk_plebanivk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2143116"/>
            <a:ext cx="4577895" cy="32861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939784"/>
          </a:xfrm>
        </p:spPr>
        <p:txBody>
          <a:bodyPr>
            <a:normAutofit/>
          </a:bodyPr>
          <a:lstStyle/>
          <a:p>
            <a:r>
              <a:rPr lang="uk-UA" sz="4000" b="1" dirty="0" err="1" smtClean="0"/>
              <a:t>Заліщики</a:t>
            </a:r>
            <a:endParaRPr lang="uk-UA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43240" y="214290"/>
            <a:ext cx="5500726" cy="1428760"/>
          </a:xfrm>
        </p:spPr>
        <p:txBody>
          <a:bodyPr>
            <a:normAutofit fontScale="55000" lnSpcReduction="20000"/>
          </a:bodyPr>
          <a:lstStyle/>
          <a:p>
            <a:r>
              <a:rPr lang="uk-UA" dirty="0" err="1" smtClean="0"/>
              <a:t>Заліщики</a:t>
            </a:r>
            <a:r>
              <a:rPr lang="uk-UA" b="0" dirty="0" smtClean="0"/>
              <a:t> – невеличке курортне містечко лежать у мальовничій долині на лівому березі Дністра в південно-західному Поділлі, немов би на півострові. Дністер витанцьовує навколо цього райцентру на півдні Тернопільщини такі вихиляси, що, здається, от-от задушить невелике місто в своїх глибоких обіймах. </a:t>
            </a:r>
            <a:r>
              <a:rPr lang="uk-UA" b="0" dirty="0" err="1" smtClean="0"/>
              <a:t>Заліщики</a:t>
            </a:r>
            <a:r>
              <a:rPr lang="uk-UA" b="0" dirty="0" smtClean="0"/>
              <a:t> від обіймів не пручаються, адже саме завдяки височенним берегам Дністра це подільське місто може похвалитися середземноморським кліматом.</a:t>
            </a:r>
            <a:endParaRPr lang="uk-UA" dirty="0"/>
          </a:p>
        </p:txBody>
      </p:sp>
      <p:pic>
        <p:nvPicPr>
          <p:cNvPr id="9" name="Содержимое 8" descr="Igor-Melika-Dnister-22-26.08.2012-Zalishchyky-22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7143800" cy="1796211"/>
          </a:xfrm>
        </p:spPr>
      </p:pic>
      <p:pic>
        <p:nvPicPr>
          <p:cNvPr id="10" name="Содержимое 9" descr="15871636_736869313148614_9034073699067055571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28662" y="3857628"/>
            <a:ext cx="6572296" cy="245548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Печери Тернопільщини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5214973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 smtClean="0"/>
              <a:t>Землі на Тернопільщині повсюдно пронизані дивовижними кам’яними лабіринтами: глибокими і довгими, заплутаними ходами. Вічна темрява, тиша і спокій, стережуть який сотні вартових – летючих мишей. Які лише вдають, що засинають, повиснувши з вкритих різнобарвними кристалами стелях.</a:t>
            </a:r>
            <a:endParaRPr lang="uk-UA" b="0" dirty="0" smtClean="0"/>
          </a:p>
          <a:p>
            <a:r>
              <a:rPr lang="uk-UA" b="0" dirty="0" smtClean="0"/>
              <a:t>Більшість з цих печер утворились сотні тисяч, а то й мільйони років тому. Тоді, коли народжувались самі </a:t>
            </a:r>
            <a:r>
              <a:rPr lang="uk-UA" b="0" dirty="0" smtClean="0">
                <a:hlinkClick r:id="rId2"/>
              </a:rPr>
              <a:t>Карпати</a:t>
            </a:r>
            <a:r>
              <a:rPr lang="uk-UA" b="0" dirty="0" smtClean="0"/>
              <a:t>. Їхні стіни відшліфовані хвилями давнього Сарматського моря.</a:t>
            </a:r>
          </a:p>
          <a:p>
            <a:r>
              <a:rPr lang="uk-UA" b="0" dirty="0" smtClean="0"/>
              <a:t>Печери не дарують легковажності. Не один раз у кам’яних ложах знаходили скелети тих, хто невідомо, скільки років тому заблукав між підземних доріг.</a:t>
            </a:r>
          </a:p>
          <a:p>
            <a:r>
              <a:rPr lang="uk-UA" b="0" dirty="0" smtClean="0"/>
              <a:t>Вчені кажуть, що на Тернопільщині поки що відкрито лише одну п’яту усіх печер. Тож величезне кам’яне царство досі залишається таємним підземним світом, закритим для людини.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2" y="1535112"/>
            <a:ext cx="4186239" cy="893755"/>
          </a:xfrm>
        </p:spPr>
        <p:txBody>
          <a:bodyPr/>
          <a:lstStyle/>
          <a:p>
            <a:pPr algn="ctr"/>
            <a:r>
              <a:rPr lang="uk-UA" dirty="0" smtClean="0"/>
              <a:t>Печера Малинки (с. Залісся , </a:t>
            </a:r>
            <a:r>
              <a:rPr lang="uk-UA" dirty="0" err="1" smtClean="0"/>
              <a:t>Чортківського</a:t>
            </a:r>
            <a:r>
              <a:rPr lang="uk-UA" dirty="0" smtClean="0"/>
              <a:t> р-ну.</a:t>
            </a:r>
            <a:endParaRPr lang="uk-UA" dirty="0"/>
          </a:p>
        </p:txBody>
      </p:sp>
      <p:pic>
        <p:nvPicPr>
          <p:cNvPr id="7" name="Содержимое 6" descr="фото-Олег-Григор’єв-Млик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1999" y="2643182"/>
            <a:ext cx="4364951" cy="37147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3897344" cy="1214446"/>
          </a:xfrm>
        </p:spPr>
        <p:txBody>
          <a:bodyPr/>
          <a:lstStyle/>
          <a:p>
            <a:pPr algn="ctr"/>
            <a:r>
              <a:rPr lang="uk-UA" dirty="0" smtClean="0"/>
              <a:t>Печера Перлина</a:t>
            </a:r>
          </a:p>
          <a:p>
            <a:pPr algn="ctr"/>
            <a:r>
              <a:rPr lang="uk-UA" sz="1800" dirty="0" smtClean="0"/>
              <a:t>(с. </a:t>
            </a:r>
            <a:r>
              <a:rPr lang="uk-UA" sz="1800" dirty="0" err="1" smtClean="0"/>
              <a:t>Крутилів</a:t>
            </a:r>
            <a:r>
              <a:rPr lang="uk-UA" sz="1800" dirty="0" smtClean="0"/>
              <a:t>,</a:t>
            </a:r>
          </a:p>
          <a:p>
            <a:pPr algn="ctr"/>
            <a:r>
              <a:rPr lang="uk-UA" sz="1800" dirty="0" smtClean="0"/>
              <a:t> </a:t>
            </a:r>
            <a:r>
              <a:rPr lang="uk-UA" sz="1800" dirty="0" err="1" smtClean="0"/>
              <a:t>Гусятинського</a:t>
            </a:r>
            <a:r>
              <a:rPr lang="uk-UA" sz="1800" dirty="0" smtClean="0"/>
              <a:t> р-ну.)</a:t>
            </a:r>
            <a:endParaRPr lang="uk-UA" sz="1800" dirty="0"/>
          </a:p>
        </p:txBody>
      </p:sp>
      <p:pic>
        <p:nvPicPr>
          <p:cNvPr id="7" name="Содержимое 6" descr="перл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214842" cy="35719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90" y="1000108"/>
            <a:ext cx="4041775" cy="78581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Печера Кришталева</a:t>
            </a:r>
          </a:p>
          <a:p>
            <a:r>
              <a:rPr lang="uk-UA" sz="1800" dirty="0" smtClean="0"/>
              <a:t>(с. </a:t>
            </a:r>
            <a:r>
              <a:rPr lang="uk-UA" sz="1800" dirty="0" err="1" smtClean="0"/>
              <a:t>Кривче</a:t>
            </a:r>
            <a:r>
              <a:rPr lang="uk-UA" sz="1800" dirty="0" smtClean="0"/>
              <a:t>, Борщівський р-н.)</a:t>
            </a:r>
            <a:endParaRPr lang="uk-UA" sz="1800" dirty="0"/>
          </a:p>
        </p:txBody>
      </p:sp>
      <p:pic>
        <p:nvPicPr>
          <p:cNvPr id="8" name="Содержимое 7" descr="wyr.com_.ua_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43372" y="2357430"/>
            <a:ext cx="4857784" cy="37147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Печера </a:t>
            </a:r>
            <a:r>
              <a:rPr lang="ru-RU" b="1" dirty="0" err="1" smtClean="0"/>
              <a:t>Вертеба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i="1" dirty="0" err="1" smtClean="0"/>
              <a:t>Поблизу</a:t>
            </a:r>
            <a:r>
              <a:rPr lang="ru-RU" sz="2700" i="1" dirty="0" smtClean="0"/>
              <a:t> села </a:t>
            </a:r>
            <a:r>
              <a:rPr lang="ru-RU" sz="2700" i="1" dirty="0" err="1" smtClean="0"/>
              <a:t>Більче-Золоте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Борщівського</a:t>
            </a:r>
            <a:r>
              <a:rPr lang="ru-RU" sz="2700" i="1" dirty="0" smtClean="0"/>
              <a:t> району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" name="Содержимое 3" descr="фото-Петро-Боднар-Ігорович-Вер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00200"/>
            <a:ext cx="6929485" cy="461488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5900750" cy="129856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Печера Оптимістична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sz="1800" b="0" i="1" dirty="0" err="1" smtClean="0"/>
              <a:t>Біля</a:t>
            </a:r>
            <a:r>
              <a:rPr lang="ru-RU" sz="1800" b="0" i="1" dirty="0" smtClean="0"/>
              <a:t> села </a:t>
            </a:r>
            <a:r>
              <a:rPr lang="ru-RU" sz="1800" b="0" i="1" dirty="0" err="1" smtClean="0"/>
              <a:t>Королівка</a:t>
            </a:r>
            <a:r>
              <a:rPr lang="ru-RU" sz="1800" b="0" i="1" dirty="0" smtClean="0"/>
              <a:t> </a:t>
            </a:r>
            <a:r>
              <a:rPr lang="ru-RU" sz="1800" b="0" i="1" dirty="0" err="1" smtClean="0"/>
              <a:t>Борщівського</a:t>
            </a:r>
            <a:r>
              <a:rPr lang="ru-RU" sz="1800" b="0" i="1" dirty="0" smtClean="0"/>
              <a:t> району</a:t>
            </a:r>
            <a:endParaRPr lang="uk-UA" sz="1800" dirty="0"/>
          </a:p>
        </p:txBody>
      </p:sp>
      <p:pic>
        <p:nvPicPr>
          <p:cNvPr id="5" name="Содержимое 4" descr="Кирилл-Багр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563846"/>
            <a:ext cx="5111750" cy="41511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714488"/>
            <a:ext cx="3108355" cy="478634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         Ця </a:t>
            </a:r>
            <a:r>
              <a:rPr lang="uk-UA" dirty="0" smtClean="0"/>
              <a:t>печера прославила Україну на весь світ, адже саме вона потрапила в Книгу рекордів </a:t>
            </a:r>
            <a:r>
              <a:rPr lang="uk-UA" dirty="0" err="1" smtClean="0"/>
              <a:t>Гіннеса</a:t>
            </a:r>
            <a:r>
              <a:rPr lang="uk-UA" dirty="0" smtClean="0"/>
              <a:t> як найдовша серед всіх гіпсових печер на Землі. Сумарна довжина ходів перевищує 230 кілометрів. Кажуть, печера утворилась вимиванням порід підземними водами ще 14 </a:t>
            </a:r>
            <a:r>
              <a:rPr lang="uk-UA" dirty="0" err="1" smtClean="0"/>
              <a:t>млн</a:t>
            </a:r>
            <a:r>
              <a:rPr lang="uk-UA" dirty="0" smtClean="0"/>
              <a:t> років тому.</a:t>
            </a:r>
          </a:p>
          <a:p>
            <a:r>
              <a:rPr lang="uk-UA" dirty="0" smtClean="0"/>
              <a:t>           Найбільший </a:t>
            </a:r>
            <a:r>
              <a:rPr lang="uk-UA" dirty="0" smtClean="0"/>
              <a:t>скарб Оптимістичної – вторинні мінеральні утворення, що зростали у підземних порожнинах протягом десятків тисяч років. Тут ви побачите багато гіпсових кристалів різноманітної форми та кольору, а ще кальцитові </a:t>
            </a:r>
            <a:r>
              <a:rPr lang="uk-UA" dirty="0" err="1" smtClean="0"/>
              <a:t>геліктити</a:t>
            </a:r>
            <a:r>
              <a:rPr lang="uk-UA" dirty="0" smtClean="0"/>
              <a:t> (унікальні для гіпсових печер). Вони нагадують морські корали, а за кольором можуть бути жовтими чи навіть рожевими. Цікаво, що у печері є питна вода. Кілька невеличких озер, площа найбільшого з яких 82 метри.</a:t>
            </a:r>
          </a:p>
          <a:p>
            <a:r>
              <a:rPr lang="uk-UA" dirty="0" smtClean="0"/>
              <a:t>          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543296" cy="642942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Оптимістична</a:t>
            </a:r>
            <a:endParaRPr lang="uk-UA" sz="2000" b="1" dirty="0"/>
          </a:p>
        </p:txBody>
      </p:sp>
      <p:pic>
        <p:nvPicPr>
          <p:cNvPr id="7" name="Содержимое 6" descr="оптим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6500858" cy="29986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8" y="4214818"/>
            <a:ext cx="4041775" cy="164307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Нещодавно у печері Оптимістична відкрили перший в Україні музей скульптур, експонати якого виліплені із глини, знайденої на дні.</a:t>
            </a:r>
            <a:endParaRPr lang="uk-UA" dirty="0" smtClean="0"/>
          </a:p>
        </p:txBody>
      </p:sp>
      <p:pic>
        <p:nvPicPr>
          <p:cNvPr id="8" name="Содержимое 7" descr="фото-групи-Печера-Оптимістичн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3714752"/>
            <a:ext cx="4041775" cy="303133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114921">
            <a:off x="482252" y="2551258"/>
            <a:ext cx="79296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58072" cy="116205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Квітучі долини                     </a:t>
            </a:r>
            <a:r>
              <a:rPr lang="uk-UA" sz="3600" dirty="0" smtClean="0"/>
              <a:t> Крокуси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Карпат</a:t>
            </a:r>
            <a:endParaRPr lang="uk-UA" sz="3200" dirty="0"/>
          </a:p>
        </p:txBody>
      </p:sp>
      <p:pic>
        <p:nvPicPr>
          <p:cNvPr id="5" name="Содержимое 4" descr="ff97e70a84b0d657d5ea4f24a4fd703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428736"/>
            <a:ext cx="5500726" cy="45005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1800" b="1" dirty="0" smtClean="0"/>
              <a:t>Міжсезоння – неймовірний час для мандрівок. Адже в цей період природа швидко змінюється і дає нам можливість спостерігати унікальні явища. У горах вже достатньо тепло, щоб йти у легкому одязі, але вершини ще вкриті снігом. Річки та водоспади набирають потужності. Природа прокидається, і першими на полонинах з’являються крокуси! Яскраво-фіолетові квіти, що цвітуть лише короткий період ранньою весною.</a:t>
            </a:r>
            <a:endParaRPr lang="uk-UA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58810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500594" cy="40005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90" y="1071546"/>
            <a:ext cx="3686172" cy="125094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Карпатські краєвиди</a:t>
            </a:r>
            <a:endParaRPr lang="uk-UA" sz="3600" dirty="0"/>
          </a:p>
        </p:txBody>
      </p:sp>
      <p:pic>
        <p:nvPicPr>
          <p:cNvPr id="8" name="Содержимое 7" descr="Karpaty1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143240" y="2691522"/>
            <a:ext cx="5799378" cy="38807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dirty="0" smtClean="0"/>
              <a:t>Виникнення алеї </a:t>
            </a:r>
            <a:r>
              <a:rPr lang="uk-UA" sz="2400" dirty="0" err="1" smtClean="0"/>
              <a:t>сакур</a:t>
            </a:r>
            <a:r>
              <a:rPr lang="uk-UA" sz="2400" dirty="0" smtClean="0"/>
              <a:t> в Ужгороді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1460137292_sakurafest2015uzhgoro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500042"/>
            <a:ext cx="5283230" cy="5857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179793" cy="51371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uk-UA" sz="1500" dirty="0" smtClean="0"/>
              <a:t> </a:t>
            </a:r>
            <a:r>
              <a:rPr lang="uk-UA" sz="1500" dirty="0" smtClean="0"/>
              <a:t>          Японська </a:t>
            </a:r>
            <a:r>
              <a:rPr lang="uk-UA" sz="1500" dirty="0" smtClean="0"/>
              <a:t>декоративна вишня — </a:t>
            </a:r>
            <a:r>
              <a:rPr lang="uk-UA" sz="1500" dirty="0" err="1" smtClean="0"/>
              <a:t>сакура</a:t>
            </a:r>
            <a:r>
              <a:rPr lang="uk-UA" sz="1500" dirty="0" smtClean="0"/>
              <a:t>  — з'явилася в Ужгороді ще в 1923 році, її привезли з Відня. На сьогоднішній день це дерево можна зустріти в багатьох куточках міста, на вулицях </a:t>
            </a:r>
            <a:r>
              <a:rPr lang="uk-UA" sz="1500" dirty="0" err="1" smtClean="0"/>
              <a:t>Ракоці</a:t>
            </a:r>
            <a:r>
              <a:rPr lang="uk-UA" sz="1500" dirty="0" smtClean="0"/>
              <a:t> і Довженка. Найбільше дерев висаджено на набережній річки Уж. Алея </a:t>
            </a:r>
            <a:r>
              <a:rPr lang="uk-UA" sz="1500" dirty="0" err="1" smtClean="0"/>
              <a:t>сакур</a:t>
            </a:r>
            <a:r>
              <a:rPr lang="uk-UA" sz="1500" dirty="0" smtClean="0"/>
              <a:t> прикрашає </a:t>
            </a:r>
            <a:r>
              <a:rPr lang="uk-UA" sz="1500" dirty="0" smtClean="0"/>
              <a:t>Київську та Православну набережні, прилеглі до площі Пушкіна, і є найбільш довгим райським садом в Європі. Чисельність дерев складає близько 2 тисяч.</a:t>
            </a:r>
            <a:br>
              <a:rPr lang="uk-UA" sz="1500" dirty="0" smtClean="0"/>
            </a:br>
            <a:r>
              <a:rPr lang="uk-UA" sz="1500" dirty="0" smtClean="0"/>
              <a:t>            Згідно </a:t>
            </a:r>
            <a:r>
              <a:rPr lang="uk-UA" sz="1500" dirty="0" smtClean="0"/>
              <a:t>з місцевою легендою (яка не має нічого спільного із реальними </a:t>
            </a:r>
            <a:r>
              <a:rPr lang="uk-UA" sz="1500" dirty="0" smtClean="0"/>
              <a:t>подіями), </a:t>
            </a:r>
            <a:r>
              <a:rPr lang="uk-UA" sz="1500" dirty="0" smtClean="0"/>
              <a:t>екзотичні дерева були вкрадені місцевими жителями, коли японці прямували до імператора Австрії </a:t>
            </a:r>
            <a:r>
              <a:rPr lang="uk-UA" sz="1500" dirty="0" err="1" smtClean="0"/>
              <a:t>Франца</a:t>
            </a:r>
            <a:r>
              <a:rPr lang="uk-UA" sz="1500" dirty="0" smtClean="0"/>
              <a:t> Йосифа </a:t>
            </a:r>
            <a:r>
              <a:rPr lang="en-US" sz="1500" dirty="0" smtClean="0"/>
              <a:t>I. </a:t>
            </a:r>
            <a:r>
              <a:rPr lang="uk-UA" sz="1500" dirty="0" smtClean="0"/>
              <a:t>Вони везли в подарунок дерева </a:t>
            </a:r>
            <a:r>
              <a:rPr lang="uk-UA" sz="1500" dirty="0" err="1" smtClean="0"/>
              <a:t>сакури</a:t>
            </a:r>
            <a:r>
              <a:rPr lang="uk-UA" sz="1500" dirty="0" smtClean="0"/>
              <a:t> і зупинилися на нічліг в місті </a:t>
            </a:r>
            <a:r>
              <a:rPr lang="uk-UA" sz="1500" dirty="0" err="1" smtClean="0"/>
              <a:t>Мукачево</a:t>
            </a:r>
            <a:r>
              <a:rPr lang="uk-UA" sz="1500" dirty="0" smtClean="0"/>
              <a:t>. Звістка про незвичайні японські вишні облетіла все місто й відважні закарпатці підмінили вночі саджанці </a:t>
            </a:r>
            <a:r>
              <a:rPr lang="uk-UA" sz="1500" dirty="0" err="1" smtClean="0"/>
              <a:t>сакури</a:t>
            </a:r>
            <a:r>
              <a:rPr lang="uk-UA" sz="1500" dirty="0" smtClean="0"/>
              <a:t> на звичайні фруктові дерева.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Степи в Херсонській області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57232"/>
            <a:ext cx="5500726" cy="10001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 err="1" smtClean="0"/>
              <a:t>Український</a:t>
            </a:r>
            <a:r>
              <a:rPr lang="ru-RU" sz="1400" dirty="0" smtClean="0"/>
              <a:t> степ</a:t>
            </a:r>
            <a:r>
              <a:rPr lang="ru-RU" sz="1400" b="0" dirty="0" smtClean="0"/>
              <a:t> — </a:t>
            </a:r>
            <a:r>
              <a:rPr lang="ru-RU" sz="1400" b="0" dirty="0" err="1" smtClean="0">
                <a:hlinkClick r:id="rId2" tooltip="Степ"/>
              </a:rPr>
              <a:t>степова</a:t>
            </a:r>
            <a:r>
              <a:rPr lang="ru-RU" sz="1400" b="0" dirty="0" smtClean="0"/>
              <a:t> </a:t>
            </a:r>
            <a:r>
              <a:rPr lang="ru-RU" sz="1400" b="0" dirty="0" err="1" smtClean="0">
                <a:hlinkClick r:id="rId3" tooltip="Природна зона"/>
              </a:rPr>
              <a:t>природна</a:t>
            </a:r>
            <a:r>
              <a:rPr lang="ru-RU" sz="1400" b="0" dirty="0" smtClean="0">
                <a:hlinkClick r:id="rId3" tooltip="Природна зона"/>
              </a:rPr>
              <a:t> зона</a:t>
            </a:r>
            <a:r>
              <a:rPr lang="ru-RU" sz="1400" b="0" dirty="0" smtClean="0"/>
              <a:t> в </a:t>
            </a:r>
            <a:r>
              <a:rPr lang="ru-RU" sz="1400" b="0" dirty="0" err="1" smtClean="0">
                <a:hlinkClick r:id="rId4" tooltip="Україна"/>
              </a:rPr>
              <a:t>Україні</a:t>
            </a:r>
            <a:r>
              <a:rPr lang="ru-RU" sz="1400" b="0" dirty="0" smtClean="0"/>
              <a:t>, </a:t>
            </a:r>
            <a:r>
              <a:rPr lang="ru-RU" sz="1400" b="0" dirty="0" err="1" smtClean="0"/>
              <a:t>розташована</a:t>
            </a:r>
            <a:r>
              <a:rPr lang="ru-RU" sz="1400" b="0" dirty="0" smtClean="0"/>
              <a:t> на </a:t>
            </a:r>
            <a:r>
              <a:rPr lang="ru-RU" sz="1400" b="0" dirty="0" err="1" smtClean="0"/>
              <a:t>півдні</a:t>
            </a:r>
            <a:r>
              <a:rPr lang="ru-RU" sz="1400" b="0" dirty="0" smtClean="0"/>
              <a:t>, </a:t>
            </a:r>
            <a:r>
              <a:rPr lang="ru-RU" sz="1400" b="0" dirty="0" err="1" smtClean="0"/>
              <a:t>центрі</a:t>
            </a:r>
            <a:r>
              <a:rPr lang="ru-RU" sz="1400" b="0" dirty="0" smtClean="0"/>
              <a:t> </a:t>
            </a:r>
            <a:r>
              <a:rPr lang="ru-RU" sz="1400" b="0" dirty="0" err="1" smtClean="0"/>
              <a:t>й</a:t>
            </a:r>
            <a:r>
              <a:rPr lang="ru-RU" sz="1400" b="0" dirty="0" smtClean="0"/>
              <a:t> </a:t>
            </a:r>
            <a:r>
              <a:rPr lang="ru-RU" sz="1400" b="0" dirty="0" err="1" smtClean="0"/>
              <a:t>сході</a:t>
            </a:r>
            <a:r>
              <a:rPr lang="ru-RU" sz="1400" b="0" dirty="0" smtClean="0"/>
              <a:t> </a:t>
            </a:r>
            <a:r>
              <a:rPr lang="ru-RU" sz="1400" b="0" dirty="0" err="1" smtClean="0"/>
              <a:t>країни</a:t>
            </a:r>
            <a:r>
              <a:rPr lang="ru-RU" sz="1400" b="0" dirty="0" smtClean="0"/>
              <a:t>.</a:t>
            </a:r>
            <a:r>
              <a:rPr lang="uk-UA" sz="1400" b="0" dirty="0" smtClean="0"/>
              <a:t> На території сучасної України степ займає 240 тисяч </a:t>
            </a:r>
            <a:r>
              <a:rPr lang="uk-UA" sz="1400" b="0" dirty="0" err="1" smtClean="0"/>
              <a:t>км²</a:t>
            </a:r>
            <a:r>
              <a:rPr lang="uk-UA" sz="1400" b="0" dirty="0" smtClean="0"/>
              <a:t>, або 40 % від усієї території країни, є найбільшим зональним природним </a:t>
            </a:r>
            <a:r>
              <a:rPr lang="uk-UA" sz="1400" b="0" dirty="0" smtClean="0"/>
              <a:t>комплексом.</a:t>
            </a:r>
            <a:endParaRPr lang="uk-UA" sz="1400" dirty="0"/>
          </a:p>
        </p:txBody>
      </p:sp>
      <p:pic>
        <p:nvPicPr>
          <p:cNvPr id="7" name="Содержимое 6" descr="Провальський_степ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14282" y="2500306"/>
            <a:ext cx="5252793" cy="3929090"/>
          </a:xfrm>
        </p:spPr>
      </p:pic>
      <p:pic>
        <p:nvPicPr>
          <p:cNvPr id="8" name="Содержимое 7" descr="222029.jp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714876" y="1428736"/>
            <a:ext cx="4256089" cy="3500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Вилкове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3071834" cy="3500462"/>
          </a:xfrm>
        </p:spPr>
        <p:txBody>
          <a:bodyPr>
            <a:noAutofit/>
          </a:bodyPr>
          <a:lstStyle/>
          <a:p>
            <a:r>
              <a:rPr lang="vi-VN" sz="1400" b="1" dirty="0" smtClean="0">
                <a:latin typeface="+mj-lt"/>
              </a:rPr>
              <a:t>Ви́лкове</a:t>
            </a:r>
            <a:r>
              <a:rPr lang="vi-VN" sz="1400" dirty="0" smtClean="0">
                <a:latin typeface="+mj-lt"/>
              </a:rPr>
              <a:t>(</a:t>
            </a:r>
            <a:r>
              <a:rPr lang="vi-VN" sz="1400" dirty="0" smtClean="0">
                <a:latin typeface="+mj-lt"/>
                <a:hlinkClick r:id="rId2" tooltip="Румунська мова"/>
              </a:rPr>
              <a:t>рум</a:t>
            </a:r>
            <a:r>
              <a:rPr lang="vi-VN" sz="1400" dirty="0" smtClean="0">
                <a:latin typeface="+mj-lt"/>
                <a:hlinkClick r:id="rId2" tooltip="Румунська мова"/>
              </a:rPr>
              <a:t>.</a:t>
            </a:r>
            <a:r>
              <a:rPr lang="vi-VN" sz="1400" dirty="0" smtClean="0">
                <a:latin typeface="+mj-lt"/>
              </a:rPr>
              <a:t> </a:t>
            </a:r>
            <a:r>
              <a:rPr lang="en-US" sz="1400" dirty="0" err="1" smtClean="0">
                <a:latin typeface="+mj-lt"/>
              </a:rPr>
              <a:t>Vâlcov</a:t>
            </a:r>
            <a:r>
              <a:rPr lang="en-US" sz="1400" dirty="0" smtClean="0">
                <a:latin typeface="+mj-lt"/>
              </a:rPr>
              <a:t>, </a:t>
            </a:r>
            <a:r>
              <a:rPr lang="vi-VN" sz="1400" dirty="0" smtClean="0">
                <a:latin typeface="+mj-lt"/>
                <a:hlinkClick r:id="rId3" tooltip="Російська мова"/>
              </a:rPr>
              <a:t>рос</a:t>
            </a:r>
            <a:r>
              <a:rPr lang="vi-VN" sz="1400" dirty="0" smtClean="0">
                <a:latin typeface="+mj-lt"/>
                <a:hlinkClick r:id="rId3" tooltip="Російська мова"/>
              </a:rPr>
              <a:t>.</a:t>
            </a:r>
            <a:r>
              <a:rPr lang="vi-VN" sz="1400" dirty="0" smtClean="0">
                <a:latin typeface="+mj-lt"/>
              </a:rPr>
              <a:t> </a:t>
            </a:r>
            <a:endParaRPr lang="uk-UA" sz="1400" dirty="0" smtClean="0">
              <a:latin typeface="+mj-lt"/>
            </a:endParaRPr>
          </a:p>
          <a:p>
            <a:r>
              <a:rPr lang="vi-VN" sz="1400" dirty="0" smtClean="0">
                <a:latin typeface="+mj-lt"/>
              </a:rPr>
              <a:t>Вилково</a:t>
            </a:r>
            <a:r>
              <a:rPr lang="vi-VN" sz="1400" dirty="0" smtClean="0">
                <a:latin typeface="+mj-lt"/>
              </a:rPr>
              <a:t>) </a:t>
            </a:r>
            <a:r>
              <a:rPr lang="uk-UA" sz="1400" dirty="0" smtClean="0">
                <a:latin typeface="+mj-lt"/>
              </a:rPr>
              <a:t>  </a:t>
            </a:r>
            <a:r>
              <a:rPr lang="vi-VN" sz="1400" dirty="0" smtClean="0">
                <a:latin typeface="+mj-lt"/>
              </a:rPr>
              <a:t>—</a:t>
            </a:r>
            <a:r>
              <a:rPr lang="vi-VN" sz="1400" dirty="0" smtClean="0">
                <a:latin typeface="+mj-lt"/>
              </a:rPr>
              <a:t> </a:t>
            </a:r>
            <a:r>
              <a:rPr lang="vi-VN" sz="1400" dirty="0" smtClean="0">
                <a:latin typeface="+mj-lt"/>
                <a:hlinkClick r:id="rId4" tooltip="Місто"/>
              </a:rPr>
              <a:t>місто</a:t>
            </a:r>
            <a:r>
              <a:rPr lang="vi-VN" sz="1400" dirty="0" smtClean="0">
                <a:latin typeface="+mj-lt"/>
              </a:rPr>
              <a:t>, розташоване в українській частині </a:t>
            </a:r>
            <a:r>
              <a:rPr lang="vi-VN" sz="1400" dirty="0" smtClean="0">
                <a:latin typeface="+mj-lt"/>
                <a:hlinkClick r:id="rId5" tooltip="Дельта Дунаю"/>
              </a:rPr>
              <a:t>дельти Дунаю</a:t>
            </a:r>
            <a:r>
              <a:rPr lang="vi-VN" sz="1400" dirty="0" smtClean="0">
                <a:latin typeface="+mj-lt"/>
              </a:rPr>
              <a:t>, на крайньому південному заході </a:t>
            </a:r>
            <a:r>
              <a:rPr lang="vi-VN" sz="1400" dirty="0" smtClean="0">
                <a:latin typeface="+mj-lt"/>
                <a:hlinkClick r:id="rId6" tooltip="Україна"/>
              </a:rPr>
              <a:t>України</a:t>
            </a:r>
            <a:r>
              <a:rPr lang="vi-VN" sz="1400" dirty="0" smtClean="0">
                <a:latin typeface="+mj-lt"/>
              </a:rPr>
              <a:t>, в </a:t>
            </a:r>
            <a:r>
              <a:rPr lang="vi-VN" sz="1400" dirty="0" smtClean="0">
                <a:latin typeface="+mj-lt"/>
                <a:hlinkClick r:id="rId7" tooltip="Кілійський район"/>
              </a:rPr>
              <a:t>Кілійському районі</a:t>
            </a:r>
            <a:r>
              <a:rPr lang="vi-VN" sz="1400" dirty="0" smtClean="0">
                <a:latin typeface="+mj-lt"/>
              </a:rPr>
              <a:t> </a:t>
            </a:r>
            <a:r>
              <a:rPr lang="vi-VN" sz="1400" dirty="0" smtClean="0">
                <a:latin typeface="+mj-lt"/>
                <a:hlinkClick r:id="rId8" tooltip="Одеська область"/>
              </a:rPr>
              <a:t>Одеської області</a:t>
            </a:r>
            <a:r>
              <a:rPr lang="vi-VN" sz="1400" dirty="0" smtClean="0">
                <a:latin typeface="+mj-lt"/>
              </a:rPr>
              <a:t>. Це останній населений пункт на берегах </a:t>
            </a:r>
            <a:r>
              <a:rPr lang="vi-VN" sz="1400" dirty="0" smtClean="0">
                <a:latin typeface="+mj-lt"/>
                <a:hlinkClick r:id="rId9" tooltip="Дунай"/>
              </a:rPr>
              <a:t>Дунаю</a:t>
            </a:r>
            <a:r>
              <a:rPr lang="vi-VN" sz="1400" dirty="0" smtClean="0">
                <a:latin typeface="+mj-lt"/>
              </a:rPr>
              <a:t> перед його впадінням в </a:t>
            </a:r>
            <a:r>
              <a:rPr lang="vi-VN" sz="1400" dirty="0" smtClean="0">
                <a:latin typeface="+mj-lt"/>
                <a:hlinkClick r:id="rId10"/>
              </a:rPr>
              <a:t>Чорне море</a:t>
            </a:r>
            <a:r>
              <a:rPr lang="vi-VN" sz="1400" dirty="0" smtClean="0">
                <a:latin typeface="+mj-lt"/>
              </a:rPr>
              <a:t>.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Це місто також відоме під назвою «Українська 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  <a:hlinkClick r:id="rId11" tooltip="Венеція"/>
              </a:rPr>
              <a:t>Венеція»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завдяки численним каналам (місцеві жителі називають їх 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  <a:hlinkClick r:id="rId12" tooltip="Єрик"/>
              </a:rPr>
              <a:t>єриками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), проритим вздовж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вулиць.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vilkove_venetsija.jpg"/>
          <p:cNvPicPr>
            <a:picLocks noGrp="1" noChangeAspect="1"/>
          </p:cNvPicPr>
          <p:nvPr>
            <p:ph sz="half" idx="2"/>
          </p:nvPr>
        </p:nvPicPr>
        <p:blipFill>
          <a:blip r:embed="rId13"/>
          <a:stretch>
            <a:fillRect/>
          </a:stretch>
        </p:blipFill>
        <p:spPr>
          <a:xfrm>
            <a:off x="357158" y="4143380"/>
            <a:ext cx="4426539" cy="2492968"/>
          </a:xfrm>
        </p:spPr>
      </p:pic>
      <p:pic>
        <p:nvPicPr>
          <p:cNvPr id="10" name="Содержимое 9" descr="21928.jpg"/>
          <p:cNvPicPr>
            <a:picLocks noGrp="1" noChangeAspect="1"/>
          </p:cNvPicPr>
          <p:nvPr>
            <p:ph sz="quarter" idx="4"/>
          </p:nvPr>
        </p:nvPicPr>
        <p:blipFill>
          <a:blip r:embed="rId14" cstate="print"/>
          <a:stretch>
            <a:fillRect/>
          </a:stretch>
        </p:blipFill>
        <p:spPr>
          <a:xfrm>
            <a:off x="3286116" y="1000108"/>
            <a:ext cx="5715039" cy="38576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208279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Буцький</a:t>
            </a:r>
            <a:r>
              <a:rPr lang="uk-UA" dirty="0" smtClean="0"/>
              <a:t> каньйон,</a:t>
            </a:r>
            <a:br>
              <a:rPr lang="uk-UA" dirty="0" smtClean="0"/>
            </a:br>
            <a:r>
              <a:rPr lang="uk-UA" dirty="0" smtClean="0"/>
              <a:t>Черкаська область.</a:t>
            </a:r>
            <a:endParaRPr lang="uk-UA" dirty="0"/>
          </a:p>
        </p:txBody>
      </p:sp>
      <p:pic>
        <p:nvPicPr>
          <p:cNvPr id="6" name="Содержимое 5" descr="kbur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868" y="2500306"/>
            <a:ext cx="5334037" cy="4000528"/>
          </a:xfrm>
        </p:spPr>
      </p:pic>
      <p:pic>
        <p:nvPicPr>
          <p:cNvPr id="8" name="Содержимое 7" descr="80678_800x600_Bukskii_kano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357298"/>
            <a:ext cx="4143404" cy="27398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Водяні млини</a:t>
            </a:r>
            <a:br>
              <a:rPr lang="uk-UA" dirty="0" smtClean="0"/>
            </a:br>
            <a:r>
              <a:rPr lang="uk-UA" sz="2700" dirty="0" smtClean="0"/>
              <a:t>(село Водяники,Черкаська область)</a:t>
            </a:r>
            <a:endParaRPr lang="uk-UA" sz="2700" dirty="0"/>
          </a:p>
        </p:txBody>
      </p:sp>
      <p:pic>
        <p:nvPicPr>
          <p:cNvPr id="5" name="Содержимое 4" descr="vitryak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643470" cy="3857652"/>
          </a:xfrm>
        </p:spPr>
      </p:pic>
      <p:pic>
        <p:nvPicPr>
          <p:cNvPr id="6" name="Содержимое 5" descr="IMG_7144-1-e14340365333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071678"/>
            <a:ext cx="4286280" cy="30718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err="1" smtClean="0"/>
              <a:t>Олешківські</a:t>
            </a:r>
            <a:r>
              <a:rPr lang="uk-UA" sz="4000" dirty="0" smtClean="0"/>
              <a:t> піски</a:t>
            </a:r>
            <a:endParaRPr lang="uk-UA" sz="4000" dirty="0"/>
          </a:p>
        </p:txBody>
      </p:sp>
      <p:pic>
        <p:nvPicPr>
          <p:cNvPr id="5" name="Содержимое 4" descr="Олешківські-піс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785794"/>
            <a:ext cx="5354668" cy="50720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i="1" dirty="0" err="1" smtClean="0"/>
              <a:t>Олешківські</a:t>
            </a:r>
            <a:r>
              <a:rPr lang="uk-UA" i="1" dirty="0" smtClean="0"/>
              <a:t> піски є найбільшим піщаним масивом у Європі. Складаються із безмежних барханів (тутешні мешканці називають їх «кучугурами»), висотою близько 5 м, і негустою рослинністю…</a:t>
            </a:r>
            <a:endParaRPr lang="uk-UA" dirty="0" smtClean="0"/>
          </a:p>
          <a:p>
            <a:r>
              <a:rPr lang="uk-UA" dirty="0" smtClean="0"/>
              <a:t>Знаходяться ці піски у </a:t>
            </a:r>
            <a:r>
              <a:rPr lang="uk-UA" dirty="0" err="1" smtClean="0"/>
              <a:t>Цюрупінському</a:t>
            </a:r>
            <a:r>
              <a:rPr lang="uk-UA" dirty="0" smtClean="0"/>
              <a:t> районі (стара назва </a:t>
            </a:r>
            <a:r>
              <a:rPr lang="uk-UA" dirty="0" err="1" smtClean="0"/>
              <a:t>Цюрупінська</a:t>
            </a:r>
            <a:r>
              <a:rPr lang="uk-UA" dirty="0" smtClean="0"/>
              <a:t> – </a:t>
            </a:r>
            <a:r>
              <a:rPr lang="uk-UA" dirty="0" err="1" smtClean="0"/>
              <a:t>Олешки</a:t>
            </a:r>
            <a:r>
              <a:rPr lang="uk-UA" dirty="0" smtClean="0"/>
              <a:t>) Херсонської області,за 30 км на схід від обласного центру. Дніпровські піски існували здавна, але </a:t>
            </a:r>
            <a:r>
              <a:rPr lang="uk-UA" dirty="0" err="1" smtClean="0"/>
              <a:t>Олешківська</a:t>
            </a:r>
            <a:r>
              <a:rPr lang="uk-UA" dirty="0" smtClean="0"/>
              <a:t> пустеля у нинішньому своєму вигляді з’явилися порівняно недавно: через випасання величезних отар овець у ХІХ ст., які знищили траву, звільнили піски, а вітрова ерозія дала їм можливість розширюватися.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67</TotalTime>
  <Words>537</Words>
  <Application>Microsoft Office PowerPoint</Application>
  <PresentationFormat>Экран (4:3)</PresentationFormat>
  <Paragraphs>43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10</vt:lpstr>
      <vt:lpstr>Моя Україна</vt:lpstr>
      <vt:lpstr>Квітучі долини                      Крокуси  Карпат</vt:lpstr>
      <vt:lpstr>Слайд 3</vt:lpstr>
      <vt:lpstr>Виникнення алеї сакур в Ужгороді </vt:lpstr>
      <vt:lpstr>Степи в Херсонській області</vt:lpstr>
      <vt:lpstr>Вилкове</vt:lpstr>
      <vt:lpstr>Буцький каньйон, Черкаська область.</vt:lpstr>
      <vt:lpstr>Водяні млини (село Водяники,Черкаська область)</vt:lpstr>
      <vt:lpstr>Олешківські піски</vt:lpstr>
      <vt:lpstr>Буковель</vt:lpstr>
      <vt:lpstr>Джуринський водоспад</vt:lpstr>
      <vt:lpstr>Плебанівський віадук</vt:lpstr>
      <vt:lpstr>Заліщики</vt:lpstr>
      <vt:lpstr>Печери Тернопільщини </vt:lpstr>
      <vt:lpstr>Слайд 15</vt:lpstr>
      <vt:lpstr>Печера Вертеба Поблизу села Більче-Золоте Борщівського району </vt:lpstr>
      <vt:lpstr>Печера Оптимістична Біля села Королівка Борщівського району</vt:lpstr>
      <vt:lpstr>Оптимістична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Україна</dc:title>
  <dc:creator>Admin</dc:creator>
  <cp:lastModifiedBy>Admin</cp:lastModifiedBy>
  <cp:revision>7</cp:revision>
  <dcterms:created xsi:type="dcterms:W3CDTF">2018-02-19T11:48:02Z</dcterms:created>
  <dcterms:modified xsi:type="dcterms:W3CDTF">2018-02-19T12:55:10Z</dcterms:modified>
</cp:coreProperties>
</file>