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59" r:id="rId6"/>
    <p:sldId id="277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99CC"/>
    <a:srgbClr val="FF6600"/>
    <a:srgbClr val="0033CC"/>
    <a:srgbClr val="008000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800C3-E39F-4B85-A30E-2ADFC524F8C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6F1FE-658E-42DA-8C99-2D8E41B2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06084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УРОК-ПОДОРОЖ</a:t>
            </a:r>
          </a:p>
          <a:p>
            <a:pPr algn="ctr"/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 ГОСПОДАР СВОГО ДОМУ”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2</a:t>
            </a:r>
            <a:endParaRPr lang="uk-UA" sz="4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середньому на одну</a:t>
            </a:r>
          </a:p>
          <a:p>
            <a:r>
              <a:rPr lang="uk-UA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особу на місяць потрібна </a:t>
            </a:r>
          </a:p>
          <a:p>
            <a:r>
              <a:rPr lang="uk-UA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певна кількість продук-</a:t>
            </a:r>
          </a:p>
          <a:p>
            <a:r>
              <a:rPr lang="uk-UA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тів харчування. Так,</a:t>
            </a:r>
          </a:p>
          <a:p>
            <a:r>
              <a:rPr lang="uk-UA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потреба в хлібі ста-</a:t>
            </a:r>
          </a:p>
          <a:p>
            <a:r>
              <a:rPr lang="uk-UA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новить 9 кг. Обчис-</a:t>
            </a:r>
          </a:p>
          <a:p>
            <a:r>
              <a:rPr lang="uk-UA" sz="4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літь витрати своєї родини на хліб за місяць, якщо 1 кг хліба коштує 11 грн. 25 коп. </a:t>
            </a:r>
            <a:endParaRPr lang="ru-RU" sz="4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60648"/>
            <a:ext cx="4876800" cy="487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284984"/>
            <a:ext cx="9144000" cy="286232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 кг · 4 особи = 36 кг </a:t>
            </a:r>
            <a:br>
              <a:rPr lang="uk-UA" sz="60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60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36 · 1 125 = 40 500 коп.</a:t>
            </a:r>
          </a:p>
          <a:p>
            <a:pPr algn="ctr"/>
            <a:r>
              <a:rPr lang="uk-UA" sz="60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405 грн.</a:t>
            </a:r>
            <a:endParaRPr lang="ru-RU" sz="6000" b="1" dirty="0"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3</a:t>
            </a:r>
          </a:p>
          <a:p>
            <a:endParaRPr lang="uk-UA" sz="4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Якщо за один день кожен з нас витратить зайвий 1 г хліба, якою буде перевитра-</a:t>
            </a:r>
          </a:p>
          <a:p>
            <a:r>
              <a:rPr lang="uk-UA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 хліба по нашому</a:t>
            </a:r>
          </a:p>
          <a:p>
            <a:r>
              <a:rPr lang="uk-UA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місті? Населення</a:t>
            </a:r>
          </a:p>
          <a:p>
            <a:r>
              <a:rPr lang="uk-UA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міста становить </a:t>
            </a:r>
          </a:p>
          <a:p>
            <a:r>
              <a:rPr lang="uk-UA" sz="4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35 тис. 240 людей.</a:t>
            </a:r>
            <a:endParaRPr lang="ru-RU" sz="48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NACDUsui8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924944"/>
            <a:ext cx="4114890" cy="41148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052736"/>
            <a:ext cx="9144000" cy="212365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35 240 · 1 = 35 240 г = </a:t>
            </a:r>
          </a:p>
          <a:p>
            <a:pPr algn="ctr"/>
            <a:r>
              <a:rPr lang="uk-UA" sz="6600" b="1" dirty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6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35 кг 240 г</a:t>
            </a:r>
            <a:endParaRPr lang="ru-RU" sz="6600" b="1" dirty="0"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solidFill>
                  <a:srgbClr val="FF0066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Печера Світлячків</a:t>
            </a:r>
            <a:endParaRPr lang="ru-RU" sz="6600" b="1" dirty="0">
              <a:solidFill>
                <a:srgbClr val="FF0066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c1f34e8fe06ef58f3655444e17d25e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048844"/>
            <a:ext cx="4680520" cy="5620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1_1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052736"/>
            <a:ext cx="4040394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1</a:t>
            </a:r>
            <a:endParaRPr lang="uk-UA" sz="44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Скільки можна зекономити електроенергії, якщо</a:t>
            </a:r>
          </a:p>
          <a:p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кожен школяр </a:t>
            </a:r>
            <a:r>
              <a:rPr lang="uk-UA" sz="44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на-</a:t>
            </a:r>
            <a:endParaRPr lang="uk-UA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шої</a:t>
            </a:r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школи </a:t>
            </a:r>
            <a:r>
              <a:rPr lang="uk-UA" sz="44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скоро-</a:t>
            </a:r>
            <a:endParaRPr lang="uk-UA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тить</a:t>
            </a:r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роботу тільки</a:t>
            </a:r>
          </a:p>
          <a:p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лампочки потуж</a:t>
            </a:r>
          </a:p>
          <a:p>
            <a:r>
              <a:rPr lang="uk-UA" sz="44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ністю</a:t>
            </a:r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100 Вт/</a:t>
            </a:r>
            <a:r>
              <a:rPr lang="uk-UA" sz="44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</a:t>
            </a:r>
          </a:p>
          <a:p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 хв. </a:t>
            </a:r>
            <a:r>
              <a:rPr lang="uk-UA" sz="44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одоби. </a:t>
            </a:r>
            <a:r>
              <a:rPr lang="uk-UA" sz="44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Школя-</a:t>
            </a:r>
            <a:endParaRPr lang="uk-UA" sz="44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рів у нашій школі 115. </a:t>
            </a:r>
            <a:endParaRPr lang="ru-RU" sz="44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artoon-light-bulb-1764851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95936" y="0"/>
            <a:ext cx="5380892" cy="68580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2</a:t>
            </a:r>
          </a:p>
          <a:p>
            <a:endParaRPr lang="uk-UA" sz="48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Звичайна лампа має потужність 100 Вт/</a:t>
            </a:r>
            <a:r>
              <a:rPr lang="uk-UA" sz="48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uk-UA" sz="48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енерго-</a:t>
            </a:r>
            <a:endParaRPr lang="uk-UA" sz="48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зберігаюча</a:t>
            </a:r>
            <a:r>
              <a:rPr lang="uk-UA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20 Вт/год.</a:t>
            </a:r>
          </a:p>
          <a:p>
            <a:r>
              <a:rPr lang="uk-UA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скільки разів енергозберігаюча </a:t>
            </a:r>
          </a:p>
          <a:p>
            <a:r>
              <a:rPr lang="uk-UA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лампа економніша від звичайної?</a:t>
            </a:r>
          </a:p>
        </p:txBody>
      </p:sp>
      <p:pic>
        <p:nvPicPr>
          <p:cNvPr id="4" name="Рисунок 3" descr="44820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42767" y="1457400"/>
            <a:ext cx="4601233" cy="5400600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ight-bulb-clip-art-165770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12576" y="1628800"/>
            <a:ext cx="5079365" cy="464761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899592" y="26064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кВт/</a:t>
            </a:r>
            <a:r>
              <a:rPr lang="uk-UA" sz="7200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7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</a:t>
            </a:r>
            <a:endParaRPr lang="ru-RU" sz="72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5842337"/>
            <a:ext cx="4860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 Вт</a:t>
            </a:r>
            <a:endParaRPr lang="ru-RU" sz="6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3995936" y="1772816"/>
            <a:ext cx="1512168" cy="4752528"/>
          </a:xfrm>
          <a:prstGeom prst="rightBrac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2996952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FF0066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Світить </a:t>
            </a:r>
          </a:p>
          <a:p>
            <a:pPr algn="ctr"/>
            <a:r>
              <a:rPr lang="uk-UA" sz="6000" b="1" dirty="0" smtClean="0">
                <a:solidFill>
                  <a:srgbClr val="FF0066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 год.</a:t>
            </a:r>
            <a:endParaRPr lang="ru-RU" sz="6000" b="1" dirty="0">
              <a:solidFill>
                <a:srgbClr val="FF0066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ноча-сверчка-156242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0"/>
            <a:ext cx="4410222" cy="685800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3779912" y="2276872"/>
            <a:ext cx="5148064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uk-UA" sz="5400" b="1" dirty="0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ВІДПОЧИНОК</a:t>
            </a:r>
            <a:endParaRPr lang="ru-RU" sz="5400" b="1" dirty="0">
              <a:solidFill>
                <a:srgbClr val="FFC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endParaRPr lang="uk-U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Електропотяг заїхав до тунелю.    </a:t>
            </a:r>
          </a:p>
          <a:p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У який бік буде</a:t>
            </a:r>
          </a:p>
          <a:p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йти дим, коли</a:t>
            </a:r>
          </a:p>
          <a:p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електропотяг</a:t>
            </a:r>
          </a:p>
          <a:p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вийде з</a:t>
            </a:r>
          </a:p>
          <a:p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тунелю?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ubway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2060848"/>
            <a:ext cx="5237066" cy="479715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0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Краплинка</a:t>
            </a:r>
            <a:endParaRPr lang="ru-RU" sz="8000" b="1" dirty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5699-image-origin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838132"/>
            <a:ext cx="5472608" cy="601986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0"/>
            <a:ext cx="550810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</a:t>
            </a:r>
          </a:p>
          <a:p>
            <a:r>
              <a:rPr lang="uk-UA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1 хв. погано закритого крана витікає 110 крапель води. За 1 год. – 660 г, за добу – більше, ніж 15 л. Скільки літрів води витече за добу, якщо крани погано закриті? В школі 17 кранів. 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4115665-illustration-of-a-tap-and-water-on-a-white-background-Stock-Vector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252536" y="0"/>
            <a:ext cx="4199206" cy="68580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Мета: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формувати вміння учнів поєднувати   </a:t>
            </a:r>
          </a:p>
          <a:p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математичну та нематематичну </a:t>
            </a:r>
          </a:p>
          <a:p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інформацію; удосконалювати навички</a:t>
            </a:r>
          </a:p>
          <a:p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виконання дій з натуральними </a:t>
            </a:r>
          </a:p>
          <a:p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числами; повторити співвідношення</a:t>
            </a:r>
          </a:p>
          <a:p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між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одиницями вимірювання; </a:t>
            </a:r>
          </a:p>
          <a:p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розвивати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зацікавленість до предмета,</a:t>
            </a:r>
          </a:p>
          <a:p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здатність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творчого застосування</a:t>
            </a:r>
          </a:p>
          <a:p>
            <a:r>
              <a:rPr lang="uk-U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виховувати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бережливість і  </a:t>
            </a:r>
          </a:p>
          <a:p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ощадливість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 </a:t>
            </a:r>
            <a:endParaRPr lang="uk-UA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розширити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кругозір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008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Господар свого дому</a:t>
            </a:r>
            <a:endParaRPr lang="ru-RU" sz="7200" b="1" dirty="0">
              <a:solidFill>
                <a:srgbClr val="008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3_apr_21_900x6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49355"/>
            <a:ext cx="8712968" cy="5808645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92D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7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рацьовитими</a:t>
            </a:r>
            <a:endParaRPr lang="uk-UA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7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рганізованими</a:t>
            </a:r>
            <a:endParaRPr lang="uk-UA" sz="7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7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ішучими</a:t>
            </a:r>
            <a:endParaRPr lang="uk-UA" sz="7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ктивними </a:t>
            </a:r>
            <a:endParaRPr lang="uk-UA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solidFill>
                  <a:srgbClr val="FF0066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опитливими</a:t>
            </a:r>
            <a:endParaRPr lang="uk-UA" sz="72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solidFill>
                  <a:srgbClr val="0033CC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72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куратними в роботі</a:t>
            </a:r>
            <a:endParaRPr lang="ru-RU" sz="72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90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0"/>
            <a:ext cx="5699775" cy="458112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</a:t>
            </a:r>
            <a:r>
              <a:rPr lang="uk-UA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uk-UA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активну</a:t>
            </a:r>
            <a:r>
              <a:rPr lang="uk-UA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роботу</a:t>
            </a:r>
            <a:r>
              <a:rPr lang="uk-UA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uk-UA" sz="8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8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увагу</a:t>
            </a:r>
            <a:r>
              <a:rPr lang="uk-UA" sz="8000" b="1" dirty="0" smtClean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uk-UA" sz="80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80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мітливість</a:t>
            </a:r>
            <a:r>
              <a:rPr lang="uk-UA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6712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Девіз уроку: </a:t>
            </a:r>
          </a:p>
          <a:p>
            <a:pPr algn="ctr"/>
            <a:endParaRPr lang="uk-UA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 Вчимося не для школи, а для життя ”.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0166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1. 8326 + 2621 =           Олексій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2. 2595 – 2273 =           Дмитро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3. 49103 + 29305 =       Володимир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4. 7985 – 6917 =            Руслан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5. 9890 – 8460 =            Олексій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6. 213000 + 304000 =    Володимир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7. 14915 – 5115 =           Руслан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8. 3290 + 2610 =            Дмитро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9. 8600 – 3303 =            Олексій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10. 452000 + 434012 =  Володимир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11. 726 – 417 =               Руслан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12. 495 – 443 =               Дмитро 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4" y="188640"/>
          <a:ext cx="8784972" cy="640871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64162"/>
                <a:gridCol w="1464162"/>
                <a:gridCol w="1464162"/>
                <a:gridCol w="1464162"/>
                <a:gridCol w="1464162"/>
                <a:gridCol w="1464162"/>
              </a:tblGrid>
              <a:tr h="1392643"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78408</a:t>
                      </a:r>
                      <a:endParaRPr lang="ru-RU" sz="4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10947</a:t>
                      </a:r>
                      <a:endParaRPr lang="ru-RU" sz="4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1430</a:t>
                      </a:r>
                      <a:endParaRPr lang="ru-RU" sz="4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9800</a:t>
                      </a:r>
                      <a:endParaRPr lang="ru-RU" sz="4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5297</a:t>
                      </a:r>
                      <a:endParaRPr lang="ru-RU" sz="4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309</a:t>
                      </a:r>
                      <a:endParaRPr lang="ru-RU" sz="4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85747"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45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4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1068</a:t>
                      </a:r>
                      <a:endParaRPr lang="ru-RU" sz="4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  <a:endParaRPr lang="ru-RU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517000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5900</a:t>
                      </a:r>
                      <a:endParaRPr lang="ru-RU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886012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4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85747"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242088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u="sng" dirty="0" smtClean="0"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БЕРЕЖЛИВІСТЬ</a:t>
            </a:r>
            <a:endParaRPr lang="ru-RU" sz="8000" b="1" u="sng" dirty="0"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530097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ІІ.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4206 + 5110 =             Руслан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2. 36700 – 21500 =         Олексій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3. 18400 + 14300 =         Дмитро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4. 83256 – 19224 =         Володимир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5213 + 1023 =             Руслан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6. 959 – 645 = 314          Дмитро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7. 105320 + 137520 =     Олексій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8. 848993 – 548513 =     Володимир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9. 80421 + 40343 =         Олексій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10. 49962 – 24207 =       Володимир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 29 + 17 =           </a:t>
            </a:r>
            <a:r>
              <a:rPr kumimoji="0" lang="uk-UA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Дмитро 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8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8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8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8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8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8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4" y="188640"/>
          <a:ext cx="8784972" cy="64807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64162"/>
                <a:gridCol w="1464162"/>
                <a:gridCol w="1464162"/>
                <a:gridCol w="1464162"/>
                <a:gridCol w="1464162"/>
                <a:gridCol w="1464162"/>
              </a:tblGrid>
              <a:tr h="1620180">
                <a:tc>
                  <a:txBody>
                    <a:bodyPr/>
                    <a:lstStyle/>
                    <a:p>
                      <a:pPr algn="ctr"/>
                      <a:r>
                        <a:rPr lang="uk-UA" sz="4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9316</a:t>
                      </a:r>
                      <a:endParaRPr lang="ru-RU" sz="4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32700</a:t>
                      </a:r>
                      <a:endParaRPr lang="ru-RU" sz="4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4032</a:t>
                      </a:r>
                      <a:endParaRPr lang="ru-RU" sz="4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6236</a:t>
                      </a:r>
                      <a:endParaRPr lang="ru-RU" sz="4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314</a:t>
                      </a:r>
                      <a:endParaRPr lang="ru-RU" sz="4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300480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0180"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0180">
                <a:tc>
                  <a:txBody>
                    <a:bodyPr/>
                    <a:lstStyle/>
                    <a:p>
                      <a:pPr algn="ctr"/>
                      <a:r>
                        <a:rPr lang="uk-UA" sz="3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15200</a:t>
                      </a:r>
                      <a:endParaRPr lang="ru-RU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242840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120764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25755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4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0180"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post-1888-127218746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5229200"/>
            <a:ext cx="1368152" cy="13681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4208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800" b="1" u="sng" dirty="0" smtClean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ОЩАДЛИВІСТЬ</a:t>
            </a:r>
            <a:endParaRPr lang="ru-RU" sz="8800" b="1" u="sng" dirty="0">
              <a:solidFill>
                <a:srgbClr val="FFC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БЕРЕГ РОДЮЧОГО ЛАНУ</a:t>
            </a:r>
            <a:endParaRPr lang="ru-RU" sz="5400" b="1" dirty="0">
              <a:solidFill>
                <a:srgbClr val="FFC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08720"/>
            <a:ext cx="4608512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932675"/>
            <a:ext cx="4608512" cy="27366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free-wallpaper-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932040" y="908720"/>
            <a:ext cx="404685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hoto_759471_60114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926030" y="3933056"/>
            <a:ext cx="4021579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1</a:t>
            </a:r>
          </a:p>
          <a:p>
            <a:endParaRPr lang="uk-UA" sz="5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Якщо у сім</a:t>
            </a:r>
            <a:r>
              <a:rPr lang="en-US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ї з</a:t>
            </a:r>
          </a:p>
          <a:p>
            <a:r>
              <a:rPr lang="uk-UA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чотирьох осіб</a:t>
            </a:r>
          </a:p>
          <a:p>
            <a:r>
              <a:rPr lang="uk-UA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щоденно </a:t>
            </a:r>
            <a:r>
              <a:rPr lang="uk-UA" sz="54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зали-</a:t>
            </a:r>
            <a:endParaRPr lang="uk-UA" sz="54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sz="5400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шатимуть</a:t>
            </a:r>
            <a:r>
              <a:rPr lang="uk-UA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100 г</a:t>
            </a:r>
          </a:p>
          <a:p>
            <a:r>
              <a:rPr lang="uk-UA" sz="5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хліба, то скільки це становитиме за рік?</a:t>
            </a:r>
            <a:endParaRPr lang="ru-RU" sz="5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88640"/>
            <a:ext cx="5364088" cy="53640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149080"/>
            <a:ext cx="9144000" cy="212365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 г · 365 </a:t>
            </a:r>
            <a:r>
              <a:rPr lang="uk-UA" sz="6600" b="1" dirty="0" err="1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uk-UA" sz="6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= 36500 г = 36 кг 500 г</a:t>
            </a:r>
            <a:endParaRPr lang="ru-RU" sz="6600" b="1" dirty="0"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617</Words>
  <Application>Microsoft Office PowerPoint</Application>
  <PresentationFormat>Экран (4:3)</PresentationFormat>
  <Paragraphs>160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Пользователь Windows</cp:lastModifiedBy>
  <cp:revision>7</cp:revision>
  <dcterms:created xsi:type="dcterms:W3CDTF">2015-12-06T09:47:35Z</dcterms:created>
  <dcterms:modified xsi:type="dcterms:W3CDTF">2018-02-04T11:22:40Z</dcterms:modified>
</cp:coreProperties>
</file>