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57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70" r:id="rId13"/>
    <p:sldId id="272" r:id="rId14"/>
    <p:sldId id="273" r:id="rId15"/>
    <p:sldId id="271" r:id="rId16"/>
    <p:sldId id="269" r:id="rId17"/>
    <p:sldId id="274" r:id="rId18"/>
    <p:sldId id="275" r:id="rId19"/>
    <p:sldId id="26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C8D636-3774-4832-8D6B-1C88310B2EA4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AE3E2B-67A3-4470-A7EE-D298F3BD1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774DD3-4936-493E-9EFC-1EF4E0687C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3F47-35B6-4D97-892F-159D536562E7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794A-330C-418B-AF1A-9B428CD61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2653-D6D5-4D4F-A897-2E218F31396A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8881-4472-4030-9514-DF96ADB02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D70A-C6CE-4A4F-A169-9EC2A9B4A3E4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3C48-8A9E-4E22-B66E-11668A11E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DAD0-D46A-4AB6-B808-843ADE6CC5E8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F375-8415-48B1-A65F-0F30C9FDF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5EB9-BC31-4EA9-9C64-13DB1CC5C29C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6357-DC10-4775-80CD-0A51A10CB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131A-EC21-44F4-8932-EBDE7A3569F7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AAAE-786A-4608-B5AD-E800EAEBE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412A-F381-4D1C-9A98-EDE72B3C16A4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7E84-A69B-4F99-BBDB-08ACBEAF4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D659-34DA-46B6-962D-82E113B64ADA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BECA-90B3-4C33-B9DB-B58E6E75E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8D18-683C-4967-B3FF-FE8404C747D2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57E4-5B6A-4B44-AF29-D234FD5F2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5B19-7887-43E1-83E3-AC187CE87616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3DA1-E6E3-4536-967F-70E669162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F6C0-1A19-4020-8A66-1593556D47CF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09DA-8C7F-4EAA-961F-04FB537D3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A41B1D-A428-466B-A68B-04AFDE5C14BA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ED1E1-149F-454B-9984-55A66AE10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ua/yandsearch?tld=ua&amp;p=1&amp;text=%D1%81%D0%BC%D0%B0%D0%B9%D0%BB%D0%B8%D0%BA%D0%B8%20%D0%BA%D0%B0%D1%80%D1%82%D0%B8%D0%BD%D0%BA%D0%B8&amp;img_url=http://taba.ru/id36307/file/4111/orig.jpg&amp;pos=53&amp;uinfo=sw-1349-sh-673-fw-1124-fh-467-pd-1&amp;rpt=simag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 rot="9150558">
            <a:off x="3419475" y="333375"/>
            <a:ext cx="10080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 rot="9150558">
            <a:off x="7308850" y="5445125"/>
            <a:ext cx="10080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7175" name="WordArt 9"/>
          <p:cNvSpPr>
            <a:spLocks noChangeArrowheads="1" noChangeShapeType="1" noTextEdit="1"/>
          </p:cNvSpPr>
          <p:nvPr/>
        </p:nvSpPr>
        <p:spPr bwMode="auto">
          <a:xfrm>
            <a:off x="642938" y="-428651"/>
            <a:ext cx="8072437" cy="335758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/>
            </a:endParaRPr>
          </a:p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усмішка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3714752"/>
            <a:ext cx="521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Урок риторики 3 клас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Підготувала вчитель </a:t>
            </a:r>
          </a:p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Першотравневської</a:t>
            </a:r>
            <a:r>
              <a:rPr lang="uk-UA" sz="2800" dirty="0" smtClean="0">
                <a:solidFill>
                  <a:schemeClr val="bg1"/>
                </a:solidFill>
              </a:rPr>
              <a:t> ЗОШ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І – ІІІ ступенів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Нікопольського району </a:t>
            </a:r>
          </a:p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Жидко</a:t>
            </a:r>
            <a:r>
              <a:rPr lang="uk-UA" sz="2800" dirty="0" smtClean="0">
                <a:solidFill>
                  <a:schemeClr val="bg1"/>
                </a:solidFill>
              </a:rPr>
              <a:t> Ірина Іванівна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Picture 2" descr="Картинки по запросу фото посібник Риторика 3 кла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3214678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r>
              <a:rPr lang="uk-UA" b="1" dirty="0" smtClean="0"/>
              <a:t>Вивчення нового матеріалу</a:t>
            </a:r>
            <a:br>
              <a:rPr lang="uk-UA" b="1" dirty="0" smtClean="0"/>
            </a:br>
            <a:r>
              <a:rPr lang="uk-UA" b="1" dirty="0" smtClean="0"/>
              <a:t>Читання діалогу </a:t>
            </a:r>
            <a:r>
              <a:rPr lang="uk-UA" b="1" dirty="0" err="1" smtClean="0"/>
              <a:t>Риторинки</a:t>
            </a:r>
            <a:r>
              <a:rPr lang="uk-UA" b="1" dirty="0" smtClean="0"/>
              <a:t> та </a:t>
            </a:r>
            <a:r>
              <a:rPr lang="uk-UA" b="1" dirty="0" err="1" smtClean="0"/>
              <a:t>Курсорика</a:t>
            </a:r>
            <a:r>
              <a:rPr lang="uk-UA" b="1" dirty="0" smtClean="0"/>
              <a:t> (ст. 55)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929718" cy="4125923"/>
          </a:xfrm>
        </p:spPr>
        <p:txBody>
          <a:bodyPr/>
          <a:lstStyle/>
          <a:p>
            <a:endParaRPr lang="uk-UA" sz="3600" dirty="0" smtClean="0"/>
          </a:p>
          <a:p>
            <a:endParaRPr lang="uk-UA" sz="3600" dirty="0" smtClean="0"/>
          </a:p>
          <a:p>
            <a:endParaRPr lang="uk-UA" sz="3600" dirty="0" smtClean="0"/>
          </a:p>
          <a:p>
            <a:endParaRPr lang="uk-UA" sz="3600" dirty="0" smtClean="0"/>
          </a:p>
          <a:p>
            <a:endParaRPr lang="uk-UA" sz="3600" dirty="0" smtClean="0"/>
          </a:p>
          <a:p>
            <a:r>
              <a:rPr lang="uk-UA" sz="3600" dirty="0" smtClean="0"/>
              <a:t>Чи погоджуєтесь з думкою американців?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3574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736"/>
            <a:ext cx="242886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>
                <a:solidFill>
                  <a:srgbClr val="C00000"/>
                </a:solidFill>
              </a:rPr>
              <a:t>Вправа«Незакінчене</a:t>
            </a:r>
            <a:r>
              <a:rPr lang="uk-UA" b="1" i="1" dirty="0" smtClean="0">
                <a:solidFill>
                  <a:srgbClr val="C00000"/>
                </a:solidFill>
              </a:rPr>
              <a:t> речення»</a:t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Технологія </a:t>
            </a:r>
            <a:r>
              <a:rPr lang="uk-UA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“Мікрофон”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3314"/>
            <a:ext cx="7572396" cy="2482849"/>
          </a:xfrm>
        </p:spPr>
        <p:txBody>
          <a:bodyPr/>
          <a:lstStyle/>
          <a:p>
            <a:r>
              <a:rPr lang="uk-UA" sz="5400" dirty="0" err="1" smtClean="0">
                <a:solidFill>
                  <a:schemeClr val="accent2">
                    <a:lumMod val="75000"/>
                  </a:schemeClr>
                </a:solidFill>
              </a:rPr>
              <a:t>Продовжіть</a:t>
            </a:r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</a:rPr>
              <a:t> речення:</a:t>
            </a:r>
          </a:p>
          <a:p>
            <a:pPr>
              <a:buNone/>
            </a:pPr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</a:rPr>
              <a:t>“Я посміхаюсь, коли …”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Picture 2" descr="http://www.cykelkurt.com/musik/pics/micropho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22753">
            <a:off x="4644568" y="985615"/>
            <a:ext cx="428054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4" y="1412776"/>
            <a:ext cx="5715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Стали дітки, підтягнулись, </a:t>
            </a:r>
          </a:p>
          <a:p>
            <a:r>
              <a:rPr lang="uk-UA" sz="4800" dirty="0" smtClean="0"/>
              <a:t>Один одному всміхнулись.</a:t>
            </a:r>
          </a:p>
          <a:p>
            <a:r>
              <a:rPr lang="uk-UA" sz="4800" dirty="0" smtClean="0"/>
              <a:t>Сіли всі рівненько,</a:t>
            </a:r>
          </a:p>
          <a:p>
            <a:r>
              <a:rPr lang="uk-UA" sz="4800" dirty="0" smtClean="0"/>
              <a:t>Попрацюємо гарненько</a:t>
            </a:r>
            <a:r>
              <a:rPr lang="uk-UA" sz="3600" dirty="0" smtClean="0"/>
              <a:t>!</a:t>
            </a:r>
            <a:endParaRPr lang="ru-RU" sz="3600" dirty="0"/>
          </a:p>
        </p:txBody>
      </p:sp>
      <p:pic>
        <p:nvPicPr>
          <p:cNvPr id="7" name="Picture 5" descr="C:\Users\ИРИНА\Desktop\4825479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673" y="0"/>
            <a:ext cx="3108327" cy="4857784"/>
          </a:xfrm>
          <a:prstGeom prst="rect">
            <a:avLst/>
          </a:prstGeom>
          <a:noFill/>
        </p:spPr>
      </p:pic>
      <p:pic>
        <p:nvPicPr>
          <p:cNvPr id="8" name="Picture 2" descr="http://s020.radikal.ru/i714/1302/4f/e5403f7ca0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0"/>
            <a:ext cx="2786082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6046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uk-UA" b="1" dirty="0" smtClean="0"/>
              <a:t>.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Риторичний аналіз художнього твору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“Ціна</a:t>
            </a:r>
            <a:r>
              <a:rPr lang="uk-UA" dirty="0" smtClean="0"/>
              <a:t> усмішки ”, посібник с.55).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Кілька разів вдумливо прочитай текст. Познач у ньому найважливіші для тебе думки. </a:t>
            </a:r>
            <a:r>
              <a:rPr lang="uk-UA" dirty="0" err="1" smtClean="0"/>
              <a:t>Запам</a:t>
            </a:r>
            <a:r>
              <a:rPr lang="uk-UA" dirty="0" err="1" smtClean="0">
                <a:latin typeface="Arial"/>
                <a:cs typeface="Arial"/>
              </a:rPr>
              <a:t>ʹ</a:t>
            </a:r>
            <a:r>
              <a:rPr lang="uk-UA" dirty="0" err="1" smtClean="0">
                <a:cs typeface="Arial"/>
              </a:rPr>
              <a:t>ятай</a:t>
            </a:r>
            <a:r>
              <a:rPr lang="uk-UA" dirty="0" smtClean="0">
                <a:cs typeface="Arial"/>
              </a:rPr>
              <a:t> їх, дотримуйся цих порад!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7890" name="AutoShape 2" descr="Картинки по запросу малюнок усмі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Картинки по запросу рисунок маленька дівч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Анимашки люди, анимашки людей, разные анимашки Smayls.r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328611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6" descr="http://zinoveva.ucoz.ru/_nw/0/74355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414338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Риторичний аналіз казки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err="1" smtClean="0">
                <a:solidFill>
                  <a:schemeClr val="bg1"/>
                </a:solidFill>
              </a:rPr>
              <a:t>“Намисто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err="1" smtClean="0">
                <a:solidFill>
                  <a:schemeClr val="bg1"/>
                </a:solidFill>
              </a:rPr>
              <a:t>Зоринки”</a:t>
            </a:r>
            <a:r>
              <a:rPr lang="uk-UA" sz="3600" b="1" dirty="0" smtClean="0">
                <a:solidFill>
                  <a:schemeClr val="bg1"/>
                </a:solidFill>
              </a:rPr>
              <a:t>, ст. 56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uk-UA" dirty="0" smtClean="0"/>
              <a:t>- З якою інтонацією будемо читати слова Зоринки?</a:t>
            </a:r>
          </a:p>
          <a:p>
            <a:r>
              <a:rPr lang="uk-UA" dirty="0" smtClean="0"/>
              <a:t>- Що слід передати при читанні?</a:t>
            </a:r>
          </a:p>
          <a:p>
            <a:r>
              <a:rPr lang="uk-UA" dirty="0" smtClean="0"/>
              <a:t>- А яким тоном треба читати слова Сонця?</a:t>
            </a:r>
          </a:p>
          <a:p>
            <a:r>
              <a:rPr lang="uk-UA" dirty="0" smtClean="0"/>
              <a:t>- Зверніть увагу на підкреслені слова.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7890" name="AutoShape 2" descr="Картинки по запросу малюнок усмі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Картинки по запросу рисунок маленька дівч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Картинки по запросу рисунок намисто з перлів і діамант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4324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РОБОТА В ПАРІ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ЧИТАННЯ ДІАЛОГУ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uk-UA" dirty="0" smtClean="0"/>
              <a:t>У чому допомогло Зоринці Сонце?</a:t>
            </a:r>
          </a:p>
          <a:p>
            <a:r>
              <a:rPr lang="uk-UA" dirty="0" smtClean="0"/>
              <a:t>Природа, яка нас оточує, теж вміє радіти.</a:t>
            </a:r>
          </a:p>
          <a:p>
            <a:r>
              <a:rPr lang="uk-UA" dirty="0" smtClean="0"/>
              <a:t>Що можна зробити, щоб посміхнулася квітка, дерево?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7890" name="AutoShape 2" descr="Картинки по запросу малюнок усмі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Картинки по запросу рисунок маленька дівч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5" name="Picture 7" descr="Картинки по запросу рисунок  пара детей чита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5810248" cy="3214686"/>
          </a:xfrm>
          <a:prstGeom prst="rect">
            <a:avLst/>
          </a:prstGeom>
          <a:noFill/>
        </p:spPr>
      </p:pic>
      <p:pic>
        <p:nvPicPr>
          <p:cNvPr id="11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2"/>
            <a:ext cx="3062292" cy="342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ljuks.com.ua/images/sos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1936750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Робота в групах</a:t>
            </a:r>
            <a:r>
              <a:rPr lang="uk-UA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Скласти з «розсипаних» слів вислови про усмішку.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1 група. Від старієш, від молодієш гніву сміху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2 група. Даруйте посмішки! одному один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3 група. лікує за ліки. Усмішка краще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Picture 2" descr="http://e-school.karelia.ru/ptz/s02/klass/3b/DocLib/_w/67284108_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000504"/>
            <a:ext cx="6786610" cy="2675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Підсумок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uk-UA" dirty="0" smtClean="0"/>
              <a:t>Як потрібно спілкуватись?</a:t>
            </a:r>
          </a:p>
          <a:p>
            <a:r>
              <a:rPr lang="uk-UA" dirty="0" smtClean="0"/>
              <a:t>Як впливає усмішка на людей?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264317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>
            <a:off x="2428860" y="2428868"/>
            <a:ext cx="4643470" cy="35004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</a:rPr>
              <a:t>Якщо  ти  хмуришся, люди  хмуряться, весь  світ  похмурий. Якщо ти   посміхаєшся людям, вони посміхаються тобі.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</a:rPr>
              <a:t>Якщо  ти  хмуришся, люди  хмуряться, весь  світ  похмурий. Якщо ти   посміхаєшся людям, вони посміхаються тобі.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</a:rPr>
              <a:t>Якщо  ти  хмуришся, люди  хмуряться, весь  світ  похмурий. Якщо ти   посміхаєшся людям, вони посміхаються тобі.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</a:rPr>
              <a:t>Якщо  ти  хмуришся, люди  хмуряться, весь  світ  похмурий. Якщо ти   посміхаєшся людям, вони посміхаються тобі.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997865">
            <a:off x="3094107" y="3134843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Якщо  ти  хмуришся, люди  хмуряться, весь  світ  похмурий. Якщо ти   посміхаєшся людям, вони посміхаються тобі.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</a:rPr>
              <a:t>Якщо  ти  хмуришся, люди  хмуряться, весь  світ  похмурий. Якщо ти   посміхаєшся людям, вони посміхаються тобі.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Кожен день  даруйте  свою усмішку рідним, друзям,  навколишньому світу.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2770" name="AutoShape 2" descr="Картинки по запросу малюнок усмі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ртинки по запросу малюнок усмі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Картинки по запросу малюнок усмі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8001056" cy="4429132"/>
          </a:xfrm>
          <a:prstGeom prst="rect">
            <a:avLst/>
          </a:prstGeom>
          <a:noFill/>
        </p:spPr>
      </p:pic>
      <p:pic>
        <p:nvPicPr>
          <p:cNvPr id="10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1071546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:\Documents and Settings\Aida\Рабочий стол\НОвая ГРАФИКА сборник\КАРТИНКИ СБОРНИК_ школьные\flow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520" y="357166"/>
            <a:ext cx="19354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bouncingcastles.co.nz/uploads/101470/images/bouncy_castle_b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297" y="0"/>
            <a:ext cx="9191297" cy="6858001"/>
          </a:xfrm>
          <a:prstGeom prst="rect">
            <a:avLst/>
          </a:prstGeom>
          <a:noFill/>
        </p:spPr>
      </p:pic>
      <p:pic>
        <p:nvPicPr>
          <p:cNvPr id="6" name="Picture 2" descr="http://s020.radikal.ru/i714/1302/4f/e5403f7ca0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0"/>
            <a:ext cx="3786182" cy="26431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78605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50030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Горизонтальный свито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092" y="2714620"/>
            <a:ext cx="4714908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http://static7.depositphotos.com/1105051/689/i/950/depositphotos_6896516-stock-photo-teen-girl-inflates-the-ball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4643438" cy="3781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НАДУВАЄМО ПОВІТРЯНУ КУЛЬКУ</a:t>
            </a:r>
          </a:p>
          <a:p>
            <a:r>
              <a:rPr lang="uk-UA" sz="3600" b="1" dirty="0" smtClean="0">
                <a:solidFill>
                  <a:schemeClr val="accent5">
                    <a:lumMod val="25000"/>
                  </a:schemeClr>
                </a:solidFill>
              </a:rPr>
              <a:t>ЗВУКОНАСЛІДУЄМО :</a:t>
            </a:r>
          </a:p>
          <a:p>
            <a:r>
              <a:rPr lang="uk-UA" sz="3600" b="1" dirty="0" smtClean="0">
                <a:solidFill>
                  <a:srgbClr val="800080"/>
                </a:solidFill>
              </a:rPr>
              <a:t>шурхотіння листя;</a:t>
            </a:r>
          </a:p>
          <a:p>
            <a:r>
              <a:rPr lang="uk-UA" sz="3600" b="1" dirty="0" smtClean="0">
                <a:solidFill>
                  <a:srgbClr val="800080"/>
                </a:solidFill>
              </a:rPr>
              <a:t>сичання гуски;</a:t>
            </a:r>
          </a:p>
          <a:p>
            <a:r>
              <a:rPr lang="uk-UA" sz="3600" b="1" dirty="0" smtClean="0">
                <a:solidFill>
                  <a:srgbClr val="800080"/>
                </a:solidFill>
              </a:rPr>
              <a:t>цокіт копит конячки.</a:t>
            </a:r>
            <a:endParaRPr lang="ru-RU" sz="3600" b="1" dirty="0">
              <a:solidFill>
                <a:srgbClr val="800080"/>
              </a:solidFill>
            </a:endParaRPr>
          </a:p>
        </p:txBody>
      </p:sp>
      <p:pic>
        <p:nvPicPr>
          <p:cNvPr id="3076" name="Picture 4" descr="http://www.playcast.ru/uploads/2016/10/19/202459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1599">
            <a:off x="56599" y="2574304"/>
            <a:ext cx="6657975" cy="2714644"/>
          </a:xfrm>
          <a:prstGeom prst="rect">
            <a:avLst/>
          </a:prstGeom>
          <a:noFill/>
        </p:spPr>
      </p:pic>
      <p:sp>
        <p:nvSpPr>
          <p:cNvPr id="3078" name="AutoShape 6" descr="https://i.ytimg.com/vi/-zwBW11JiPg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 descr="C:\Users\ИРИНА\Desktop\17104774-illustration-of-a-duck-on-a-white-background-Stock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3824269" cy="2357430"/>
          </a:xfrm>
          <a:prstGeom prst="rect">
            <a:avLst/>
          </a:prstGeom>
          <a:noFill/>
        </p:spPr>
      </p:pic>
      <p:pic>
        <p:nvPicPr>
          <p:cNvPr id="10" name="Picture 6" descr="c6c6f2de157af53aed1fdf93b143cd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14818"/>
            <a:ext cx="3143272" cy="236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b="1" dirty="0" smtClean="0">
                <a:solidFill>
                  <a:srgbClr val="0000CC"/>
                </a:solidFill>
                <a:latin typeface="Arial Black" pitchFamily="34" charset="0"/>
              </a:rPr>
              <a:t>Мовленнєва гімнастика</a:t>
            </a: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Читання скоромовки хором у повільному темпі.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Розставляння логічного наголосу по черзі на кожне слово. Діти читають по черзі: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Обережний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хитрий лис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До нори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вечерю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ніс.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   Йшов додому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лісом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лис,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   Шелестів над лісом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лис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Промовляння скоромовки з </a:t>
            </a:r>
          </a:p>
          <a:p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</a:rPr>
              <a:t>„відключеним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</a:rPr>
              <a:t>звуком”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DD32F0-2C22-4D15-A5EE-29EFB1221947}" type="datetime1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35A1-E3A4-4443-A20C-045B4D80C7F5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308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8" descr="89e9ff0d3b8f6f8e94d7079e1ab524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357562"/>
            <a:ext cx="2657480" cy="3117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uk-UA" dirty="0" smtClean="0"/>
              <a:t>Виконуючи вправи, читаючи скоромовку, я помітила посмішки на ваших обличчях.</a:t>
            </a:r>
          </a:p>
          <a:p>
            <a:r>
              <a:rPr lang="uk-UA" dirty="0" smtClean="0"/>
              <a:t>- Коли ви говорите </a:t>
            </a:r>
            <a:r>
              <a:rPr lang="uk-UA" dirty="0" err="1" smtClean="0"/>
              <a:t>„усмішка”</a:t>
            </a:r>
            <a:r>
              <a:rPr lang="uk-UA" dirty="0" smtClean="0"/>
              <a:t>, що вам приходить на думку?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2" descr="http://im4-tub-ua.yandex.net/i?id=60763728-4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93383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Шаблони для презентацій\Оформление слайд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785794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АСОЦІАТИВНА  </a:t>
            </a:r>
            <a:r>
              <a:rPr lang="uk-UA" sz="3200" b="1" dirty="0" err="1" smtClean="0"/>
              <a:t>“</a:t>
            </a:r>
            <a:r>
              <a:rPr lang="uk-UA" sz="3200" b="1" i="1" dirty="0" err="1" smtClean="0"/>
              <a:t>павутинка</a:t>
            </a:r>
            <a:r>
              <a:rPr lang="uk-UA" sz="3200" b="1" dirty="0" err="1" smtClean="0"/>
              <a:t>”</a:t>
            </a:r>
            <a:endParaRPr lang="ru-RU" sz="32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643306" y="3286124"/>
            <a:ext cx="2286016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УСМІШКА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5008" y="500063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428728" y="500063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14348" y="3000372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ЩИРА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429388" y="285749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/>
                </a:solidFill>
              </a:rPr>
              <a:t>?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85852" y="142873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000760" y="1428736"/>
            <a:ext cx="2000264" cy="9286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00826" y="171448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/>
                </a:solidFill>
              </a:rPr>
              <a:t>тепла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0000"/>
                </a:solidFill>
              </a:rPr>
              <a:t> Повідомлення теми і мети уроку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697427"/>
          </a:xfrm>
        </p:spPr>
        <p:txBody>
          <a:bodyPr/>
          <a:lstStyle/>
          <a:p>
            <a:pPr lvl="0"/>
            <a:r>
              <a:rPr lang="uk-UA" sz="4400" dirty="0" smtClean="0"/>
              <a:t>Ще один секрет </a:t>
            </a:r>
            <a:r>
              <a:rPr lang="uk-UA" sz="4400" dirty="0" err="1" smtClean="0"/>
              <a:t>Красномовлення</a:t>
            </a:r>
            <a:r>
              <a:rPr lang="uk-UA" sz="4400" dirty="0" smtClean="0"/>
              <a:t>  ми зараз відгадаємо,</a:t>
            </a:r>
          </a:p>
          <a:p>
            <a:pPr lvl="0">
              <a:buNone/>
            </a:pPr>
            <a:r>
              <a:rPr lang="uk-UA" sz="4400" dirty="0" err="1" smtClean="0"/>
              <a:t>розв</a:t>
            </a:r>
            <a:r>
              <a:rPr lang="ru-RU" sz="4400" dirty="0" smtClean="0"/>
              <a:t>’</a:t>
            </a:r>
            <a:r>
              <a:rPr lang="uk-UA" sz="4400" dirty="0" err="1" smtClean="0"/>
              <a:t>язавши</a:t>
            </a:r>
            <a:r>
              <a:rPr lang="uk-UA" sz="4400" dirty="0" smtClean="0"/>
              <a:t> анаграму:</a:t>
            </a:r>
            <a:endParaRPr lang="ru-RU" sz="4400" dirty="0" smtClean="0"/>
          </a:p>
          <a:p>
            <a:pPr>
              <a:buFont typeface="Arial" pitchFamily="34" charset="0"/>
              <a:buChar char="•"/>
            </a:pPr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</a:rPr>
              <a:t> С   У  Ш  А  К І  М</a:t>
            </a:r>
          </a:p>
          <a:p>
            <a:endParaRPr lang="ru-RU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</a:rPr>
              <a:t>2    1   5   7   6  4  3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Picture 2" descr="http://f.mypage.ru/f3a7394ee3de37d9b1d3290673d8f86f_ad954727fc398910aa466a9c86f7478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999"/>
          <a:stretch>
            <a:fillRect/>
          </a:stretch>
        </p:blipFill>
        <p:spPr bwMode="auto">
          <a:xfrm>
            <a:off x="5715008" y="2143116"/>
            <a:ext cx="3143272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31527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058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 rot="20914401">
            <a:off x="-121808" y="493093"/>
            <a:ext cx="7352560" cy="1895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Усмішка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»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2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324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7" name="Picture 6" descr="Картинки по запросу малюнок усмі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74295">
            <a:off x="641891" y="2030702"/>
            <a:ext cx="8502532" cy="470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Читання  епіграфа уроку </a:t>
            </a:r>
            <a:br>
              <a:rPr lang="uk-UA" b="1" dirty="0" smtClean="0"/>
            </a:br>
            <a:r>
              <a:rPr lang="uk-UA" dirty="0" smtClean="0"/>
              <a:t>(посібник - с.55)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Дружня усмішка усуває настороженість,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долає всілякі перешкоди у спілкуванні з людьми.                                           І.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Томан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dirty="0" smtClean="0"/>
              <a:t>Прочитайте мовчки.</a:t>
            </a:r>
          </a:p>
          <a:p>
            <a:r>
              <a:rPr lang="uk-UA" dirty="0" smtClean="0"/>
              <a:t>- Повторіть вголос.</a:t>
            </a:r>
            <a:endParaRPr lang="ru-RU" dirty="0" smtClean="0"/>
          </a:p>
          <a:p>
            <a:r>
              <a:rPr lang="uk-UA" dirty="0" smtClean="0"/>
              <a:t>- Поясніть, як ви розумієте цей вислів?</a:t>
            </a:r>
            <a:endParaRPr lang="ru-RU" dirty="0" smtClean="0"/>
          </a:p>
          <a:p>
            <a:r>
              <a:rPr lang="uk-UA" dirty="0" smtClean="0"/>
              <a:t>.- Сьогодні ми з вами дізнаємось, які бувають усмішки, яку роль відіграє вона в процесі спілкування.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DAD0-D46A-4AB6-B808-843ADE6CC5E8}" type="datetime1">
              <a:rPr lang="ru-RU" smtClean="0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BF375-8415-48B1-A65F-0F30C9FDFB0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Picture 8" descr="2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286124"/>
            <a:ext cx="1714480" cy="20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423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3399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ач.школа 8. Осень 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8. Осень .</Template>
  <TotalTime>159</TotalTime>
  <Words>571</Words>
  <Application>Microsoft Office PowerPoint</Application>
  <PresentationFormat>Экран (4:3)</PresentationFormat>
  <Paragraphs>125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нач.школа 8. Осень .</vt:lpstr>
      <vt:lpstr>Слайд 1</vt:lpstr>
      <vt:lpstr>Слайд 2</vt:lpstr>
      <vt:lpstr> </vt:lpstr>
      <vt:lpstr>Мовленнєва гімнастика</vt:lpstr>
      <vt:lpstr>АКТУАЛІЗАЦІЯ ОПОРНИХ ЗНАНЬ</vt:lpstr>
      <vt:lpstr>Слайд 6</vt:lpstr>
      <vt:lpstr> Повідомлення теми і мети уроку</vt:lpstr>
      <vt:lpstr>Слайд 8</vt:lpstr>
      <vt:lpstr>  Читання  епіграфа уроку  (посібник - с.55)   </vt:lpstr>
      <vt:lpstr>Вивчення нового матеріалу Читання діалогу Риторинки та Курсорика (ст. 55) </vt:lpstr>
      <vt:lpstr>Вправа«Незакінчене речення» Технологія “Мікрофон”</vt:lpstr>
      <vt:lpstr>Слайд 12</vt:lpstr>
      <vt:lpstr>.  Риторичний аналіз художнього твору  “Ціна усмішки ”, посібник с.55).   </vt:lpstr>
      <vt:lpstr>Слайд 14</vt:lpstr>
      <vt:lpstr>Слайд 15</vt:lpstr>
      <vt:lpstr>РОБОТА В ПАРІ ЧИТАННЯ ДІАЛОГУ</vt:lpstr>
      <vt:lpstr>Робота в групах. Скласти з «розсипаних» слів вислови про усмішку. </vt:lpstr>
      <vt:lpstr>Підсумок уроку</vt:lpstr>
      <vt:lpstr>  Кожен день  даруйте  свою усмішку рідним, друзям,  навколишньому світу.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dc:description>http://aida.ucoz.ru</dc:description>
  <cp:lastModifiedBy>ИРИНА</cp:lastModifiedBy>
  <cp:revision>17</cp:revision>
  <dcterms:created xsi:type="dcterms:W3CDTF">2018-01-21T11:43:01Z</dcterms:created>
  <dcterms:modified xsi:type="dcterms:W3CDTF">2018-01-22T11:27:08Z</dcterms:modified>
</cp:coreProperties>
</file>