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7" r:id="rId4"/>
    <p:sldId id="259" r:id="rId5"/>
    <p:sldId id="260" r:id="rId6"/>
    <p:sldId id="261" r:id="rId7"/>
    <p:sldId id="262" r:id="rId8"/>
    <p:sldId id="258" r:id="rId9"/>
    <p:sldId id="263" r:id="rId10"/>
    <p:sldId id="266" r:id="rId11"/>
    <p:sldId id="268" r:id="rId12"/>
    <p:sldId id="269" r:id="rId13"/>
    <p:sldId id="270" r:id="rId14"/>
    <p:sldId id="271" r:id="rId15"/>
    <p:sldId id="265" r:id="rId1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2" autoAdjust="0"/>
    <p:restoredTop sz="94660"/>
  </p:normalViewPr>
  <p:slideViewPr>
    <p:cSldViewPr>
      <p:cViewPr>
        <p:scale>
          <a:sx n="75" d="100"/>
          <a:sy n="75" d="100"/>
        </p:scale>
        <p:origin x="-118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D573-7ECA-4C9F-8E4D-7AA4ED5BA74C}" type="datetimeFigureOut">
              <a:rPr lang="uk-UA" smtClean="0"/>
              <a:t>01.02.2018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6CF7D-A549-4D66-8C38-FB528DB5758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5404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D573-7ECA-4C9F-8E4D-7AA4ED5BA74C}" type="datetimeFigureOut">
              <a:rPr lang="uk-UA" smtClean="0"/>
              <a:t>01.02.2018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6CF7D-A549-4D66-8C38-FB528DB5758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4680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D573-7ECA-4C9F-8E4D-7AA4ED5BA74C}" type="datetimeFigureOut">
              <a:rPr lang="uk-UA" smtClean="0"/>
              <a:t>01.02.2018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6CF7D-A549-4D66-8C38-FB528DB5758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4287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D573-7ECA-4C9F-8E4D-7AA4ED5BA74C}" type="datetimeFigureOut">
              <a:rPr lang="uk-UA" smtClean="0"/>
              <a:t>01.02.2018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6CF7D-A549-4D66-8C38-FB528DB5758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26855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D573-7ECA-4C9F-8E4D-7AA4ED5BA74C}" type="datetimeFigureOut">
              <a:rPr lang="uk-UA" smtClean="0"/>
              <a:t>01.02.2018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6CF7D-A549-4D66-8C38-FB528DB5758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9320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D573-7ECA-4C9F-8E4D-7AA4ED5BA74C}" type="datetimeFigureOut">
              <a:rPr lang="uk-UA" smtClean="0"/>
              <a:t>01.02.2018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6CF7D-A549-4D66-8C38-FB528DB5758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2980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D573-7ECA-4C9F-8E4D-7AA4ED5BA74C}" type="datetimeFigureOut">
              <a:rPr lang="uk-UA" smtClean="0"/>
              <a:t>01.02.2018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6CF7D-A549-4D66-8C38-FB528DB5758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4999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D573-7ECA-4C9F-8E4D-7AA4ED5BA74C}" type="datetimeFigureOut">
              <a:rPr lang="uk-UA" smtClean="0"/>
              <a:t>01.02.2018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6CF7D-A549-4D66-8C38-FB528DB5758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2186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D573-7ECA-4C9F-8E4D-7AA4ED5BA74C}" type="datetimeFigureOut">
              <a:rPr lang="uk-UA" smtClean="0"/>
              <a:t>01.02.2018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6CF7D-A549-4D66-8C38-FB528DB5758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437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D573-7ECA-4C9F-8E4D-7AA4ED5BA74C}" type="datetimeFigureOut">
              <a:rPr lang="uk-UA" smtClean="0"/>
              <a:t>01.02.2018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6CF7D-A549-4D66-8C38-FB528DB5758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7818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D573-7ECA-4C9F-8E4D-7AA4ED5BA74C}" type="datetimeFigureOut">
              <a:rPr lang="uk-UA" smtClean="0"/>
              <a:t>01.02.2018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6CF7D-A549-4D66-8C38-FB528DB5758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9592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AD573-7ECA-4C9F-8E4D-7AA4ED5BA74C}" type="datetimeFigureOut">
              <a:rPr lang="uk-UA" smtClean="0"/>
              <a:t>01.02.2018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6CF7D-A549-4D66-8C38-FB528DB5758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96966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9144000" cy="6946128"/>
            <a:chOff x="0" y="0"/>
            <a:chExt cx="9144000" cy="6946128"/>
          </a:xfrm>
        </p:grpSpPr>
        <p:pic>
          <p:nvPicPr>
            <p:cNvPr id="2050" name="Picture 2" descr="C:\Users\school6\Desktop\УКраина\images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9461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359024" y="1412776"/>
              <a:ext cx="8784976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>
                  <a:solidFill>
                    <a:srgbClr val="FFFF00"/>
                  </a:solidFill>
                </a:rPr>
                <a:t> </a:t>
              </a:r>
              <a:r>
                <a:rPr lang="ru-RU" sz="2400" b="1" dirty="0">
                  <a:solidFill>
                    <a:srgbClr val="FFFF00"/>
                  </a:solidFill>
                </a:rPr>
                <a:t>Я запитую в себе, питаю у вас, у людей,</a:t>
              </a:r>
              <a:endParaRPr lang="uk-UA" sz="2400" b="1" dirty="0">
                <a:solidFill>
                  <a:srgbClr val="FFFF00"/>
                </a:solidFill>
              </a:endParaRPr>
            </a:p>
            <a:p>
              <a:r>
                <a:rPr lang="ru-RU" sz="2400" b="1" dirty="0">
                  <a:solidFill>
                    <a:srgbClr val="FFFF00"/>
                  </a:solidFill>
                </a:rPr>
                <a:t>Я питаю в </a:t>
              </a:r>
              <a:r>
                <a:rPr lang="ru-RU" sz="2400" b="1" dirty="0" err="1">
                  <a:solidFill>
                    <a:srgbClr val="FFFF00"/>
                  </a:solidFill>
                </a:rPr>
                <a:t>книжок</a:t>
              </a:r>
              <a:r>
                <a:rPr lang="ru-RU" sz="2400" b="1" dirty="0">
                  <a:solidFill>
                    <a:srgbClr val="FFFF00"/>
                  </a:solidFill>
                </a:rPr>
                <a:t>, </a:t>
              </a:r>
              <a:r>
                <a:rPr lang="ru-RU" sz="2400" b="1" dirty="0" err="1">
                  <a:solidFill>
                    <a:srgbClr val="FFFF00"/>
                  </a:solidFill>
                </a:rPr>
                <a:t>роззираюсь</a:t>
              </a:r>
              <a:r>
                <a:rPr lang="ru-RU" sz="2400" b="1" dirty="0">
                  <a:solidFill>
                    <a:srgbClr val="FFFF00"/>
                  </a:solidFill>
                </a:rPr>
                <a:t> на </a:t>
              </a:r>
              <a:r>
                <a:rPr lang="ru-RU" sz="2400" b="1" dirty="0" err="1">
                  <a:solidFill>
                    <a:srgbClr val="FFFF00"/>
                  </a:solidFill>
                </a:rPr>
                <a:t>кожній</a:t>
              </a:r>
              <a:r>
                <a:rPr lang="ru-RU" sz="2400" b="1" dirty="0">
                  <a:solidFill>
                    <a:srgbClr val="FFFF00"/>
                  </a:solidFill>
                </a:rPr>
                <a:t> </a:t>
              </a:r>
              <a:r>
                <a:rPr lang="ru-RU" sz="2400" b="1" dirty="0" err="1">
                  <a:solidFill>
                    <a:srgbClr val="FFFF00"/>
                  </a:solidFill>
                </a:rPr>
                <a:t>сторінці</a:t>
              </a:r>
              <a:r>
                <a:rPr lang="ru-RU" sz="2400" b="1" dirty="0">
                  <a:solidFill>
                    <a:srgbClr val="FFFF00"/>
                  </a:solidFill>
                </a:rPr>
                <a:t>:</a:t>
              </a:r>
              <a:endParaRPr lang="uk-UA" sz="2400" b="1" dirty="0">
                <a:solidFill>
                  <a:srgbClr val="FFFF00"/>
                </a:solidFill>
              </a:endParaRPr>
            </a:p>
            <a:p>
              <a:r>
                <a:rPr lang="ru-RU" sz="2400" b="1" dirty="0">
                  <a:solidFill>
                    <a:srgbClr val="FFFF00"/>
                  </a:solidFill>
                </a:rPr>
                <a:t>Де той </a:t>
              </a:r>
              <a:r>
                <a:rPr lang="ru-RU" sz="2400" b="1" dirty="0" err="1">
                  <a:solidFill>
                    <a:srgbClr val="FFFF00"/>
                  </a:solidFill>
                </a:rPr>
                <a:t>рік</a:t>
              </a:r>
              <a:r>
                <a:rPr lang="ru-RU" sz="2400" b="1" dirty="0">
                  <a:solidFill>
                    <a:srgbClr val="FFFF00"/>
                  </a:solidFill>
                </a:rPr>
                <a:t>, де той </a:t>
              </a:r>
              <a:r>
                <a:rPr lang="ru-RU" sz="2400" b="1" dirty="0" err="1">
                  <a:solidFill>
                    <a:srgbClr val="FFFF00"/>
                  </a:solidFill>
                </a:rPr>
                <a:t>місяць</a:t>
              </a:r>
              <a:r>
                <a:rPr lang="ru-RU" sz="2400" b="1" dirty="0">
                  <a:solidFill>
                    <a:srgbClr val="FFFF00"/>
                  </a:solidFill>
                </a:rPr>
                <a:t>, той проклятий </a:t>
              </a:r>
              <a:r>
                <a:rPr lang="ru-RU" sz="2400" b="1" dirty="0" err="1">
                  <a:solidFill>
                    <a:srgbClr val="FFFF00"/>
                  </a:solidFill>
                </a:rPr>
                <a:t>тиждень</a:t>
              </a:r>
              <a:r>
                <a:rPr lang="ru-RU" sz="2400" b="1" dirty="0">
                  <a:solidFill>
                    <a:srgbClr val="FFFF00"/>
                  </a:solidFill>
                </a:rPr>
                <a:t> і день,</a:t>
              </a:r>
              <a:endParaRPr lang="uk-UA" sz="2400" b="1" dirty="0">
                <a:solidFill>
                  <a:srgbClr val="FFFF00"/>
                </a:solidFill>
              </a:endParaRPr>
            </a:p>
            <a:p>
              <a:r>
                <a:rPr lang="ru-RU" sz="2400" b="1" dirty="0">
                  <a:solidFill>
                    <a:srgbClr val="FFFF00"/>
                  </a:solidFill>
                </a:rPr>
                <a:t>Коли ми, </a:t>
              </a:r>
              <a:r>
                <a:rPr lang="ru-RU" sz="2400" b="1" dirty="0" err="1">
                  <a:solidFill>
                    <a:srgbClr val="FFFF00"/>
                  </a:solidFill>
                </a:rPr>
                <a:t>українці</a:t>
              </a:r>
              <a:r>
                <a:rPr lang="ru-RU" sz="2400" b="1" dirty="0">
                  <a:solidFill>
                    <a:srgbClr val="FFFF00"/>
                  </a:solidFill>
                </a:rPr>
                <a:t>, </a:t>
              </a:r>
              <a:r>
                <a:rPr lang="ru-RU" sz="2400" b="1" dirty="0" err="1">
                  <a:solidFill>
                    <a:srgbClr val="FFFF00"/>
                  </a:solidFill>
                </a:rPr>
                <a:t>забули</a:t>
              </a:r>
              <a:r>
                <a:rPr lang="ru-RU" sz="2400" b="1" dirty="0">
                  <a:solidFill>
                    <a:srgbClr val="FFFF00"/>
                  </a:solidFill>
                </a:rPr>
                <a:t>, </a:t>
              </a:r>
              <a:r>
                <a:rPr lang="ru-RU" sz="2400" b="1" dirty="0" err="1">
                  <a:solidFill>
                    <a:srgbClr val="FFFF00"/>
                  </a:solidFill>
                </a:rPr>
                <a:t>що</a:t>
              </a:r>
              <a:r>
                <a:rPr lang="ru-RU" sz="2400" b="1" dirty="0">
                  <a:solidFill>
                    <a:srgbClr val="FFFF00"/>
                  </a:solidFill>
                </a:rPr>
                <a:t> ми — </a:t>
              </a:r>
              <a:r>
                <a:rPr lang="ru-RU" sz="2400" b="1" dirty="0" err="1">
                  <a:solidFill>
                    <a:srgbClr val="FFFF00"/>
                  </a:solidFill>
                </a:rPr>
                <a:t>українці</a:t>
              </a:r>
              <a:r>
                <a:rPr lang="ru-RU" sz="2400" b="1" dirty="0">
                  <a:solidFill>
                    <a:srgbClr val="FFFF00"/>
                  </a:solidFill>
                </a:rPr>
                <a:t>?</a:t>
              </a:r>
              <a:endParaRPr lang="uk-UA" sz="2400" b="1" dirty="0">
                <a:solidFill>
                  <a:srgbClr val="FFFF00"/>
                </a:solidFill>
              </a:endParaRPr>
            </a:p>
            <a:p>
              <a:r>
                <a:rPr lang="ru-RU" sz="2400" b="1" dirty="0" smtClean="0">
                  <a:solidFill>
                    <a:srgbClr val="FFFF00"/>
                  </a:solidFill>
                </a:rPr>
                <a:t>                                                                                  </a:t>
              </a:r>
              <a:r>
                <a:rPr lang="ru-RU" sz="2400" b="1" dirty="0" err="1" smtClean="0">
                  <a:solidFill>
                    <a:srgbClr val="FFFF00"/>
                  </a:solidFill>
                </a:rPr>
                <a:t>В.Баранов</a:t>
              </a:r>
              <a:endParaRPr lang="uk-UA" sz="2400" b="1" dirty="0">
                <a:solidFill>
                  <a:srgbClr val="FFFF00"/>
                </a:solidFill>
              </a:endParaRPr>
            </a:p>
            <a:p>
              <a:endParaRPr lang="uk-UA" dirty="0"/>
            </a:p>
          </p:txBody>
        </p:sp>
      </p:grpSp>
    </p:spTree>
    <p:extLst>
      <p:ext uri="{BB962C8B-B14F-4D97-AF65-F5344CB8AC3E}">
        <p14:creationId xmlns:p14="http://schemas.microsoft.com/office/powerpoint/2010/main" val="8082410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chool6\Desktop\УКраина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chool6\Desktop\УКраина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50678" y="2003988"/>
            <a:ext cx="5212907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school6\Desktop\УКраина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837755" y="2003988"/>
            <a:ext cx="5212907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57694" y="1484784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Прихильники російської мови</a:t>
            </a:r>
            <a:endParaRPr lang="uk-UA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860032" y="1484784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Прихильники української мови</a:t>
            </a:r>
            <a:endParaRPr lang="uk-UA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87624" y="2492896"/>
            <a:ext cx="28083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 smtClean="0"/>
              <a:t>Мина </a:t>
            </a:r>
            <a:r>
              <a:rPr lang="uk-UA" b="1" i="1" dirty="0" err="1" smtClean="0"/>
              <a:t>Мазайло</a:t>
            </a:r>
            <a:endParaRPr lang="uk-UA" b="1" i="1" dirty="0"/>
          </a:p>
          <a:p>
            <a:r>
              <a:rPr lang="uk-UA" b="1" i="1" dirty="0" smtClean="0"/>
              <a:t>Тьотя Мотя</a:t>
            </a:r>
          </a:p>
          <a:p>
            <a:r>
              <a:rPr lang="uk-UA" b="1" i="1" dirty="0" smtClean="0"/>
              <a:t>Рина</a:t>
            </a:r>
          </a:p>
          <a:p>
            <a:r>
              <a:rPr lang="uk-UA" b="1" i="1" dirty="0" smtClean="0"/>
              <a:t>Уля</a:t>
            </a:r>
          </a:p>
          <a:p>
            <a:r>
              <a:rPr lang="uk-UA" b="1" i="1" dirty="0" smtClean="0"/>
              <a:t>Лина</a:t>
            </a:r>
            <a:endParaRPr lang="uk-UA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076056" y="2492896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 smtClean="0"/>
              <a:t>Дядько Тарас</a:t>
            </a:r>
          </a:p>
          <a:p>
            <a:r>
              <a:rPr lang="uk-UA" b="1" i="1" dirty="0" smtClean="0"/>
              <a:t>Мокій</a:t>
            </a:r>
            <a:endParaRPr lang="uk-UA" b="1" i="1" dirty="0"/>
          </a:p>
        </p:txBody>
      </p:sp>
    </p:spTree>
    <p:extLst>
      <p:ext uri="{BB962C8B-B14F-4D97-AF65-F5344CB8AC3E}">
        <p14:creationId xmlns:p14="http://schemas.microsoft.com/office/powerpoint/2010/main" val="4276487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chool6\Desktop\УКраина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692696"/>
            <a:ext cx="748883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i="1" dirty="0">
                <a:solidFill>
                  <a:srgbClr val="FF0000"/>
                </a:solidFill>
              </a:rPr>
              <a:t>Шовініст </a:t>
            </a:r>
            <a:r>
              <a:rPr lang="uk-UA" sz="2400" b="1" i="1" dirty="0">
                <a:solidFill>
                  <a:srgbClr val="FFFF00"/>
                </a:solidFill>
              </a:rPr>
              <a:t>– людина, що обстоює ідею расової винятковості та розпалює національну ворожнечу й ненависть.</a:t>
            </a:r>
            <a:endParaRPr lang="uk-UA" sz="2400" dirty="0">
              <a:solidFill>
                <a:srgbClr val="FFFF00"/>
              </a:solidFill>
            </a:endParaRPr>
          </a:p>
          <a:p>
            <a:endParaRPr lang="uk-UA" sz="2400" b="1" i="1" dirty="0" smtClean="0">
              <a:solidFill>
                <a:srgbClr val="FFFF00"/>
              </a:solidFill>
            </a:endParaRPr>
          </a:p>
          <a:p>
            <a:r>
              <a:rPr lang="uk-UA" sz="2400" b="1" i="1" dirty="0" smtClean="0">
                <a:solidFill>
                  <a:srgbClr val="FF0000"/>
                </a:solidFill>
              </a:rPr>
              <a:t>Націоналіст </a:t>
            </a:r>
            <a:r>
              <a:rPr lang="uk-UA" sz="2400" b="1" i="1" dirty="0">
                <a:solidFill>
                  <a:srgbClr val="FFFF00"/>
                </a:solidFill>
              </a:rPr>
              <a:t>– той, що розпалює національну ворожнечу під гаслом захисту своїх національних інтересів і національної винятковості.</a:t>
            </a:r>
            <a:endParaRPr lang="uk-UA" sz="2400" dirty="0">
              <a:solidFill>
                <a:srgbClr val="FFFF00"/>
              </a:solidFill>
            </a:endParaRPr>
          </a:p>
          <a:p>
            <a:endParaRPr lang="uk-UA" sz="2400" b="1" i="1" dirty="0" smtClean="0">
              <a:solidFill>
                <a:srgbClr val="FFFF00"/>
              </a:solidFill>
            </a:endParaRPr>
          </a:p>
          <a:p>
            <a:r>
              <a:rPr lang="uk-UA" sz="2400" b="1" i="1" dirty="0">
                <a:solidFill>
                  <a:srgbClr val="FFFF00"/>
                </a:solidFill>
              </a:rPr>
              <a:t> </a:t>
            </a:r>
            <a:r>
              <a:rPr lang="uk-UA" sz="2400" b="1" i="1" dirty="0">
                <a:solidFill>
                  <a:srgbClr val="FF0000"/>
                </a:solidFill>
              </a:rPr>
              <a:t>Манкурт </a:t>
            </a:r>
            <a:r>
              <a:rPr lang="uk-UA" sz="2400" b="1" i="1" dirty="0">
                <a:solidFill>
                  <a:srgbClr val="FFFF00"/>
                </a:solidFill>
              </a:rPr>
              <a:t>– особа, що відмовляється від свого народу, національності.</a:t>
            </a:r>
            <a:endParaRPr lang="uk-UA" sz="2400" dirty="0">
              <a:solidFill>
                <a:srgbClr val="FFFF00"/>
              </a:solidFill>
            </a:endParaRPr>
          </a:p>
          <a:p>
            <a:endParaRPr lang="uk-UA" sz="2400" b="1" i="1" dirty="0" smtClean="0">
              <a:solidFill>
                <a:srgbClr val="FFFF00"/>
              </a:solidFill>
            </a:endParaRPr>
          </a:p>
          <a:p>
            <a:r>
              <a:rPr lang="uk-UA" sz="2400" b="1" i="1" dirty="0" smtClean="0">
                <a:solidFill>
                  <a:srgbClr val="FF0000"/>
                </a:solidFill>
              </a:rPr>
              <a:t>Патріот </a:t>
            </a:r>
            <a:r>
              <a:rPr lang="uk-UA" sz="2400" b="1" i="1" dirty="0">
                <a:solidFill>
                  <a:srgbClr val="FFFF00"/>
                </a:solidFill>
              </a:rPr>
              <a:t>– віддана своїй вітчизні та народу людина.</a:t>
            </a:r>
            <a:endParaRPr lang="uk-UA" sz="2400" dirty="0">
              <a:solidFill>
                <a:srgbClr val="FFFF00"/>
              </a:solidFill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731764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chool6\Desktop\УКраина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332656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solidFill>
                  <a:srgbClr val="FFFF00"/>
                </a:solidFill>
              </a:rPr>
              <a:t>Проблематика твору </a:t>
            </a:r>
            <a:endParaRPr lang="uk-UA" sz="32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340768"/>
            <a:ext cx="741682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>
                <a:solidFill>
                  <a:srgbClr val="FFFF00"/>
                </a:solidFill>
              </a:rPr>
              <a:t>1)Мовна проблема в комедії. Художнє відтворення проблеми українізації.</a:t>
            </a:r>
            <a:endParaRPr lang="uk-UA" sz="2800" dirty="0">
              <a:solidFill>
                <a:srgbClr val="FFFF00"/>
              </a:solidFill>
            </a:endParaRPr>
          </a:p>
          <a:p>
            <a:endParaRPr lang="uk-UA" sz="2800" b="1" dirty="0" smtClean="0">
              <a:solidFill>
                <a:srgbClr val="FFFF00"/>
              </a:solidFill>
            </a:endParaRPr>
          </a:p>
          <a:p>
            <a:r>
              <a:rPr lang="uk-UA" sz="2800" b="1" dirty="0" smtClean="0">
                <a:solidFill>
                  <a:srgbClr val="FFFF00"/>
                </a:solidFill>
              </a:rPr>
              <a:t>2)Проблеми </a:t>
            </a:r>
            <a:r>
              <a:rPr lang="uk-UA" sz="2800" b="1" dirty="0">
                <a:solidFill>
                  <a:srgbClr val="FFFF00"/>
                </a:solidFill>
              </a:rPr>
              <a:t>стосунків батьків і дітей</a:t>
            </a:r>
            <a:endParaRPr lang="uk-UA" sz="2800" dirty="0">
              <a:solidFill>
                <a:srgbClr val="FFFF00"/>
              </a:solidFill>
            </a:endParaRPr>
          </a:p>
          <a:p>
            <a:endParaRPr lang="uk-UA" sz="2800" b="1" dirty="0" smtClean="0">
              <a:solidFill>
                <a:srgbClr val="FFFF00"/>
              </a:solidFill>
            </a:endParaRPr>
          </a:p>
          <a:p>
            <a:r>
              <a:rPr lang="uk-UA" sz="2800" b="1" dirty="0" smtClean="0">
                <a:solidFill>
                  <a:srgbClr val="FFFF00"/>
                </a:solidFill>
              </a:rPr>
              <a:t>3)Проблема </a:t>
            </a:r>
            <a:r>
              <a:rPr lang="uk-UA" sz="2800" b="1" dirty="0">
                <a:solidFill>
                  <a:srgbClr val="FFFF00"/>
                </a:solidFill>
              </a:rPr>
              <a:t>кохання</a:t>
            </a:r>
            <a:endParaRPr lang="uk-UA" sz="2800" dirty="0">
              <a:solidFill>
                <a:srgbClr val="FFFF00"/>
              </a:solidFill>
            </a:endParaRPr>
          </a:p>
          <a:p>
            <a:endParaRPr lang="uk-UA" sz="2800" b="1" dirty="0" smtClean="0">
              <a:solidFill>
                <a:srgbClr val="FFFF00"/>
              </a:solidFill>
            </a:endParaRPr>
          </a:p>
          <a:p>
            <a:r>
              <a:rPr lang="uk-UA" sz="2800" b="1" dirty="0" smtClean="0">
                <a:solidFill>
                  <a:srgbClr val="FFFF00"/>
                </a:solidFill>
              </a:rPr>
              <a:t>4</a:t>
            </a:r>
            <a:r>
              <a:rPr lang="uk-UA" sz="2800" b="1" dirty="0">
                <a:solidFill>
                  <a:srgbClr val="FFFF00"/>
                </a:solidFill>
              </a:rPr>
              <a:t>) Проблема вміння відстоювати свою думку </a:t>
            </a:r>
            <a:endParaRPr lang="uk-UA" sz="2800" dirty="0">
              <a:solidFill>
                <a:srgbClr val="FFFF00"/>
              </a:solidFill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51856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chool6\Desktop\УКраина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1903404"/>
            <a:ext cx="6624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>
                <a:solidFill>
                  <a:srgbClr val="FFFF00"/>
                </a:solidFill>
              </a:rPr>
              <a:t>Сценічна історія комедії «Мина </a:t>
            </a:r>
            <a:r>
              <a:rPr lang="uk-UA" sz="4800" b="1" dirty="0" err="1">
                <a:solidFill>
                  <a:srgbClr val="FFFF00"/>
                </a:solidFill>
              </a:rPr>
              <a:t>Мазайло</a:t>
            </a:r>
            <a:r>
              <a:rPr lang="uk-UA" sz="4800" b="1" dirty="0">
                <a:solidFill>
                  <a:srgbClr val="FFFF00"/>
                </a:solidFill>
              </a:rPr>
              <a:t>»</a:t>
            </a:r>
            <a:endParaRPr lang="uk-UA" sz="4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8203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chool6\Desktop\УКраина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908720"/>
            <a:ext cx="86409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>
                <a:solidFill>
                  <a:srgbClr val="FFFF00"/>
                </a:solidFill>
              </a:rPr>
              <a:t>Домашнє завдання</a:t>
            </a:r>
            <a:r>
              <a:rPr lang="uk-UA" sz="3600" dirty="0">
                <a:solidFill>
                  <a:srgbClr val="FFFF00"/>
                </a:solidFill>
              </a:rPr>
              <a:t>:</a:t>
            </a:r>
          </a:p>
          <a:p>
            <a:pPr algn="ctr"/>
            <a:r>
              <a:rPr lang="ru-RU" sz="3600" dirty="0">
                <a:solidFill>
                  <a:srgbClr val="FFFF00"/>
                </a:solidFill>
              </a:rPr>
              <a:t> </a:t>
            </a:r>
            <a:endParaRPr lang="uk-UA" sz="3600" dirty="0">
              <a:solidFill>
                <a:srgbClr val="FFFF00"/>
              </a:solidFill>
            </a:endParaRPr>
          </a:p>
          <a:p>
            <a:pPr algn="ctr"/>
            <a:r>
              <a:rPr lang="uk-UA" sz="3600" dirty="0">
                <a:solidFill>
                  <a:srgbClr val="FFFF00"/>
                </a:solidFill>
              </a:rPr>
              <a:t>   Написати твір      за комедією   </a:t>
            </a:r>
            <a:endParaRPr lang="uk-UA" sz="3600" dirty="0" smtClean="0">
              <a:solidFill>
                <a:srgbClr val="FFFF00"/>
              </a:solidFill>
            </a:endParaRPr>
          </a:p>
          <a:p>
            <a:pPr algn="ctr"/>
            <a:r>
              <a:rPr lang="uk-UA" sz="3600" dirty="0" smtClean="0">
                <a:solidFill>
                  <a:srgbClr val="FFFF00"/>
                </a:solidFill>
              </a:rPr>
              <a:t>« </a:t>
            </a:r>
            <a:r>
              <a:rPr lang="uk-UA" sz="3600" dirty="0">
                <a:solidFill>
                  <a:srgbClr val="FFFF00"/>
                </a:solidFill>
              </a:rPr>
              <a:t>Значення драми « Мина </a:t>
            </a:r>
            <a:r>
              <a:rPr lang="uk-UA" sz="3600" dirty="0" err="1">
                <a:solidFill>
                  <a:srgbClr val="FFFF00"/>
                </a:solidFill>
              </a:rPr>
              <a:t>Мазайло</a:t>
            </a:r>
            <a:r>
              <a:rPr lang="uk-UA" sz="3600" dirty="0">
                <a:solidFill>
                  <a:srgbClr val="FFFF00"/>
                </a:solidFill>
              </a:rPr>
              <a:t>» вчора й сьогодні»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525231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school6\Desktop\УКраина\BBG42ba9692ca726f632a810c14eb36559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684370"/>
            <a:ext cx="9396536" cy="754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48244" y="0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8880" y="-171400"/>
            <a:ext cx="55937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Дяку</a:t>
            </a:r>
            <a:r>
              <a:rPr lang="ru-RU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ю</a:t>
            </a: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за </a:t>
            </a:r>
            <a:r>
              <a:rPr lang="ru-RU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увагу</a:t>
            </a: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!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113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chool6\Desktop\УКраина\303762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" y="0"/>
            <a:ext cx="917640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chool6\Desktop\УКраина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89902" y="548680"/>
            <a:ext cx="6188531" cy="57606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C:\Users\school6\Desktop\УКраина\Куліш_Микол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33645"/>
            <a:ext cx="2754954" cy="4390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05425" y="760348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/>
              <a:t>Микола </a:t>
            </a:r>
            <a:r>
              <a:rPr lang="uk-UA" sz="3200" b="1" dirty="0" err="1"/>
              <a:t>Гурович</a:t>
            </a:r>
            <a:r>
              <a:rPr lang="uk-UA" sz="3200" b="1" dirty="0"/>
              <a:t> Куліш</a:t>
            </a:r>
            <a:endParaRPr lang="uk-UA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3347865" y="1628800"/>
            <a:ext cx="54726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i="1" dirty="0"/>
              <a:t>”Розвінчання національного нігілізму, духовної обмеженості на матеріалі українізації. Актуальність п’єси М.Куліша </a:t>
            </a:r>
            <a:r>
              <a:rPr lang="en-US" sz="2400" b="1" i="1" dirty="0"/>
              <a:t>“</a:t>
            </a:r>
            <a:r>
              <a:rPr lang="ru-RU" sz="2400" b="1" i="1" dirty="0"/>
              <a:t>Мина </a:t>
            </a:r>
            <a:r>
              <a:rPr lang="ru-RU" sz="2400" b="1" i="1" dirty="0" err="1"/>
              <a:t>Мазайло</a:t>
            </a:r>
            <a:r>
              <a:rPr lang="en-US" sz="2400" b="1" i="1" dirty="0"/>
              <a:t>”</a:t>
            </a:r>
            <a:r>
              <a:rPr lang="uk-UA" sz="2400" b="1" i="1" dirty="0"/>
              <a:t> у наш час.”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409246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chool6\Desktop\УКраина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569764"/>
            <a:ext cx="836339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>
                <a:solidFill>
                  <a:srgbClr val="FFFF00"/>
                </a:solidFill>
              </a:rPr>
              <a:t> </a:t>
            </a:r>
            <a:r>
              <a:rPr lang="uk-UA" sz="3200" b="1" dirty="0" smtClean="0">
                <a:solidFill>
                  <a:srgbClr val="FFFF00"/>
                </a:solidFill>
              </a:rPr>
              <a:t>- Усвідомити</a:t>
            </a:r>
            <a:r>
              <a:rPr lang="uk-UA" sz="3200" b="1" dirty="0">
                <a:solidFill>
                  <a:srgbClr val="FFFF00"/>
                </a:solidFill>
              </a:rPr>
              <a:t> значення моральних та    суспільних проблем твору</a:t>
            </a:r>
            <a:r>
              <a:rPr lang="uk-UA" sz="3200" b="1" dirty="0" smtClean="0">
                <a:solidFill>
                  <a:srgbClr val="FFFF00"/>
                </a:solidFill>
              </a:rPr>
              <a:t>;</a:t>
            </a:r>
          </a:p>
          <a:p>
            <a:pPr marL="342900" indent="-342900">
              <a:buFontTx/>
              <a:buChar char="-"/>
            </a:pPr>
            <a:r>
              <a:rPr lang="uk-UA" sz="3200" b="1" dirty="0" smtClean="0">
                <a:solidFill>
                  <a:srgbClr val="FFFF00"/>
                </a:solidFill>
              </a:rPr>
              <a:t>З’ясувати </a:t>
            </a:r>
            <a:r>
              <a:rPr lang="uk-UA" sz="3200" b="1" dirty="0">
                <a:solidFill>
                  <a:srgbClr val="FFFF00"/>
                </a:solidFill>
              </a:rPr>
              <a:t>особливості показу процесу українізації 20-х рр.;  </a:t>
            </a:r>
            <a:endParaRPr lang="uk-UA" sz="3200" b="1" dirty="0" smtClean="0">
              <a:solidFill>
                <a:srgbClr val="FFFF00"/>
              </a:solidFill>
            </a:endParaRPr>
          </a:p>
          <a:p>
            <a:pPr marL="342900" indent="-342900">
              <a:buFontTx/>
              <a:buChar char="-"/>
            </a:pPr>
            <a:r>
              <a:rPr lang="ru-RU" sz="3200" b="1" dirty="0" err="1" smtClean="0">
                <a:solidFill>
                  <a:srgbClr val="FFFF00"/>
                </a:solidFill>
              </a:rPr>
              <a:t>Виховати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err="1">
                <a:solidFill>
                  <a:srgbClr val="FFFF00"/>
                </a:solidFill>
              </a:rPr>
              <a:t>любов</a:t>
            </a:r>
            <a:r>
              <a:rPr lang="ru-RU" sz="3200" b="1" dirty="0">
                <a:solidFill>
                  <a:srgbClr val="FFFF00"/>
                </a:solidFill>
              </a:rPr>
              <a:t> до </a:t>
            </a:r>
            <a:r>
              <a:rPr lang="ru-RU" sz="3200" b="1" dirty="0" err="1">
                <a:solidFill>
                  <a:srgbClr val="FFFF00"/>
                </a:solidFill>
              </a:rPr>
              <a:t>рідного</a:t>
            </a:r>
            <a:r>
              <a:rPr lang="ru-RU" sz="3200" b="1" dirty="0">
                <a:solidFill>
                  <a:srgbClr val="FFFF00"/>
                </a:solidFill>
              </a:rPr>
              <a:t> народу та </a:t>
            </a:r>
            <a:r>
              <a:rPr lang="ru-RU" sz="3200" b="1" dirty="0" err="1">
                <a:solidFill>
                  <a:srgbClr val="FFFF00"/>
                </a:solidFill>
              </a:rPr>
              <a:t>негативне</a:t>
            </a:r>
            <a:r>
              <a:rPr lang="ru-RU" sz="3200" b="1" dirty="0">
                <a:solidFill>
                  <a:srgbClr val="FFFF00"/>
                </a:solidFill>
              </a:rPr>
              <a:t> </a:t>
            </a:r>
            <a:r>
              <a:rPr lang="ru-RU" sz="3200" b="1" dirty="0" err="1">
                <a:solidFill>
                  <a:srgbClr val="FFFF00"/>
                </a:solidFill>
              </a:rPr>
              <a:t>ставлення</a:t>
            </a:r>
            <a:r>
              <a:rPr lang="ru-RU" sz="3200" b="1" dirty="0">
                <a:solidFill>
                  <a:srgbClr val="FFFF00"/>
                </a:solidFill>
              </a:rPr>
              <a:t> до </a:t>
            </a:r>
            <a:r>
              <a:rPr lang="ru-RU" sz="3200" b="1" dirty="0" err="1">
                <a:solidFill>
                  <a:srgbClr val="FFFF00"/>
                </a:solidFill>
              </a:rPr>
              <a:t>проявів</a:t>
            </a:r>
            <a:r>
              <a:rPr lang="ru-RU" sz="3200" b="1" dirty="0">
                <a:solidFill>
                  <a:srgbClr val="FFFF00"/>
                </a:solidFill>
              </a:rPr>
              <a:t> </a:t>
            </a:r>
            <a:r>
              <a:rPr lang="ru-RU" sz="3200" b="1" dirty="0" err="1">
                <a:solidFill>
                  <a:srgbClr val="FFFF00"/>
                </a:solidFill>
              </a:rPr>
              <a:t>шовінізму</a:t>
            </a:r>
            <a:r>
              <a:rPr lang="ru-RU" sz="3200" b="1" dirty="0">
                <a:solidFill>
                  <a:srgbClr val="FFFF00"/>
                </a:solidFill>
              </a:rPr>
              <a:t>  </a:t>
            </a:r>
            <a:endParaRPr lang="ru-RU" sz="3200" b="1" dirty="0" smtClean="0">
              <a:solidFill>
                <a:srgbClr val="FFFF00"/>
              </a:solidFill>
            </a:endParaRPr>
          </a:p>
          <a:p>
            <a:pPr marL="342900" indent="-342900">
              <a:buFontTx/>
              <a:buChar char="-"/>
            </a:pPr>
            <a:r>
              <a:rPr lang="ru-RU" sz="3200" b="1" dirty="0" err="1">
                <a:solidFill>
                  <a:srgbClr val="FFFF00"/>
                </a:solidFill>
              </a:rPr>
              <a:t>Ф</a:t>
            </a:r>
            <a:r>
              <a:rPr lang="ru-RU" sz="3200" b="1" dirty="0" err="1" smtClean="0">
                <a:solidFill>
                  <a:srgbClr val="FFFF00"/>
                </a:solidFill>
              </a:rPr>
              <a:t>ормувати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err="1">
                <a:solidFill>
                  <a:srgbClr val="FFFF00"/>
                </a:solidFill>
              </a:rPr>
              <a:t>естетичні</a:t>
            </a:r>
            <a:r>
              <a:rPr lang="ru-RU" sz="3200" b="1" dirty="0">
                <a:solidFill>
                  <a:srgbClr val="FFFF00"/>
                </a:solidFill>
              </a:rPr>
              <a:t> </a:t>
            </a:r>
            <a:r>
              <a:rPr lang="ru-RU" sz="3200" b="1" dirty="0" err="1">
                <a:solidFill>
                  <a:srgbClr val="FFFF00"/>
                </a:solidFill>
              </a:rPr>
              <a:t>смаки</a:t>
            </a:r>
            <a:r>
              <a:rPr lang="ru-RU" sz="3200" b="1" dirty="0">
                <a:solidFill>
                  <a:srgbClr val="FFFF00"/>
                </a:solidFill>
              </a:rPr>
              <a:t>.</a:t>
            </a:r>
            <a:endParaRPr lang="uk-UA" sz="3200" b="1" dirty="0">
              <a:solidFill>
                <a:srgbClr val="FFFF00"/>
              </a:solidFill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84771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chool6\Desktop\УКраина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5288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328300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i="1" dirty="0" smtClean="0">
                <a:solidFill>
                  <a:srgbClr val="FFC000"/>
                </a:solidFill>
              </a:rPr>
              <a:t>Мина </a:t>
            </a:r>
            <a:r>
              <a:rPr lang="uk-UA" sz="3200" b="1" i="1" dirty="0" err="1" smtClean="0">
                <a:solidFill>
                  <a:srgbClr val="FFC000"/>
                </a:solidFill>
              </a:rPr>
              <a:t>Мазайло</a:t>
            </a:r>
            <a:endParaRPr lang="uk-UA" sz="3200" b="1" i="1" dirty="0">
              <a:solidFill>
                <a:srgbClr val="FFC000"/>
              </a:solidFill>
            </a:endParaRPr>
          </a:p>
        </p:txBody>
      </p:sp>
      <p:pic>
        <p:nvPicPr>
          <p:cNvPr id="4099" name="Picture 3" descr="C:\Users\school6\Desktop\УКраина\image12693409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20" y="1268760"/>
            <a:ext cx="3850320" cy="263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6440" y="328300"/>
            <a:ext cx="446005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i="1" dirty="0">
                <a:solidFill>
                  <a:srgbClr val="FFC000"/>
                </a:solidFill>
              </a:rPr>
              <a:t>Харківський службовець Мина </a:t>
            </a:r>
            <a:r>
              <a:rPr lang="uk-UA" sz="2000" b="1" i="1" dirty="0" err="1">
                <a:solidFill>
                  <a:srgbClr val="FFC000"/>
                </a:solidFill>
              </a:rPr>
              <a:t>Мазайло</a:t>
            </a:r>
            <a:r>
              <a:rPr lang="uk-UA" sz="2000" b="1" i="1" dirty="0">
                <a:solidFill>
                  <a:srgbClr val="FFC000"/>
                </a:solidFill>
              </a:rPr>
              <a:t>, українець за похо­дженням, вирішив змінити своє «плебейське прізвище» на щось милозвучніше. Мина сподівається, що тоді для нього настане справді щасливе життя. Але разом із прізвищем відмовиться він і від свого українства, від «мужицтва» й стане одного чудового дня </a:t>
            </a:r>
            <a:r>
              <a:rPr lang="uk-UA" sz="2000" b="1" i="1" dirty="0" err="1">
                <a:solidFill>
                  <a:srgbClr val="FFC000"/>
                </a:solidFill>
              </a:rPr>
              <a:t>Сиреневим</a:t>
            </a:r>
            <a:r>
              <a:rPr lang="uk-UA" sz="2000" b="1" i="1" dirty="0">
                <a:solidFill>
                  <a:srgbClr val="FFC000"/>
                </a:solidFill>
              </a:rPr>
              <a:t>, Розовим, Тюльпановим, на крайній випадок — </a:t>
            </a:r>
            <a:r>
              <a:rPr lang="uk-UA" sz="2000" b="1" i="1" dirty="0" err="1">
                <a:solidFill>
                  <a:srgbClr val="FFC000"/>
                </a:solidFill>
              </a:rPr>
              <a:t>Мазєніним</a:t>
            </a:r>
            <a:r>
              <a:rPr lang="uk-UA" sz="2000" b="1" i="1" dirty="0">
                <a:solidFill>
                  <a:srgbClr val="FFC000"/>
                </a:solidFill>
              </a:rPr>
              <a:t>. Саме в прізвищі він убачає причину своїх службо­вих і життєвих поразок. «</a:t>
            </a:r>
            <a:r>
              <a:rPr lang="uk-UA" sz="2000" b="1" i="1" dirty="0" err="1">
                <a:solidFill>
                  <a:srgbClr val="FFC000"/>
                </a:solidFill>
              </a:rPr>
              <a:t>Мазайло</a:t>
            </a:r>
            <a:r>
              <a:rPr lang="uk-UA" sz="2000" b="1" i="1" dirty="0">
                <a:solidFill>
                  <a:srgbClr val="FFC000"/>
                </a:solidFill>
              </a:rPr>
              <a:t>» для нього, як камінь на шиї, тавро його соціального рабства</a:t>
            </a:r>
            <a:r>
              <a:rPr lang="uk-UA" sz="2000" b="1" i="1" dirty="0" smtClean="0">
                <a:solidFill>
                  <a:srgbClr val="FFC000"/>
                </a:solidFill>
              </a:rPr>
              <a:t>.</a:t>
            </a:r>
            <a:endParaRPr lang="uk-UA" sz="20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97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chool6\Desktop\УКраина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28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476672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rgbClr val="FFC000"/>
                </a:solidFill>
              </a:rPr>
              <a:t>Мокій</a:t>
            </a:r>
            <a:endParaRPr lang="uk-UA" sz="2800" dirty="0">
              <a:solidFill>
                <a:srgbClr val="FFC000"/>
              </a:solidFill>
            </a:endParaRPr>
          </a:p>
        </p:txBody>
      </p:sp>
      <p:pic>
        <p:nvPicPr>
          <p:cNvPr id="5122" name="Picture 2" descr="C:\Users\school6\Desktop\УКраина\5c9730cce56de9f78648077d05618a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70176"/>
            <a:ext cx="3528392" cy="529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95936" y="476672"/>
            <a:ext cx="489654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i="1" dirty="0">
                <a:solidFill>
                  <a:srgbClr val="FFC000"/>
                </a:solidFill>
              </a:rPr>
              <a:t>Син Мокій, «вдарений мовою», без п’яти хвилин комсомо­лець, у драмі виступає антиподом свого батька й мріє додати до «</a:t>
            </a:r>
            <a:r>
              <a:rPr lang="uk-UA" sz="2000" b="1" i="1" dirty="0" err="1">
                <a:solidFill>
                  <a:srgbClr val="FFC000"/>
                </a:solidFill>
              </a:rPr>
              <a:t>Мазайла</a:t>
            </a:r>
            <a:r>
              <a:rPr lang="uk-UA" sz="2000" b="1" i="1" dirty="0">
                <a:solidFill>
                  <a:srgbClr val="FFC000"/>
                </a:solidFill>
              </a:rPr>
              <a:t>» загублену половину «Квач». «</a:t>
            </a:r>
            <a:r>
              <a:rPr lang="uk-UA" sz="2000" b="1" i="1" dirty="0" err="1">
                <a:solidFill>
                  <a:srgbClr val="FFC000"/>
                </a:solidFill>
              </a:rPr>
              <a:t>Мазайло-Квач</a:t>
            </a:r>
            <a:r>
              <a:rPr lang="uk-UA" sz="2000" b="1" i="1" dirty="0">
                <a:solidFill>
                  <a:srgbClr val="FFC000"/>
                </a:solidFill>
              </a:rPr>
              <a:t>» зву­чить для </a:t>
            </a:r>
            <a:r>
              <a:rPr lang="uk-UA" sz="2000" b="1" i="1" dirty="0" err="1">
                <a:solidFill>
                  <a:srgbClr val="FFC000"/>
                </a:solidFill>
              </a:rPr>
              <a:t>Моки</a:t>
            </a:r>
            <a:r>
              <a:rPr lang="uk-UA" sz="2000" b="1" i="1" dirty="0">
                <a:solidFill>
                  <a:srgbClr val="FFC000"/>
                </a:solidFill>
              </a:rPr>
              <a:t> як музика. Він чужий націоналізму та далекий і від інтернаціонального пафосу комсомольців. Єдине, чим </a:t>
            </a:r>
            <a:r>
              <a:rPr lang="uk-UA" sz="2000" b="1" i="1" dirty="0" err="1">
                <a:solidFill>
                  <a:srgbClr val="FFC000"/>
                </a:solidFill>
              </a:rPr>
              <a:t>Мока</a:t>
            </a:r>
            <a:r>
              <a:rPr lang="uk-UA" sz="2000" b="1" i="1" dirty="0">
                <a:solidFill>
                  <a:srgbClr val="FFC000"/>
                </a:solidFill>
              </a:rPr>
              <a:t> захоплений — це багатством української мови. Мовні симпа­тії Куліша зробили постать </a:t>
            </a:r>
            <a:r>
              <a:rPr lang="uk-UA" sz="2000" b="1" i="1" dirty="0" err="1">
                <a:solidFill>
                  <a:srgbClr val="FFC000"/>
                </a:solidFill>
              </a:rPr>
              <a:t>Моки</a:t>
            </a:r>
            <a:r>
              <a:rPr lang="uk-UA" sz="2000" b="1" i="1" dirty="0">
                <a:solidFill>
                  <a:srgbClr val="FFC000"/>
                </a:solidFill>
              </a:rPr>
              <a:t> ніби позитивною й такою, що виражає авторські ідеї, а позитивний герой з </a:t>
            </a:r>
            <a:r>
              <a:rPr lang="uk-UA" sz="2000" b="1" i="1" dirty="0" err="1">
                <a:solidFill>
                  <a:srgbClr val="FFC000"/>
                </a:solidFill>
              </a:rPr>
              <a:t>Моки</a:t>
            </a:r>
            <a:r>
              <a:rPr lang="uk-UA" sz="2000" b="1" i="1" dirty="0">
                <a:solidFill>
                  <a:srgbClr val="FFC000"/>
                </a:solidFill>
              </a:rPr>
              <a:t> — ніякий. </a:t>
            </a:r>
            <a:r>
              <a:rPr lang="uk-UA" sz="2000" b="1" i="1" dirty="0" err="1">
                <a:solidFill>
                  <a:srgbClr val="FFC000"/>
                </a:solidFill>
              </a:rPr>
              <a:t>Мока</a:t>
            </a:r>
            <a:r>
              <a:rPr lang="uk-UA" sz="2000" b="1" i="1" dirty="0">
                <a:solidFill>
                  <a:srgbClr val="FFC000"/>
                </a:solidFill>
              </a:rPr>
              <a:t> дійсно має глибокі знання української історії, літератури, фольклору, тонке відчуття мови. Він романтик і мрійник. Його філологічні коментарі захоплюють і чарують. Уля каже: «</a:t>
            </a:r>
            <a:r>
              <a:rPr lang="uk-UA" sz="2000" b="1" i="1" dirty="0" err="1">
                <a:solidFill>
                  <a:srgbClr val="FFC000"/>
                </a:solidFill>
              </a:rPr>
              <a:t>...Він</a:t>
            </a:r>
            <a:r>
              <a:rPr lang="uk-UA" sz="2000" b="1" i="1" dirty="0">
                <a:solidFill>
                  <a:srgbClr val="FFC000"/>
                </a:solidFill>
              </a:rPr>
              <a:t> на тебе словами отими тощо... аж </a:t>
            </a:r>
            <a:r>
              <a:rPr lang="uk-UA" sz="2000" b="1" i="1" dirty="0" err="1">
                <a:solidFill>
                  <a:srgbClr val="FFC000"/>
                </a:solidFill>
              </a:rPr>
              <a:t>пахне».</a:t>
            </a:r>
            <a:r>
              <a:rPr lang="uk-UA" sz="2000" b="1" i="1" dirty="0" err="1" smtClean="0">
                <a:solidFill>
                  <a:srgbClr val="FFC000"/>
                </a:solidFill>
              </a:rPr>
              <a:t>Д</a:t>
            </a:r>
            <a:endParaRPr lang="uk-UA" sz="20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10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chool6\Desktop\УКраина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28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341978"/>
            <a:ext cx="4180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rgbClr val="FFC000"/>
                </a:solidFill>
              </a:rPr>
              <a:t>Тьотя Мотя</a:t>
            </a:r>
            <a:endParaRPr lang="uk-UA" sz="2800" dirty="0">
              <a:solidFill>
                <a:srgbClr val="FFC000"/>
              </a:solidFill>
            </a:endParaRPr>
          </a:p>
        </p:txBody>
      </p:sp>
      <p:pic>
        <p:nvPicPr>
          <p:cNvPr id="6146" name="Picture 2" descr="C:\Users\school6\Desktop\УКраина\1354864307_0000132855-38aae010-206b469d-4-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24" y="1052736"/>
            <a:ext cx="298297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35896" y="476672"/>
            <a:ext cx="54006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i="1" dirty="0" err="1">
                <a:solidFill>
                  <a:srgbClr val="FFC000"/>
                </a:solidFill>
              </a:rPr>
              <a:t>Заскорузлості</a:t>
            </a:r>
            <a:r>
              <a:rPr lang="uk-UA" sz="2000" b="1" i="1" dirty="0">
                <a:solidFill>
                  <a:srgbClr val="FFC000"/>
                </a:solidFill>
              </a:rPr>
              <a:t> поглядів і ворожості до української мови, істо­рії, культури можна лише подивуватися, її репліки смішні, але й небезпечні. Побачивши на вокзалі напис українською «Хар­ків», вона цілком серйозно питає: «Нащо, питаюсь, навіщо ви нам </a:t>
            </a:r>
            <a:r>
              <a:rPr lang="uk-UA" sz="2000" b="1" i="1" dirty="0" err="1">
                <a:solidFill>
                  <a:srgbClr val="FFC000"/>
                </a:solidFill>
              </a:rPr>
              <a:t>іспортили</a:t>
            </a:r>
            <a:r>
              <a:rPr lang="uk-UA" sz="2000" b="1" i="1" dirty="0">
                <a:solidFill>
                  <a:srgbClr val="FFC000"/>
                </a:solidFill>
              </a:rPr>
              <a:t> город?». Те, що в українській опері «Тарас Бульба» артисти співають по-українському вона називає «</a:t>
            </a:r>
            <a:r>
              <a:rPr lang="uk-UA" sz="2000" b="1" i="1" dirty="0" err="1">
                <a:solidFill>
                  <a:srgbClr val="FFC000"/>
                </a:solidFill>
              </a:rPr>
              <a:t>безобразієм</a:t>
            </a:r>
            <a:r>
              <a:rPr lang="uk-UA" sz="2000" b="1" i="1" dirty="0">
                <a:solidFill>
                  <a:srgbClr val="FFC000"/>
                </a:solidFill>
              </a:rPr>
              <a:t>». Її докази мають незаперечну логіку: «</a:t>
            </a:r>
            <a:r>
              <a:rPr lang="uk-UA" sz="2000" b="1" i="1" dirty="0" err="1">
                <a:solidFill>
                  <a:srgbClr val="FFC000"/>
                </a:solidFill>
              </a:rPr>
              <a:t>Да</a:t>
            </a:r>
            <a:r>
              <a:rPr lang="uk-UA" sz="2000" b="1" i="1" dirty="0">
                <a:solidFill>
                  <a:srgbClr val="FFC000"/>
                </a:solidFill>
              </a:rPr>
              <a:t> </a:t>
            </a:r>
            <a:r>
              <a:rPr lang="uk-UA" sz="2000" b="1" i="1" dirty="0" err="1">
                <a:solidFill>
                  <a:srgbClr val="FFC000"/>
                </a:solidFill>
              </a:rPr>
              <a:t>єтого</a:t>
            </a:r>
            <a:r>
              <a:rPr lang="uk-UA" sz="2000" b="1" i="1" dirty="0">
                <a:solidFill>
                  <a:srgbClr val="FFC000"/>
                </a:solidFill>
              </a:rPr>
              <a:t> не </a:t>
            </a:r>
            <a:r>
              <a:rPr lang="uk-UA" sz="2000" b="1" i="1" dirty="0" err="1">
                <a:solidFill>
                  <a:srgbClr val="FFC000"/>
                </a:solidFill>
              </a:rPr>
              <a:t>может</a:t>
            </a:r>
            <a:r>
              <a:rPr lang="uk-UA" sz="2000" b="1" i="1" dirty="0">
                <a:solidFill>
                  <a:srgbClr val="FFC000"/>
                </a:solidFill>
              </a:rPr>
              <a:t> </a:t>
            </a:r>
            <a:r>
              <a:rPr lang="uk-UA" sz="2000" b="1" i="1" dirty="0" err="1">
                <a:solidFill>
                  <a:srgbClr val="FFC000"/>
                </a:solidFill>
              </a:rPr>
              <a:t>бить</a:t>
            </a:r>
            <a:r>
              <a:rPr lang="uk-UA" sz="2000" b="1" i="1" dirty="0">
                <a:solidFill>
                  <a:srgbClr val="FFC000"/>
                </a:solidFill>
              </a:rPr>
              <a:t>, потому </a:t>
            </a:r>
            <a:r>
              <a:rPr lang="uk-UA" sz="2000" b="1" i="1" dirty="0" err="1">
                <a:solidFill>
                  <a:srgbClr val="FFC000"/>
                </a:solidFill>
              </a:rPr>
              <a:t>што</a:t>
            </a:r>
            <a:r>
              <a:rPr lang="uk-UA" sz="2000" b="1" i="1" dirty="0">
                <a:solidFill>
                  <a:srgbClr val="FFC000"/>
                </a:solidFill>
              </a:rPr>
              <a:t> </a:t>
            </a:r>
            <a:r>
              <a:rPr lang="uk-UA" sz="2000" b="1" i="1" dirty="0" err="1">
                <a:solidFill>
                  <a:srgbClr val="FFC000"/>
                </a:solidFill>
              </a:rPr>
              <a:t>єтого</a:t>
            </a:r>
            <a:r>
              <a:rPr lang="uk-UA" sz="2000" b="1" i="1" dirty="0">
                <a:solidFill>
                  <a:srgbClr val="FFC000"/>
                </a:solidFill>
              </a:rPr>
              <a:t> не може </a:t>
            </a:r>
            <a:r>
              <a:rPr lang="uk-UA" sz="2000" b="1" i="1" dirty="0" err="1">
                <a:solidFill>
                  <a:srgbClr val="FFC000"/>
                </a:solidFill>
              </a:rPr>
              <a:t>бить</a:t>
            </a:r>
            <a:r>
              <a:rPr lang="uk-UA" sz="2000" b="1" i="1" dirty="0">
                <a:solidFill>
                  <a:srgbClr val="FFC000"/>
                </a:solidFill>
              </a:rPr>
              <a:t> </a:t>
            </a:r>
            <a:r>
              <a:rPr lang="uk-UA" sz="2000" b="1" i="1" dirty="0" err="1">
                <a:solidFill>
                  <a:srgbClr val="FFC000"/>
                </a:solidFill>
              </a:rPr>
              <a:t>нікада</a:t>
            </a:r>
            <a:r>
              <a:rPr lang="uk-UA" sz="2000" b="1" i="1" dirty="0">
                <a:solidFill>
                  <a:srgbClr val="FFC000"/>
                </a:solidFill>
              </a:rPr>
              <a:t>!». Українська мова для неї — просто «австріяцька вигадка». Убивчим за силою сарказму є висловлювання тьоті Моті: «По-моєму, </a:t>
            </a:r>
            <a:r>
              <a:rPr lang="uk-UA" sz="2000" b="1" i="1" dirty="0" err="1">
                <a:solidFill>
                  <a:srgbClr val="FFC000"/>
                </a:solidFill>
              </a:rPr>
              <a:t>прілічнєє</a:t>
            </a:r>
            <a:r>
              <a:rPr lang="uk-UA" sz="2000" b="1" i="1" dirty="0">
                <a:solidFill>
                  <a:srgbClr val="FFC000"/>
                </a:solidFill>
              </a:rPr>
              <a:t> </a:t>
            </a:r>
            <a:r>
              <a:rPr lang="uk-UA" sz="2000" b="1" i="1" dirty="0" err="1">
                <a:solidFill>
                  <a:srgbClr val="FFC000"/>
                </a:solidFill>
              </a:rPr>
              <a:t>бить</a:t>
            </a:r>
            <a:r>
              <a:rPr lang="uk-UA" sz="2000" b="1" i="1" dirty="0">
                <a:solidFill>
                  <a:srgbClr val="FFC000"/>
                </a:solidFill>
              </a:rPr>
              <a:t> </a:t>
            </a:r>
            <a:r>
              <a:rPr lang="uk-UA" sz="2000" b="1" i="1" dirty="0" err="1">
                <a:solidFill>
                  <a:srgbClr val="FFC000"/>
                </a:solidFill>
              </a:rPr>
              <a:t>ізнасіло-</a:t>
            </a:r>
            <a:r>
              <a:rPr lang="uk-UA" sz="2000" b="1" i="1" dirty="0">
                <a:solidFill>
                  <a:srgbClr val="FFC000"/>
                </a:solidFill>
              </a:rPr>
              <a:t> </a:t>
            </a:r>
            <a:r>
              <a:rPr lang="uk-UA" sz="2000" b="1" i="1" dirty="0" err="1">
                <a:solidFill>
                  <a:srgbClr val="FFC000"/>
                </a:solidFill>
              </a:rPr>
              <a:t>ванной</a:t>
            </a:r>
            <a:r>
              <a:rPr lang="uk-UA" sz="2000" b="1" i="1" dirty="0">
                <a:solidFill>
                  <a:srgbClr val="FFC000"/>
                </a:solidFill>
              </a:rPr>
              <a:t>, </a:t>
            </a:r>
            <a:r>
              <a:rPr lang="uk-UA" sz="2000" b="1" i="1" dirty="0" err="1">
                <a:solidFill>
                  <a:srgbClr val="FFC000"/>
                </a:solidFill>
              </a:rPr>
              <a:t>нєжелі</a:t>
            </a:r>
            <a:r>
              <a:rPr lang="uk-UA" sz="2000" b="1" i="1" dirty="0">
                <a:solidFill>
                  <a:srgbClr val="FFC000"/>
                </a:solidFill>
              </a:rPr>
              <a:t> </a:t>
            </a:r>
            <a:r>
              <a:rPr lang="uk-UA" sz="2000" b="1" i="1" dirty="0" err="1">
                <a:solidFill>
                  <a:srgbClr val="FFC000"/>
                </a:solidFill>
              </a:rPr>
              <a:t>українізірованной</a:t>
            </a:r>
            <a:r>
              <a:rPr lang="uk-UA" sz="2000" b="1" i="1" dirty="0">
                <a:solidFill>
                  <a:srgbClr val="FFC000"/>
                </a:solidFill>
              </a:rPr>
              <a:t>». Вона рознервувалася, коли Уля сказала, що її ноги відповідають «українському стандарту», бо відразу кинулася крадькома вимірювати свої</a:t>
            </a:r>
            <a:r>
              <a:rPr lang="uk-UA" sz="2000" b="1" i="1" dirty="0" smtClean="0">
                <a:solidFill>
                  <a:srgbClr val="FFC000"/>
                </a:solidFill>
              </a:rPr>
              <a:t>.</a:t>
            </a:r>
            <a:endParaRPr lang="uk-UA" sz="20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37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chool6\Desktop\УКраина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28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260648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rgbClr val="FFC000"/>
                </a:solidFill>
              </a:rPr>
              <a:t>Дядько Тарас</a:t>
            </a:r>
            <a:endParaRPr lang="uk-UA" sz="2800" dirty="0">
              <a:solidFill>
                <a:srgbClr val="FFC000"/>
              </a:solidFill>
            </a:endParaRPr>
          </a:p>
        </p:txBody>
      </p:sp>
      <p:pic>
        <p:nvPicPr>
          <p:cNvPr id="7170" name="Picture 2" descr="C:\Users\school6\Desktop\УКраина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59" y="1439529"/>
            <a:ext cx="4216097" cy="3978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16016" y="980728"/>
            <a:ext cx="417646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i="1" dirty="0">
                <a:solidFill>
                  <a:srgbClr val="FFC000"/>
                </a:solidFill>
              </a:rPr>
              <a:t>Це теж гротескна фігура. Він виступає за збереження ста­рого, патріархального, без урахування нових умов життя. Проте в суперечці, хто в кого «вкрав» слова, змінювати чи не змінювати прізвище </a:t>
            </a:r>
            <a:r>
              <a:rPr lang="uk-UA" sz="2000" b="1" i="1" dirty="0" err="1">
                <a:solidFill>
                  <a:srgbClr val="FFC000"/>
                </a:solidFill>
              </a:rPr>
              <a:t>Мазайлові</a:t>
            </a:r>
            <a:r>
              <a:rPr lang="uk-UA" sz="2000" b="1" i="1" dirty="0">
                <a:solidFill>
                  <a:srgbClr val="FFC000"/>
                </a:solidFill>
              </a:rPr>
              <a:t>, дядько виявляється слабшим за тітку Мотю й здається на її милість. Є в нього й висловлювання, не позбав­лені здорового глузду, продиктовані любов’ю до рідного краю й народу, глибоким знанням історії</a:t>
            </a:r>
            <a:r>
              <a:rPr lang="uk-UA" sz="2000" b="1" i="1" dirty="0" smtClean="0">
                <a:solidFill>
                  <a:srgbClr val="FFC000"/>
                </a:solidFill>
              </a:rPr>
              <a:t>.</a:t>
            </a:r>
            <a:endParaRPr lang="uk-UA" sz="20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2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chool6\Desktop\УКраина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39952" y="260648"/>
            <a:ext cx="489654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i="1" dirty="0">
                <a:solidFill>
                  <a:srgbClr val="FFC000"/>
                </a:solidFill>
              </a:rPr>
              <a:t>Що стосується Лини й Рини, то це такі собі войовничі міща­ночки, які повністю поділяють зневагу свого чоловіка й татуся до всього українського. Вони постійно милуються собою перед дзеркалом, кокетують й охають та ахають, беручись за серце, як шляхетні дівиці. Між собою ж мати й дочка розмовляють грубо, з лайками та образами, кожна вважає себе розумнішою за іншу, їхні повсякденні заняття — плітки, підглядання, обго­ворення нарядів та заздрість до тих, хто «добре влаштувався» в </a:t>
            </a:r>
            <a:r>
              <a:rPr lang="uk-UA" sz="2400" b="1" i="1" dirty="0" smtClean="0">
                <a:solidFill>
                  <a:srgbClr val="FFC000"/>
                </a:solidFill>
              </a:rPr>
              <a:t>житті</a:t>
            </a:r>
            <a:endParaRPr lang="uk-UA" sz="2400" b="1" i="1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9096" y="476672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solidFill>
                  <a:srgbClr val="FFC000"/>
                </a:solidFill>
              </a:rPr>
              <a:t>Рина й Лина</a:t>
            </a:r>
            <a:endParaRPr lang="uk-UA" sz="3200" dirty="0">
              <a:solidFill>
                <a:srgbClr val="FFC000"/>
              </a:solidFill>
            </a:endParaRPr>
          </a:p>
        </p:txBody>
      </p:sp>
      <p:pic>
        <p:nvPicPr>
          <p:cNvPr id="3075" name="Picture 3" descr="C:\Users\school6\Desktop\УКраина\m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6672"/>
            <a:ext cx="3995936" cy="2680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795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chool6\Desktop\УКраина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6448" y="404664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rgbClr val="FFC000"/>
                </a:solidFill>
              </a:rPr>
              <a:t>Уля</a:t>
            </a:r>
            <a:endParaRPr lang="uk-UA" sz="2800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248158"/>
            <a:ext cx="432048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i="1" dirty="0">
                <a:solidFill>
                  <a:srgbClr val="FFC000"/>
                </a:solidFill>
              </a:rPr>
              <a:t>Трохи окремо стоїть у п’єсі постать Улі. Автор постійно під­сміюється, іронізує в ремарках: «Уля — як Уля». Тобто така, як усі дівчати її кола. Вона самозакохано видивляється в люс­терко, емоційно-сентиментальна, мрійлива. Але мрії її поки що не простягаються далі «вигідної партії». Уля, як і її подруги, насторожено ставиться до українізації, теж прагне хоч трохи змінити прізвище </a:t>
            </a:r>
            <a:r>
              <a:rPr lang="uk-UA" sz="2400" b="1" i="1" dirty="0" err="1">
                <a:solidFill>
                  <a:srgbClr val="FFC000"/>
                </a:solidFill>
              </a:rPr>
              <a:t>Розсохина</a:t>
            </a:r>
            <a:r>
              <a:rPr lang="uk-UA" sz="2400" b="1" i="1" dirty="0">
                <a:solidFill>
                  <a:srgbClr val="FFC000"/>
                </a:solidFill>
              </a:rPr>
              <a:t>, щоб звучало не по-українськи — </a:t>
            </a:r>
            <a:r>
              <a:rPr lang="uk-UA" sz="2400" b="1" i="1" dirty="0" smtClean="0">
                <a:solidFill>
                  <a:srgbClr val="FFC000"/>
                </a:solidFill>
              </a:rPr>
              <a:t>Розсоха.</a:t>
            </a:r>
            <a:endParaRPr lang="uk-UA" sz="2400" b="1" i="1" dirty="0">
              <a:solidFill>
                <a:srgbClr val="FFC000"/>
              </a:solidFill>
            </a:endParaRPr>
          </a:p>
        </p:txBody>
      </p:sp>
      <p:pic>
        <p:nvPicPr>
          <p:cNvPr id="8194" name="Picture 2" descr="C:\Users\school6\Desktop\УКраина\22220737_1483734391707718_223618717806755840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524" y="1772816"/>
            <a:ext cx="410445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95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729</Words>
  <Application>Microsoft Office PowerPoint</Application>
  <PresentationFormat>Экран (4:3)</PresentationFormat>
  <Paragraphs>53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school6</dc:creator>
  <cp:lastModifiedBy>Uer</cp:lastModifiedBy>
  <cp:revision>10</cp:revision>
  <dcterms:created xsi:type="dcterms:W3CDTF">2017-11-29T13:13:20Z</dcterms:created>
  <dcterms:modified xsi:type="dcterms:W3CDTF">2018-02-01T10:45:37Z</dcterms:modified>
</cp:coreProperties>
</file>