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61" r:id="rId2"/>
    <p:sldId id="256" r:id="rId3"/>
    <p:sldId id="349" r:id="rId4"/>
    <p:sldId id="362" r:id="rId5"/>
    <p:sldId id="352" r:id="rId6"/>
    <p:sldId id="353" r:id="rId7"/>
    <p:sldId id="355" r:id="rId8"/>
    <p:sldId id="356" r:id="rId9"/>
    <p:sldId id="309" r:id="rId10"/>
    <p:sldId id="363" r:id="rId11"/>
    <p:sldId id="364" r:id="rId12"/>
    <p:sldId id="365" r:id="rId13"/>
    <p:sldId id="366" r:id="rId14"/>
    <p:sldId id="280" r:id="rId15"/>
    <p:sldId id="257" r:id="rId16"/>
    <p:sldId id="258" r:id="rId17"/>
    <p:sldId id="367" r:id="rId18"/>
    <p:sldId id="313" r:id="rId19"/>
    <p:sldId id="368" r:id="rId20"/>
    <p:sldId id="259" r:id="rId21"/>
    <p:sldId id="295" r:id="rId22"/>
    <p:sldId id="263" r:id="rId23"/>
    <p:sldId id="324" r:id="rId24"/>
    <p:sldId id="272" r:id="rId25"/>
    <p:sldId id="296" r:id="rId26"/>
    <p:sldId id="283" r:id="rId27"/>
    <p:sldId id="315" r:id="rId28"/>
    <p:sldId id="325" r:id="rId29"/>
    <p:sldId id="273" r:id="rId30"/>
    <p:sldId id="326" r:id="rId31"/>
    <p:sldId id="317" r:id="rId32"/>
    <p:sldId id="274" r:id="rId33"/>
    <p:sldId id="316" r:id="rId34"/>
    <p:sldId id="275" r:id="rId35"/>
    <p:sldId id="330" r:id="rId36"/>
    <p:sldId id="289" r:id="rId37"/>
    <p:sldId id="320" r:id="rId38"/>
    <p:sldId id="327" r:id="rId39"/>
    <p:sldId id="288" r:id="rId40"/>
    <p:sldId id="310" r:id="rId41"/>
    <p:sldId id="292" r:id="rId42"/>
    <p:sldId id="265" r:id="rId43"/>
    <p:sldId id="341" r:id="rId44"/>
    <p:sldId id="348" r:id="rId45"/>
    <p:sldId id="369" r:id="rId46"/>
    <p:sldId id="370" r:id="rId4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FF99"/>
    <a:srgbClr val="660033"/>
    <a:srgbClr val="FF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3" d="100"/>
          <a:sy n="73" d="100"/>
        </p:scale>
        <p:origin x="-106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BABF6B-662F-409A-A29C-481E09D2385D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E3BEEA-DEAF-498F-9FFF-ED28CCD4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76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B3FDD2-810A-481D-A34E-B118A06CC39D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5350CD-31DE-4DFC-B4FD-0E21EA237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34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72D291-330F-4A61-A045-D70A71FBC6F4}" type="slidenum">
              <a:rPr lang="ru-RU" altLang="uk-UA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D54A-2782-4641-94A6-5FF3FCCC1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3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A9F83-3BC0-4B6A-B4A9-6F5F62D56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4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30096-C6C8-4267-B533-7314A8090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67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B5C6E-2C73-450B-952F-8721F153F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1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CE334-6764-4B8F-83DA-403403F8F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A5F33-40FB-45A7-9A28-69E31993F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6A051-5D43-4B7C-B6BD-33AED5B27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2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8628-DB35-49D2-A898-7534EEE59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2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F85B-1E80-43D8-9E9D-02D6061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0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430B-9FF7-4F22-A712-0F28FED2A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0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C470D-1ADC-47E9-B9B8-2915DFBE2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4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E9DDD-8A87-43D0-8CFA-7561ACDB7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8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F6F3B-0EAC-433D-ABDC-71D09A7E4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4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8000">
              <a:srgbClr val="FFFF99"/>
            </a:gs>
            <a:gs pos="100000">
              <a:srgbClr val="CCCCFF"/>
            </a:gs>
            <a:gs pos="100000">
              <a:srgbClr val="99FFC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60AB4F-4C6C-4442-97C9-1CAAA5F81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file:///D:\&#1051;&#1102;&#1076;&#1072;\&#1042;&#1110;&#1076;&#1082;&#1088;&#1080;&#1090;&#1080;&#1081;%20&#1091;&#1088;&#1086;&#1082;%20&#1044;&#1080;&#1093;&#1072;&#1085;&#1085;&#1103;\dyhannya\11067ff08729.mp3" TargetMode="External"/><Relationship Id="rId1" Type="http://schemas.microsoft.com/office/2007/relationships/media" Target="file:///D:\&#1051;&#1102;&#1076;&#1072;\&#1042;&#1110;&#1076;&#1082;&#1088;&#1080;&#1090;&#1080;&#1081;%20&#1091;&#1088;&#1086;&#1082;%20&#1044;&#1080;&#1093;&#1072;&#1085;&#1085;&#1103;\dyhannya\11067ff08729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p=1&amp;text=%D0%BB%D0%B5%D0%B3%D0%BA%D0%B8%D0%B5&amp;img_url=http://www.aptechka.rhema.ru/sport/pic/legkie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1683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«Кисень – це вісь, навколо якої обертається вся земна хімія» 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19961"/>
              </p:ext>
            </p:extLst>
          </p:nvPr>
        </p:nvGraphicFramePr>
        <p:xfrm>
          <a:off x="107504" y="260648"/>
          <a:ext cx="8892477" cy="2952328"/>
        </p:xfrm>
        <a:graphic>
          <a:graphicData uri="http://schemas.openxmlformats.org/drawingml/2006/table">
            <a:tbl>
              <a:tblPr firstRow="1" firstCol="1" bandRow="1"/>
              <a:tblGrid>
                <a:gridCol w="851763"/>
                <a:gridCol w="977856"/>
                <a:gridCol w="850905"/>
                <a:gridCol w="851763"/>
                <a:gridCol w="850905"/>
                <a:gridCol w="850905"/>
                <a:gridCol w="850905"/>
                <a:gridCol w="851763"/>
                <a:gridCol w="977856"/>
                <a:gridCol w="977856"/>
              </a:tblGrid>
              <a:tr h="73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 –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Ґ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Є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 –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 –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І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Ї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Й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 –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Х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Ч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Щ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Ь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Ю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357301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latin typeface="Times New Roman"/>
                <a:ea typeface="Calibri"/>
              </a:rPr>
              <a:t>10 – 6 – 12 – 14 – 22 – 18 – 32 – 8      4 – 1 – 10 – 19 – 19 – 2 – 17 – 12 -  18</a:t>
            </a:r>
            <a:r>
              <a:rPr lang="uk-UA" b="1" i="1" dirty="0">
                <a:latin typeface="Times New Roman"/>
                <a:ea typeface="Calibri"/>
              </a:rPr>
              <a:t> </a:t>
            </a:r>
            <a:r>
              <a:rPr lang="uk-UA" b="1" i="1" dirty="0" smtClean="0">
                <a:latin typeface="Times New Roman"/>
                <a:ea typeface="Calibri"/>
              </a:rPr>
              <a:t>     </a:t>
            </a:r>
            <a:r>
              <a:rPr lang="uk-UA" b="1" dirty="0" smtClean="0">
                <a:latin typeface="Times New Roman"/>
                <a:ea typeface="Calibri"/>
              </a:rPr>
              <a:t>17 – 12 – 9 – 19 – 21 – 4 – 1 – 18 – 12 – 10 – 17 – 19 – 17       12     10 – 19 – 3 – 18 – 12 – 29 - 18 – 12 – 17         22 – 7 – 21 – 7 – 6 – 19 – 3 – 11 – 30 – 7 – 17 </a:t>
            </a:r>
            <a:r>
              <a:rPr lang="uk-UA" b="1" i="1" dirty="0" smtClean="0">
                <a:latin typeface="Times New Roman"/>
                <a:ea typeface="Calibri"/>
              </a:rPr>
              <a:t>	</a:t>
            </a:r>
            <a:endParaRPr lang="ru-RU" b="1" dirty="0">
              <a:effectLst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19961"/>
              </p:ext>
            </p:extLst>
          </p:nvPr>
        </p:nvGraphicFramePr>
        <p:xfrm>
          <a:off x="123893" y="260648"/>
          <a:ext cx="8892477" cy="2952328"/>
        </p:xfrm>
        <a:graphic>
          <a:graphicData uri="http://schemas.openxmlformats.org/drawingml/2006/table">
            <a:tbl>
              <a:tblPr firstRow="1" firstCol="1" bandRow="1"/>
              <a:tblGrid>
                <a:gridCol w="851763"/>
                <a:gridCol w="977856"/>
                <a:gridCol w="850905"/>
                <a:gridCol w="851763"/>
                <a:gridCol w="850905"/>
                <a:gridCol w="850905"/>
                <a:gridCol w="850905"/>
                <a:gridCol w="851763"/>
                <a:gridCol w="977856"/>
                <a:gridCol w="977856"/>
              </a:tblGrid>
              <a:tr h="73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 –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Ґ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Є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 –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 –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І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Ї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Й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 –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Х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Ч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Щ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Ь - </a:t>
                      </a:r>
                      <a:r>
                        <a:rPr lang="uk-UA" sz="20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Ю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 - </a:t>
                      </a:r>
                      <a:r>
                        <a:rPr lang="uk-UA" sz="20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2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40506"/>
            <a:ext cx="8901113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650" y="3573016"/>
            <a:ext cx="8699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</a:rPr>
              <a:t>8    3 – 1 – 9 – 16 – 11 – 3 – 11 – 17        28 – 11 – 18 – 18 – 11 – 15 – 19 – 17     23 – 7 – 21 – 17 – 19 – 21 – 7 – 4 – 24 – 16 – 33 – 27 – 12 – 13 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41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9" y="404664"/>
            <a:ext cx="8901113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788" y="3861048"/>
            <a:ext cx="890111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</a:rPr>
              <a:t>3 – 11 – 15 – 19 – 18 – 24 – 8       25 – 24 – 18 – 15 – 27 – 12 – 32                     3 – 11 – 6 – 12 – 16 – 7 – 18 – 18 – 33 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16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9" y="265634"/>
            <a:ext cx="8901113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574" y="3443633"/>
            <a:ext cx="8872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</a:rPr>
              <a:t>7 – 16 – 7 – 17 – 7 – 18 – 23 – 11        22 – 11 – 22 – 23 – 7 – 17 – 11               10 – 24 – 17 – 19 – 3 – 16 – 32 – 32 – 23 – 31      </a:t>
            </a:r>
            <a:r>
              <a:rPr lang="uk-UA" b="1" dirty="0" smtClean="0">
                <a:latin typeface="Times New Roman"/>
                <a:ea typeface="Calibri"/>
              </a:rPr>
              <a:t>18 </a:t>
            </a:r>
            <a:r>
              <a:rPr lang="uk-UA" b="1" dirty="0">
                <a:latin typeface="Times New Roman"/>
                <a:ea typeface="Calibri"/>
              </a:rPr>
              <a:t>– 32 – 26          12      </a:t>
            </a:r>
            <a:r>
              <a:rPr lang="uk-UA" b="1" dirty="0" smtClean="0">
                <a:latin typeface="Times New Roman"/>
                <a:ea typeface="Calibri"/>
              </a:rPr>
              <a:t>24 </a:t>
            </a:r>
            <a:r>
              <a:rPr lang="uk-UA" b="1" dirty="0">
                <a:latin typeface="Times New Roman"/>
                <a:ea typeface="Calibri"/>
              </a:rPr>
              <a:t>– 23 – 3 – 19 – 21 – 32 – 32 – 23 – 31         4 – 19 – 16 – 19 – 22 – 19 – 3 – 11 – 14  1 – 20 – 1 – 21 – 1 – 23 </a:t>
            </a:r>
            <a:r>
              <a:rPr lang="uk-UA" b="1" i="1" dirty="0">
                <a:latin typeface="Times New Roman"/>
                <a:ea typeface="Calibri"/>
              </a:rPr>
              <a:t>	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Значення дихання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07504" y="838200"/>
            <a:ext cx="892899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 dirty="0">
                <a:solidFill>
                  <a:srgbClr val="660033"/>
                </a:solidFill>
              </a:rPr>
              <a:t>1. </a:t>
            </a:r>
            <a:r>
              <a:rPr lang="uk-UA" altLang="uk-UA" sz="3600" b="1" dirty="0" smtClean="0">
                <a:solidFill>
                  <a:srgbClr val="660033"/>
                </a:solidFill>
              </a:rPr>
              <a:t>Здійснює газообмін  між організмом та зовнішнім середовищем</a:t>
            </a:r>
            <a:endParaRPr lang="uk-UA" altLang="uk-UA" sz="3600" b="1" dirty="0">
              <a:solidFill>
                <a:srgbClr val="6600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 dirty="0">
                <a:solidFill>
                  <a:srgbClr val="660033"/>
                </a:solidFill>
              </a:rPr>
              <a:t>2. </a:t>
            </a:r>
            <a:r>
              <a:rPr lang="uk-UA" altLang="uk-UA" sz="3600" b="1" dirty="0" smtClean="0">
                <a:solidFill>
                  <a:srgbClr val="660033"/>
                </a:solidFill>
              </a:rPr>
              <a:t>Є важливим чинником терморегуляції</a:t>
            </a:r>
            <a:endParaRPr lang="uk-UA" altLang="uk-UA" sz="3600" b="1" dirty="0">
              <a:solidFill>
                <a:srgbClr val="6600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 dirty="0">
                <a:solidFill>
                  <a:srgbClr val="660033"/>
                </a:solidFill>
              </a:rPr>
              <a:t>3. </a:t>
            </a:r>
            <a:r>
              <a:rPr lang="uk-UA" altLang="uk-UA" sz="3600" b="1" dirty="0" smtClean="0">
                <a:solidFill>
                  <a:srgbClr val="660033"/>
                </a:solidFill>
              </a:rPr>
              <a:t>Виконує функцію виділення (наприклад, вода, вуглекислий газ, бактерії)</a:t>
            </a:r>
            <a:endParaRPr lang="uk-UA" altLang="uk-UA" sz="3600" b="1" dirty="0">
              <a:solidFill>
                <a:srgbClr val="6600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 dirty="0">
                <a:solidFill>
                  <a:srgbClr val="660033"/>
                </a:solidFill>
              </a:rPr>
              <a:t>4. </a:t>
            </a:r>
            <a:r>
              <a:rPr lang="uk-UA" altLang="uk-UA" sz="3600" b="1" dirty="0" smtClean="0">
                <a:solidFill>
                  <a:srgbClr val="660033"/>
                </a:solidFill>
              </a:rPr>
              <a:t>Елементи системи зумовлюють нюх і утворюють голосовий апарат</a:t>
            </a:r>
            <a:endParaRPr lang="ru-RU" altLang="uk-UA" sz="36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667000" y="1447800"/>
            <a:ext cx="3886200" cy="167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FF"/>
                </a:solidFill>
              </a:rPr>
              <a:t>ДИХАННЯ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uk-UA" sz="1000" b="1">
              <a:solidFill>
                <a:srgbClr val="0000FF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52400" y="3810000"/>
            <a:ext cx="3276600" cy="198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rgbClr val="0000FF"/>
                </a:solidFill>
              </a:rPr>
              <a:t>Зовнішнє: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>
                <a:solidFill>
                  <a:srgbClr val="0000FF"/>
                </a:solidFill>
              </a:rPr>
              <a:t>обмін газів між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>
                <a:solidFill>
                  <a:srgbClr val="0000FF"/>
                </a:solidFill>
              </a:rPr>
              <a:t>навколишнім середовищем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>
                <a:solidFill>
                  <a:srgbClr val="0000FF"/>
                </a:solidFill>
              </a:rPr>
              <a:t>і легенями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505200" y="5105400"/>
            <a:ext cx="2438400" cy="1295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0000FF"/>
                </a:solidFill>
              </a:rPr>
              <a:t>Перенесення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0000FF"/>
                </a:solidFill>
              </a:rPr>
              <a:t>газів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FF0000"/>
                </a:solidFill>
              </a:rPr>
              <a:t>кров</a:t>
            </a:r>
            <a:r>
              <a:rPr lang="en-US" altLang="uk-UA" sz="2800" b="1">
                <a:solidFill>
                  <a:srgbClr val="FF0000"/>
                </a:solidFill>
              </a:rPr>
              <a:t>’</a:t>
            </a:r>
            <a:r>
              <a:rPr lang="uk-UA" altLang="uk-UA" sz="2800" b="1">
                <a:solidFill>
                  <a:srgbClr val="FF0000"/>
                </a:solidFill>
              </a:rPr>
              <a:t>ю</a:t>
            </a:r>
            <a:endParaRPr lang="ru-RU" altLang="uk-UA" sz="2800" b="1">
              <a:solidFill>
                <a:srgbClr val="FF0000"/>
              </a:solidFill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019800" y="3810000"/>
            <a:ext cx="2971800" cy="198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rgbClr val="0000FF"/>
                </a:solidFill>
              </a:rPr>
              <a:t>Внутрішнє: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>
                <a:solidFill>
                  <a:srgbClr val="0000FF"/>
                </a:solidFill>
              </a:rPr>
              <a:t>окиснювальні процеси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>
                <a:solidFill>
                  <a:srgbClr val="0000FF"/>
                </a:solidFill>
              </a:rPr>
              <a:t>в клітинах</a:t>
            </a:r>
            <a:r>
              <a:rPr lang="en-US" altLang="uk-UA" sz="2000" b="1">
                <a:solidFill>
                  <a:srgbClr val="0000FF"/>
                </a:solidFill>
              </a:rPr>
              <a:t>,</a:t>
            </a:r>
            <a:r>
              <a:rPr lang="uk-UA" altLang="uk-UA" sz="2000" b="1">
                <a:solidFill>
                  <a:srgbClr val="0000FF"/>
                </a:solidFill>
              </a:rPr>
              <a:t> внаслідок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>
                <a:solidFill>
                  <a:srgbClr val="0000FF"/>
                </a:solidFill>
              </a:rPr>
              <a:t>яких виділяється енергія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>
                <a:solidFill>
                  <a:srgbClr val="0000FF"/>
                </a:solidFill>
              </a:rPr>
              <a:t>для життєдіяльності</a:t>
            </a:r>
            <a:endParaRPr lang="ru-RU" altLang="uk-UA" sz="2000" b="1">
              <a:solidFill>
                <a:srgbClr val="0000FF"/>
              </a:solidFill>
            </a:endParaRPr>
          </a:p>
        </p:txBody>
      </p:sp>
      <p:sp>
        <p:nvSpPr>
          <p:cNvPr id="14342" name="WordArt 28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Види дихання</a:t>
            </a: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 flipV="1">
            <a:off x="2514600" y="3200400"/>
            <a:ext cx="4267200" cy="1676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32" descr="C:\Users\Павленко\Біологія людини\Дихання\holotrop.jpg"/>
          <p:cNvSpPr>
            <a:spLocks noChangeArrowheads="1"/>
          </p:cNvSpPr>
          <p:nvPr/>
        </p:nvSpPr>
        <p:spPr bwMode="auto">
          <a:xfrm>
            <a:off x="381000" y="1066800"/>
            <a:ext cx="2057400" cy="2362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14345" name="Rectangle 33" descr="C:\Users\Павленко\Біологія людини\Дихання\легкие\lohkie.jpg"/>
          <p:cNvSpPr>
            <a:spLocks noChangeArrowheads="1"/>
          </p:cNvSpPr>
          <p:nvPr/>
        </p:nvSpPr>
        <p:spPr bwMode="auto">
          <a:xfrm>
            <a:off x="6858000" y="1066800"/>
            <a:ext cx="1981200" cy="2286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 autoUpdateAnimBg="0"/>
      <p:bldP spid="3086" grpId="0" animBg="1" autoUpdateAnimBg="0"/>
      <p:bldP spid="3087" grpId="0" animBg="1" autoUpdateAnimBg="0"/>
      <p:bldP spid="3088" grpId="0" animBg="1" autoUpdateAnimBg="0"/>
      <p:bldP spid="3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685800" y="1778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9592" y="1892603"/>
            <a:ext cx="6803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uk-UA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19675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Дихальна система</a:t>
            </a:r>
            <a:endParaRPr lang="ru-RU" sz="3600" b="1" dirty="0"/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flipH="1">
            <a:off x="2195736" y="1781527"/>
            <a:ext cx="1080120" cy="6958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/>
          <p:nvPr/>
        </p:nvCxnSpPr>
        <p:spPr bwMode="auto">
          <a:xfrm>
            <a:off x="5580112" y="1781527"/>
            <a:ext cx="792088" cy="6958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67544" y="247737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/>
              <a:t>Повітроносні</a:t>
            </a:r>
            <a:r>
              <a:rPr lang="uk-UA" sz="2800" b="1" dirty="0" smtClean="0"/>
              <a:t> шляхи </a:t>
            </a:r>
            <a:endParaRPr lang="ru-RU" sz="2800" b="1" dirty="0"/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 flipH="1">
            <a:off x="899592" y="3000598"/>
            <a:ext cx="680314" cy="7884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3131840" y="3000598"/>
            <a:ext cx="648072" cy="644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" name="TextBox 4095"/>
          <p:cNvSpPr txBox="1"/>
          <p:nvPr/>
        </p:nvSpPr>
        <p:spPr>
          <a:xfrm>
            <a:off x="-39888" y="3789040"/>
            <a:ext cx="23796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Верхні</a:t>
            </a:r>
          </a:p>
          <a:p>
            <a:endParaRPr lang="uk-UA" sz="1000" b="1" dirty="0" smtClean="0"/>
          </a:p>
          <a:p>
            <a:pPr marL="285750" indent="-285750" algn="l">
              <a:buFontTx/>
              <a:buChar char="-"/>
            </a:pPr>
            <a:r>
              <a:rPr lang="uk-UA" sz="1800" b="1" dirty="0" smtClean="0"/>
              <a:t>Носова  порожнина</a:t>
            </a:r>
          </a:p>
          <a:p>
            <a:pPr marL="285750" indent="-285750" algn="l">
              <a:buFontTx/>
              <a:buChar char="-"/>
            </a:pPr>
            <a:r>
              <a:rPr lang="uk-UA" sz="1800" b="1" dirty="0" smtClean="0"/>
              <a:t>Носоглотка</a:t>
            </a:r>
          </a:p>
          <a:p>
            <a:pPr marL="285750" indent="-285750" algn="l">
              <a:buFontTx/>
              <a:buChar char="-"/>
            </a:pPr>
            <a:r>
              <a:rPr lang="uk-UA" sz="1800" b="1" dirty="0" smtClean="0"/>
              <a:t>Глотка</a:t>
            </a:r>
          </a:p>
          <a:p>
            <a:pPr marL="285750" indent="-285750" algn="l">
              <a:buFontTx/>
              <a:buChar char="-"/>
            </a:pPr>
            <a:endParaRPr lang="ru-RU" sz="1800" b="1" dirty="0"/>
          </a:p>
        </p:txBody>
      </p:sp>
      <p:sp>
        <p:nvSpPr>
          <p:cNvPr id="4097" name="TextBox 4096"/>
          <p:cNvSpPr txBox="1"/>
          <p:nvPr/>
        </p:nvSpPr>
        <p:spPr>
          <a:xfrm>
            <a:off x="2843808" y="3776789"/>
            <a:ext cx="226825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Нижні</a:t>
            </a:r>
          </a:p>
          <a:p>
            <a:endParaRPr lang="uk-UA" sz="1050" b="1" dirty="0" smtClean="0"/>
          </a:p>
          <a:p>
            <a:pPr marL="342900" indent="-342900" algn="l">
              <a:buFontTx/>
              <a:buChar char="-"/>
            </a:pPr>
            <a:r>
              <a:rPr lang="uk-UA" sz="1800" b="1" dirty="0" smtClean="0"/>
              <a:t>Гортань</a:t>
            </a:r>
          </a:p>
          <a:p>
            <a:pPr marL="342900" indent="-342900" algn="l">
              <a:buFontTx/>
              <a:buChar char="-"/>
            </a:pPr>
            <a:r>
              <a:rPr lang="uk-UA" sz="1800" b="1" dirty="0" smtClean="0"/>
              <a:t>Трахея</a:t>
            </a:r>
          </a:p>
          <a:p>
            <a:pPr marL="342900" indent="-342900" algn="l">
              <a:buFontTx/>
              <a:buChar char="-"/>
            </a:pPr>
            <a:r>
              <a:rPr lang="uk-UA" sz="1800" b="1" dirty="0" smtClean="0"/>
              <a:t>Бронхи</a:t>
            </a:r>
          </a:p>
          <a:p>
            <a:pPr marL="342900" indent="-342900" algn="l">
              <a:buFontTx/>
              <a:buChar char="-"/>
            </a:pPr>
            <a:endParaRPr lang="ru-RU" b="1" dirty="0"/>
          </a:p>
        </p:txBody>
      </p:sp>
      <p:sp>
        <p:nvSpPr>
          <p:cNvPr id="4098" name="TextBox 4097"/>
          <p:cNvSpPr txBox="1"/>
          <p:nvPr/>
        </p:nvSpPr>
        <p:spPr>
          <a:xfrm>
            <a:off x="5580112" y="251235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Легені</a:t>
            </a:r>
            <a:endParaRPr lang="ru-RU" sz="4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095577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095576" y="3583692"/>
            <a:ext cx="1656184" cy="4107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Легені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24622" y="5949280"/>
            <a:ext cx="1911873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Діафрагма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8600" y="838200"/>
            <a:ext cx="8686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 dirty="0">
                <a:solidFill>
                  <a:srgbClr val="660033"/>
                </a:solidFill>
              </a:rPr>
              <a:t>   Всі </a:t>
            </a:r>
            <a:r>
              <a:rPr lang="uk-UA" altLang="uk-UA" sz="3600" b="1" dirty="0" err="1">
                <a:solidFill>
                  <a:srgbClr val="660033"/>
                </a:solidFill>
              </a:rPr>
              <a:t>повітроносні</a:t>
            </a:r>
            <a:r>
              <a:rPr lang="uk-UA" altLang="uk-UA" sz="3600" b="1" dirty="0">
                <a:solidFill>
                  <a:srgbClr val="660033"/>
                </a:solidFill>
              </a:rPr>
              <a:t> шляхи вистелені війчастим епітелієм. Це має захисне значення для затримання              дрібних частинок, які           потрапляють із повітря:                     пилу, бруду, бактерій,                      </a:t>
            </a:r>
            <a:endParaRPr lang="uk-UA" altLang="uk-UA" sz="3600" b="1" dirty="0" smtClean="0">
              <a:solidFill>
                <a:srgbClr val="6600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 dirty="0" smtClean="0">
                <a:solidFill>
                  <a:srgbClr val="660033"/>
                </a:solidFill>
              </a:rPr>
              <a:t>вірусів</a:t>
            </a:r>
            <a:r>
              <a:rPr lang="uk-UA" altLang="uk-UA" sz="3600" b="1" dirty="0">
                <a:solidFill>
                  <a:srgbClr val="660033"/>
                </a:solidFill>
              </a:rPr>
              <a:t>, …</a:t>
            </a:r>
            <a:endParaRPr lang="ru-RU" altLang="uk-UA" sz="3600" b="1" dirty="0">
              <a:solidFill>
                <a:srgbClr val="660033"/>
              </a:solidFill>
            </a:endParaRPr>
          </a:p>
        </p:txBody>
      </p:sp>
      <p:sp>
        <p:nvSpPr>
          <p:cNvPr id="62467" name="Rectangle 3" descr="C:\Users\Павленко\Біологія людини\Дихання\эпителий.jpg"/>
          <p:cNvSpPr>
            <a:spLocks noChangeArrowheads="1"/>
          </p:cNvSpPr>
          <p:nvPr/>
        </p:nvSpPr>
        <p:spPr bwMode="auto">
          <a:xfrm>
            <a:off x="2819400" y="4343400"/>
            <a:ext cx="2514600" cy="2286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692275" y="152400"/>
            <a:ext cx="57372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060848"/>
            <a:ext cx="317182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57156"/>
              </p:ext>
            </p:extLst>
          </p:nvPr>
        </p:nvGraphicFramePr>
        <p:xfrm>
          <a:off x="107504" y="188640"/>
          <a:ext cx="8892479" cy="602727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63850"/>
                <a:gridCol w="2963850"/>
                <a:gridCol w="2964779"/>
              </a:tblGrid>
              <a:tr h="344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Будова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Функції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Носова порожнина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Носоглотка, глотка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Гортань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Трахея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Бронхи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Легені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9512" y="260648"/>
            <a:ext cx="8784976" cy="63687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i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+mj-lt"/>
              <a:ea typeface="+mj-lt"/>
              <a:cs typeface="+mj-lt"/>
            </a:endParaRPr>
          </a:p>
          <a:p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+mj-lt"/>
                <a:ea typeface="+mj-lt"/>
                <a:cs typeface="+mj-lt"/>
              </a:rPr>
              <a:t>Тема </a:t>
            </a:r>
            <a:r>
              <a: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+mj-lt"/>
                <a:ea typeface="+mj-lt"/>
                <a:cs typeface="+mj-lt"/>
              </a:rPr>
              <a:t>уроку:</a:t>
            </a:r>
          </a:p>
          <a:p>
            <a:r>
              <a: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+mj-lt"/>
                <a:ea typeface="+mj-lt"/>
                <a:cs typeface="+mj-lt"/>
              </a:rPr>
              <a:t> «ЗНАЧЕННЯ ДИХАННЯ.</a:t>
            </a:r>
          </a:p>
          <a:p>
            <a:r>
              <a: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+mj-lt"/>
                <a:ea typeface="+mj-lt"/>
                <a:cs typeface="+mj-lt"/>
              </a:rPr>
              <a:t> </a:t>
            </a:r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+mj-lt"/>
                <a:ea typeface="+mj-lt"/>
                <a:cs typeface="+mj-lt"/>
              </a:rPr>
              <a:t>СИСТЕМА ОРГАНІВ ДИХАННЯ» 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70C0"/>
              </a:solidFill>
              <a:latin typeface="+mj-lt"/>
              <a:ea typeface="+mj-lt"/>
              <a:cs typeface="+mj-lt"/>
            </a:endParaRPr>
          </a:p>
          <a:p>
            <a:endParaRPr lang="ru-RU" sz="3600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+mj-lt"/>
              <a:ea typeface="+mj-lt"/>
              <a:cs typeface="+mj-lt"/>
            </a:endParaRPr>
          </a:p>
          <a:p>
            <a:endParaRPr lang="ru-RU" sz="3600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+mj-lt"/>
              <a:ea typeface="+mj-lt"/>
              <a:cs typeface="+mj-lt"/>
            </a:endParaRPr>
          </a:p>
          <a:p>
            <a:endParaRPr lang="ru-RU" sz="3600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+mj-lt"/>
              <a:ea typeface="+mj-lt"/>
              <a:cs typeface="+mj-lt"/>
            </a:endParaRPr>
          </a:p>
          <a:p>
            <a:endParaRPr lang="ru-RU" sz="3600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051" name="Rectangle 13" descr="C:\Users\Павленко\Біологія людини\Дихання\org_dix.jpg"/>
          <p:cNvSpPr>
            <a:spLocks noChangeArrowheads="1"/>
          </p:cNvSpPr>
          <p:nvPr/>
        </p:nvSpPr>
        <p:spPr bwMode="auto">
          <a:xfrm>
            <a:off x="2843213" y="3644900"/>
            <a:ext cx="3992562" cy="273526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pPr eaLnBrk="1" hangingPunct="1"/>
            <a:r>
              <a:rPr lang="uk-UA" altLang="uk-UA" sz="3600" b="1" smtClean="0">
                <a:solidFill>
                  <a:srgbClr val="000066"/>
                </a:solidFill>
              </a:rPr>
              <a:t>НОСОВА  ПОРОЖНИНА</a:t>
            </a:r>
            <a:endParaRPr lang="ru-RU" altLang="uk-UA" sz="3600" b="1" smtClean="0">
              <a:solidFill>
                <a:srgbClr val="0000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2400" smtClean="0"/>
              <a:t>	</a:t>
            </a:r>
            <a:r>
              <a:rPr lang="uk-UA" altLang="uk-UA" sz="3200" b="1" smtClean="0">
                <a:solidFill>
                  <a:srgbClr val="660033"/>
                </a:solidFill>
              </a:rPr>
              <a:t>Носова порожнина – початковий етап</a:t>
            </a:r>
            <a:r>
              <a:rPr lang="en-US" altLang="uk-UA" sz="3200" b="1" smtClean="0">
                <a:solidFill>
                  <a:srgbClr val="660033"/>
                </a:solidFill>
              </a:rPr>
              <a:t> </a:t>
            </a:r>
            <a:endParaRPr lang="uk-UA" altLang="uk-UA" sz="3200" b="1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3200" b="1" smtClean="0">
                <a:solidFill>
                  <a:srgbClr val="660033"/>
                </a:solidFill>
              </a:rPr>
              <a:t>дихальної системи.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3200" b="1" smtClean="0">
                <a:solidFill>
                  <a:srgbClr val="660033"/>
                </a:solidFill>
              </a:rPr>
              <a:t>   Вона поділяється кістково-хрящовою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3200" b="1" smtClean="0">
                <a:solidFill>
                  <a:srgbClr val="660033"/>
                </a:solidFill>
              </a:rPr>
              <a:t>перегородкою на дві половини – ліву та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3200" b="1" smtClean="0">
                <a:solidFill>
                  <a:srgbClr val="660033"/>
                </a:solidFill>
              </a:rPr>
              <a:t>праву.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3200" b="1" smtClean="0">
                <a:solidFill>
                  <a:srgbClr val="660033"/>
                </a:solidFill>
              </a:rPr>
              <a:t>   У кожній з них є три</a:t>
            </a:r>
            <a:r>
              <a:rPr lang="en-US" altLang="uk-UA" sz="3200" b="1" smtClean="0">
                <a:solidFill>
                  <a:srgbClr val="660033"/>
                </a:solidFill>
              </a:rPr>
              <a:t> </a:t>
            </a:r>
            <a:r>
              <a:rPr lang="uk-UA" altLang="uk-UA" sz="3200" b="1" smtClean="0">
                <a:solidFill>
                  <a:srgbClr val="660033"/>
                </a:solidFill>
              </a:rPr>
              <a:t>звивисті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3200" b="1" smtClean="0">
                <a:solidFill>
                  <a:srgbClr val="660033"/>
                </a:solidFill>
              </a:rPr>
              <a:t> носові ходи: верхній</a:t>
            </a:r>
            <a:r>
              <a:rPr lang="en-US" altLang="uk-UA" sz="3200" b="1" smtClean="0">
                <a:solidFill>
                  <a:srgbClr val="660033"/>
                </a:solidFill>
              </a:rPr>
              <a:t>,</a:t>
            </a:r>
            <a:r>
              <a:rPr lang="uk-UA" altLang="uk-UA" sz="3200" b="1" smtClean="0">
                <a:solidFill>
                  <a:srgbClr val="660033"/>
                </a:solidFill>
              </a:rPr>
              <a:t> середній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3200" b="1" smtClean="0">
                <a:solidFill>
                  <a:srgbClr val="660033"/>
                </a:solidFill>
              </a:rPr>
              <a:t> та нижній. </a:t>
            </a:r>
            <a:endParaRPr lang="ru-RU" altLang="uk-UA" sz="3200" b="1" smtClean="0">
              <a:solidFill>
                <a:srgbClr val="660033"/>
              </a:solidFill>
            </a:endParaRPr>
          </a:p>
        </p:txBody>
      </p:sp>
      <p:sp>
        <p:nvSpPr>
          <p:cNvPr id="17412" name="WordArt 9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17413" name="Rectangle 10" descr="C:\Users\Павленко\Біологія людини\Дихання\носовая полость\711cc498-2326-4700-847a-e24d7e9d5606.jpg"/>
          <p:cNvSpPr>
            <a:spLocks noChangeArrowheads="1"/>
          </p:cNvSpPr>
          <p:nvPr/>
        </p:nvSpPr>
        <p:spPr bwMode="auto">
          <a:xfrm>
            <a:off x="6248400" y="3810000"/>
            <a:ext cx="2667000" cy="2590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U24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4512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НОСОВА  ПОРОЖНИНА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657600" y="1600200"/>
            <a:ext cx="53340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А у слизовій оболонці</a:t>
            </a:r>
            <a:r>
              <a:rPr lang="en-US" altLang="uk-UA" sz="2800" b="1">
                <a:solidFill>
                  <a:srgbClr val="660033"/>
                </a:solidFill>
              </a:rPr>
              <a:t> </a:t>
            </a:r>
            <a:r>
              <a:rPr lang="uk-UA" altLang="uk-UA" sz="2800" b="1">
                <a:solidFill>
                  <a:srgbClr val="660033"/>
                </a:solidFill>
              </a:rPr>
              <a:t>         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верхнього носового ходу містяться рецептори                    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нюхового аналізатора.</a:t>
            </a:r>
            <a:endParaRPr lang="ru-RU" altLang="uk-UA" sz="2800" b="1">
              <a:solidFill>
                <a:srgbClr val="660033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uk-UA" sz="2800" b="1">
              <a:solidFill>
                <a:srgbClr val="660033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Якщо до носової порожнини потрапляють м/о або речовини з різким запахом, рецептори подразнюються і виникає захисний рефлекс – </a:t>
            </a:r>
            <a:r>
              <a:rPr lang="uk-UA" altLang="uk-UA" sz="2800" b="1">
                <a:solidFill>
                  <a:srgbClr val="C00000"/>
                </a:solidFill>
              </a:rPr>
              <a:t>чхання</a:t>
            </a:r>
            <a:r>
              <a:rPr lang="uk-UA" altLang="uk-UA" sz="3600" b="1">
                <a:solidFill>
                  <a:srgbClr val="660033"/>
                </a:solidFill>
              </a:rPr>
              <a:t>.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1889125" y="3141663"/>
            <a:ext cx="275907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utoUpdateAnimBg="0"/>
      <p:bldP spid="440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3"/>
          <p:cNvSpPr>
            <a:spLocks noChangeArrowheads="1" noChangeShapeType="1" noTextEdit="1"/>
          </p:cNvSpPr>
          <p:nvPr/>
        </p:nvSpPr>
        <p:spPr bwMode="auto">
          <a:xfrm>
            <a:off x="1403350" y="152400"/>
            <a:ext cx="604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НОСОВА  ПОРОЖНИНА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20484" name="Rectangle 6" descr="C:\Users\Павленко\Біологія людини\Дихання\слеза.jpg"/>
          <p:cNvSpPr>
            <a:spLocks noChangeArrowheads="1"/>
          </p:cNvSpPr>
          <p:nvPr/>
        </p:nvSpPr>
        <p:spPr bwMode="auto">
          <a:xfrm>
            <a:off x="3810000" y="1828800"/>
            <a:ext cx="5105400" cy="4724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2400" y="2514600"/>
            <a:ext cx="35052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До нижнього носового ходу           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відкривається носослізний                    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канал.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НОСОГЛОТКА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685800" y="150813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28600" y="1524000"/>
            <a:ext cx="57912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Пройшовши через носову порожнину, повітря потрапляє до носоглотки, де є скупчення лімфатичних вузлів – мигдалики, які слугують захисним бар</a:t>
            </a:r>
            <a:r>
              <a:rPr lang="en-US" altLang="uk-UA" sz="3600" b="1">
                <a:solidFill>
                  <a:srgbClr val="660033"/>
                </a:solidFill>
              </a:rPr>
              <a:t>’</a:t>
            </a:r>
            <a:r>
              <a:rPr lang="uk-UA" altLang="uk-UA" sz="3600" b="1">
                <a:solidFill>
                  <a:srgbClr val="660033"/>
                </a:solidFill>
              </a:rPr>
              <a:t>єром дихальних шляхів.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sp>
        <p:nvSpPr>
          <p:cNvPr id="74758" name="Rectangle 6" descr="C:\Users\Павленко\Біологія людини\Дихання\носоглотка\mindalini.jpg"/>
          <p:cNvSpPr>
            <a:spLocks noChangeArrowheads="1"/>
          </p:cNvSpPr>
          <p:nvPr/>
        </p:nvSpPr>
        <p:spPr bwMode="auto">
          <a:xfrm>
            <a:off x="6677523" y="1143000"/>
            <a:ext cx="1676400" cy="1981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46" y="3159129"/>
            <a:ext cx="3482975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utoUpdateAnimBg="0"/>
      <p:bldP spid="747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ГОРТАНЬ 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1371600"/>
            <a:ext cx="8839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/>
              <a:t> </a:t>
            </a:r>
            <a:r>
              <a:rPr lang="uk-UA" altLang="uk-UA" b="1">
                <a:solidFill>
                  <a:srgbClr val="660033"/>
                </a:solidFill>
              </a:rPr>
              <a:t>Через носоглотку повітря поступає в гортань, що утворена з 9 хрящів і має лійкоподібну форму. Найбільші хрящі – це щитоподібний, перснеподібний та надгортанний. </a:t>
            </a:r>
            <a:endParaRPr lang="ru-RU" altLang="uk-UA">
              <a:solidFill>
                <a:srgbClr val="6600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3" name="Rectangle 12" descr="C:\Users\Павленко\Біологія людини\Дихання\гортань\Larynx%20front.jpg"/>
          <p:cNvSpPr>
            <a:spLocks noChangeArrowheads="1"/>
          </p:cNvSpPr>
          <p:nvPr/>
        </p:nvSpPr>
        <p:spPr bwMode="auto">
          <a:xfrm>
            <a:off x="6400800" y="3429000"/>
            <a:ext cx="2590800" cy="3200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22534" name="Rectangle 13" descr="C:\Users\Павленко\Біологія людини\Дихання\гортань\hd-02.jpg"/>
          <p:cNvSpPr>
            <a:spLocks noChangeArrowheads="1"/>
          </p:cNvSpPr>
          <p:nvPr/>
        </p:nvSpPr>
        <p:spPr bwMode="auto">
          <a:xfrm>
            <a:off x="2743200" y="3429000"/>
            <a:ext cx="3505200" cy="3200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22535" name="Rectangle 14" descr="C:\Users\Павленко\Біологія людини\Дихання\гортань\надгор.jpg"/>
          <p:cNvSpPr>
            <a:spLocks noChangeArrowheads="1"/>
          </p:cNvSpPr>
          <p:nvPr/>
        </p:nvSpPr>
        <p:spPr bwMode="auto">
          <a:xfrm>
            <a:off x="152400" y="3505200"/>
            <a:ext cx="2514600" cy="31242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1028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23555" name="Rectangle 1029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ГОРТАНЬ 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45062" name="Rectangle 1030"/>
          <p:cNvSpPr>
            <a:spLocks noChangeArrowheads="1"/>
          </p:cNvSpPr>
          <p:nvPr/>
        </p:nvSpPr>
        <p:spPr bwMode="auto">
          <a:xfrm>
            <a:off x="2286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   Хрящі гортані між собою           з</a:t>
            </a:r>
            <a:r>
              <a:rPr lang="en-US" altLang="uk-UA" sz="3600" b="1">
                <a:solidFill>
                  <a:srgbClr val="660033"/>
                </a:solidFill>
              </a:rPr>
              <a:t>’</a:t>
            </a:r>
            <a:r>
              <a:rPr lang="uk-UA" altLang="uk-UA" sz="3600" b="1">
                <a:solidFill>
                  <a:srgbClr val="660033"/>
                </a:solidFill>
              </a:rPr>
              <a:t>єднані суглобами,                     зв</a:t>
            </a:r>
            <a:r>
              <a:rPr lang="en-US" altLang="uk-UA" sz="3600" b="1">
                <a:solidFill>
                  <a:srgbClr val="660033"/>
                </a:solidFill>
              </a:rPr>
              <a:t>’</a:t>
            </a:r>
            <a:r>
              <a:rPr lang="uk-UA" altLang="uk-UA" sz="3600" b="1">
                <a:solidFill>
                  <a:srgbClr val="660033"/>
                </a:solidFill>
              </a:rPr>
              <a:t>язками та м</a:t>
            </a:r>
            <a:r>
              <a:rPr lang="en-US" altLang="uk-UA" sz="3600" b="1">
                <a:solidFill>
                  <a:srgbClr val="660033"/>
                </a:solidFill>
              </a:rPr>
              <a:t>’</a:t>
            </a:r>
            <a:r>
              <a:rPr lang="uk-UA" altLang="uk-UA" sz="3600" b="1">
                <a:solidFill>
                  <a:srgbClr val="660033"/>
                </a:solidFill>
              </a:rPr>
              <a:t>язами.                  Хрящові пластинки    перснеподібного хряща                сполучаються майже                              під прямим кутом і                    утворюють кадик.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pic>
        <p:nvPicPr>
          <p:cNvPr id="23557" name="Picture 1034" descr="Scan0002"/>
          <p:cNvPicPr>
            <a:picLocks noChangeAspect="1" noChangeArrowheads="1"/>
          </p:cNvPicPr>
          <p:nvPr/>
        </p:nvPicPr>
        <p:blipFill>
          <a:blip r:embed="rId2">
            <a:lum bright="-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638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Rectangle 1036" descr="C:\Users\Павленко\Біологія людини\Дихання\гортань\кадык.jpg"/>
          <p:cNvSpPr>
            <a:spLocks noChangeArrowheads="1"/>
          </p:cNvSpPr>
          <p:nvPr/>
        </p:nvSpPr>
        <p:spPr bwMode="auto">
          <a:xfrm>
            <a:off x="6629400" y="1219200"/>
            <a:ext cx="1600200" cy="2057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utoUpdateAnimBg="0"/>
      <p:bldP spid="450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107950" y="722313"/>
            <a:ext cx="814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4800" b="1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46150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8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267200" y="2438400"/>
            <a:ext cx="4572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Під час ковтання їжі надгортанний хрящ опускається вниз.    </a:t>
            </a:r>
            <a:endParaRPr lang="ru-RU" altLang="uk-UA" sz="3600" b="1"/>
          </a:p>
        </p:txBody>
      </p:sp>
      <p:pic>
        <p:nvPicPr>
          <p:cNvPr id="25606" name="Picture 7" descr="U-28_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921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36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ГОЛОСОВИЙ АПАРАТ 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26627" name="WordArt 1027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64516" name="Rectangle 1028"/>
          <p:cNvSpPr>
            <a:spLocks noChangeArrowheads="1"/>
          </p:cNvSpPr>
          <p:nvPr/>
        </p:nvSpPr>
        <p:spPr bwMode="auto">
          <a:xfrm>
            <a:off x="228600" y="1371600"/>
            <a:ext cx="8686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   Голосовий апарат складається з двох голосових зв</a:t>
            </a:r>
            <a:r>
              <a:rPr lang="en-US" altLang="uk-UA" sz="3600" b="1">
                <a:solidFill>
                  <a:srgbClr val="660033"/>
                </a:solidFill>
              </a:rPr>
              <a:t>’</a:t>
            </a:r>
            <a:r>
              <a:rPr lang="uk-UA" altLang="uk-UA" sz="3600" b="1">
                <a:solidFill>
                  <a:srgbClr val="660033"/>
                </a:solidFill>
              </a:rPr>
              <a:t>язок та голосової щілини. Коли людина мовчить – голосова щілина має трикутну форму.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sp>
        <p:nvSpPr>
          <p:cNvPr id="64517" name="Rectangle 1029" descr="гол связки"/>
          <p:cNvSpPr>
            <a:spLocks noChangeArrowheads="1"/>
          </p:cNvSpPr>
          <p:nvPr/>
        </p:nvSpPr>
        <p:spPr bwMode="auto">
          <a:xfrm>
            <a:off x="228600" y="3679825"/>
            <a:ext cx="2514600" cy="2514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64518" name="Rectangle 1030" descr="гол связки 01"/>
          <p:cNvSpPr>
            <a:spLocks noChangeArrowheads="1"/>
          </p:cNvSpPr>
          <p:nvPr/>
        </p:nvSpPr>
        <p:spPr bwMode="auto">
          <a:xfrm>
            <a:off x="5436096" y="3705316"/>
            <a:ext cx="2468563" cy="2514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utoUpdateAnimBg="0"/>
      <p:bldP spid="64517" grpId="0" animBg="1"/>
      <p:bldP spid="645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УТВОРЕННЯ  ЗВУКІВ 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52400" y="1447800"/>
            <a:ext cx="87630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400" b="1">
              <a:solidFill>
                <a:srgbClr val="6600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Звук утворюється тоді, коли видихуване повітря проходить  через голосову щілину, яка при цьому звужується.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При проходженні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повітря голосові зв</a:t>
            </a:r>
            <a:r>
              <a:rPr lang="en-US" altLang="uk-UA" sz="2800" b="1">
                <a:solidFill>
                  <a:srgbClr val="660033"/>
                </a:solidFill>
              </a:rPr>
              <a:t>’</a:t>
            </a:r>
            <a:r>
              <a:rPr lang="uk-UA" altLang="uk-UA" sz="2800" b="1">
                <a:solidFill>
                  <a:srgbClr val="660033"/>
                </a:solidFill>
              </a:rPr>
              <a:t>язки коливаються. Вони можуть здійснювати від 80 до 10 000 коливань за секунду.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</a:t>
            </a:r>
            <a:endParaRPr lang="ru-RU" altLang="uk-UA" sz="2800" b="1">
              <a:solidFill>
                <a:srgbClr val="660033"/>
              </a:solidFill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75782" name="Rectangle 6" descr="C:\Users\Павленко\Біологія людини\Дихання\носоглотка\1.jpg"/>
          <p:cNvSpPr>
            <a:spLocks noChangeArrowheads="1"/>
          </p:cNvSpPr>
          <p:nvPr/>
        </p:nvSpPr>
        <p:spPr bwMode="auto">
          <a:xfrm>
            <a:off x="4286250" y="4373563"/>
            <a:ext cx="2438400" cy="19812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75783" name="Rectangle 7" descr="C:\Users\Павленко\Біологія людини\Дихання\носоглотка\fan470.jpg"/>
          <p:cNvSpPr>
            <a:spLocks noChangeArrowheads="1"/>
          </p:cNvSpPr>
          <p:nvPr/>
        </p:nvSpPr>
        <p:spPr bwMode="auto">
          <a:xfrm>
            <a:off x="684213" y="4343400"/>
            <a:ext cx="2951162" cy="20113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27655" name="Rectangle 1031" descr="голосовые связки"/>
          <p:cNvSpPr>
            <a:spLocks noChangeAspect="1" noChangeArrowheads="1"/>
          </p:cNvSpPr>
          <p:nvPr/>
        </p:nvSpPr>
        <p:spPr bwMode="auto">
          <a:xfrm>
            <a:off x="7243763" y="4343400"/>
            <a:ext cx="1611312" cy="23622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pic>
        <p:nvPicPr>
          <p:cNvPr id="3" name="11067ff087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8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5779" grpId="0" autoUpdateAnimBg="0"/>
      <p:bldP spid="75782" grpId="0" animBg="1"/>
      <p:bldP spid="757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1600200"/>
            <a:ext cx="54102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b="1"/>
              <a:t>   </a:t>
            </a:r>
            <a:r>
              <a:rPr lang="uk-UA" altLang="uk-UA" b="1">
                <a:solidFill>
                  <a:srgbClr val="660033"/>
                </a:solidFill>
              </a:rPr>
              <a:t>Далі повітря поступає в трахею, яка має форму трубки довжиною 10-14 см.</a:t>
            </a:r>
            <a:r>
              <a:rPr lang="uk-UA" altLang="uk-UA" sz="2000" b="1">
                <a:solidFill>
                  <a:srgbClr val="660033"/>
                </a:solidFill>
              </a:rPr>
              <a:t> </a:t>
            </a:r>
            <a:r>
              <a:rPr lang="uk-UA" altLang="uk-UA" b="1">
                <a:solidFill>
                  <a:srgbClr val="660033"/>
                </a:solidFill>
              </a:rPr>
              <a:t>Складається вона з 15-20 хрящових півкілець, які</a:t>
            </a:r>
            <a:r>
              <a:rPr lang="uk-UA" altLang="uk-UA" sz="2000" b="1">
                <a:solidFill>
                  <a:srgbClr val="660033"/>
                </a:solidFill>
              </a:rPr>
              <a:t> </a:t>
            </a:r>
            <a:r>
              <a:rPr lang="uk-UA" altLang="uk-UA" b="1">
                <a:solidFill>
                  <a:srgbClr val="660033"/>
                </a:solidFill>
              </a:rPr>
              <a:t>не дозволяють затримуватись повітрю при різноманітних рухах шиї.</a:t>
            </a:r>
            <a:r>
              <a:rPr lang="uk-UA" altLang="uk-UA" b="1"/>
              <a:t> </a:t>
            </a:r>
            <a:r>
              <a:rPr lang="uk-UA" altLang="uk-UA" b="1">
                <a:solidFill>
                  <a:srgbClr val="660033"/>
                </a:solidFill>
              </a:rPr>
              <a:t>Позаду від трахеї розміщений стравохід.</a:t>
            </a:r>
            <a:endParaRPr lang="ru-RU" altLang="uk-UA">
              <a:solidFill>
                <a:srgbClr val="6600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ТРАХЕЯ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28677" name="Rectangle 7" descr="C:\Users\Павленко\Біологія людини\Дихання\гортань\lar_foto1.jpg"/>
          <p:cNvSpPr>
            <a:spLocks noChangeArrowheads="1"/>
          </p:cNvSpPr>
          <p:nvPr/>
        </p:nvSpPr>
        <p:spPr bwMode="auto">
          <a:xfrm>
            <a:off x="5791200" y="1752600"/>
            <a:ext cx="2743200" cy="4724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a typeface="+mj-lt"/>
                <a:cs typeface="+mj-lt"/>
              </a:rPr>
              <a:t>Мета уроку:</a:t>
            </a:r>
            <a:endParaRPr lang="ru-RU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70C0"/>
              </a:solidFill>
              <a:ea typeface="+mj-lt"/>
              <a:cs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064896" cy="4114800"/>
          </a:xfrm>
          <a:extLst/>
        </p:spPr>
        <p:txBody>
          <a:bodyPr/>
          <a:lstStyle/>
          <a:p>
            <a:pPr>
              <a:defRPr/>
            </a:pPr>
            <a:r>
              <a:rPr lang="ru-RU" b="1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Розширити</a:t>
            </a:r>
            <a:r>
              <a:rPr lang="ru-RU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 </a:t>
            </a:r>
            <a:r>
              <a:rPr lang="ru-RU" b="1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знання</a:t>
            </a:r>
            <a:r>
              <a:rPr lang="ru-RU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 про дихання як </a:t>
            </a:r>
            <a:r>
              <a:rPr lang="ru-RU" b="1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процес</a:t>
            </a:r>
            <a:r>
              <a:rPr lang="ru-RU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, </a:t>
            </a:r>
            <a:r>
              <a:rPr lang="ru-RU" b="1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необхідний</a:t>
            </a:r>
            <a:r>
              <a:rPr lang="ru-RU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 для </a:t>
            </a:r>
            <a:r>
              <a:rPr lang="ru-RU" b="1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життя</a:t>
            </a:r>
            <a:r>
              <a:rPr lang="ru-RU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 </a:t>
            </a:r>
            <a:r>
              <a:rPr lang="ru-RU" b="1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людини</a:t>
            </a:r>
            <a:r>
              <a:rPr lang="ru-RU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;</a:t>
            </a:r>
          </a:p>
          <a:p>
            <a:pPr>
              <a:defRPr/>
            </a:pPr>
            <a:r>
              <a:rPr lang="uk-UA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Познайомитись з особливостями будови дихальної системи людини;</a:t>
            </a:r>
          </a:p>
          <a:p>
            <a:pPr>
              <a:defRPr/>
            </a:pPr>
            <a:r>
              <a:rPr lang="uk-UA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Розкрити </a:t>
            </a:r>
            <a:r>
              <a:rPr lang="uk-UA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взаємозв’язок </a:t>
            </a:r>
            <a:r>
              <a:rPr lang="uk-UA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будови органів дихання з функціями, які вони виконують;</a:t>
            </a:r>
          </a:p>
          <a:p>
            <a:pPr>
              <a:defRPr/>
            </a:pPr>
            <a:r>
              <a:rPr lang="uk-UA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+mj-lt"/>
                <a:cs typeface="+mj-lt"/>
              </a:rPr>
              <a:t>Виховувати бережливе ставлення до свого здоров’я.</a:t>
            </a:r>
            <a:endParaRPr lang="ru-RU" dirty="0">
              <a:ln w="9525">
                <a:solidFill>
                  <a:srgbClr val="000066"/>
                </a:solidFill>
                <a:round/>
                <a:headEnd/>
                <a:tailEnd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28600" y="1371600"/>
            <a:ext cx="8763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rgbClr val="660033"/>
                </a:solidFill>
              </a:rPr>
              <a:t>Слизова оболонка трахеї вистелена   епітелієм: залозистим та війчастим,               що виконують захисну функцію.                     На рівні 5 грудного хребця нижній           кінець трахеї поділяється на два                бронхи.</a:t>
            </a:r>
            <a:endParaRPr lang="ru-RU" altLang="uk-UA" b="1">
              <a:solidFill>
                <a:srgbClr val="660033"/>
              </a:solidFill>
            </a:endParaRP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ТРАХЕЯ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76805" name="Rectangle 5" descr="C:\Users\Павленко\Біологія людини\Дихання\трахея\25100601.jpg"/>
          <p:cNvSpPr>
            <a:spLocks noChangeArrowheads="1"/>
          </p:cNvSpPr>
          <p:nvPr/>
        </p:nvSpPr>
        <p:spPr bwMode="auto">
          <a:xfrm>
            <a:off x="1981200" y="3962400"/>
            <a:ext cx="3505200" cy="2590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29702" name="Rectangle 6" descr="C:\Users\Павленко\Біологія людини\Дихання\трахея\0218973212.jpg"/>
          <p:cNvSpPr>
            <a:spLocks noChangeArrowheads="1"/>
          </p:cNvSpPr>
          <p:nvPr/>
        </p:nvSpPr>
        <p:spPr bwMode="auto">
          <a:xfrm>
            <a:off x="6858000" y="2514600"/>
            <a:ext cx="2133600" cy="3733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БРОНХИ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30724" name="Rectangle 4" descr="C:\Users\Павленко\Біологія людини\Дихання\бронхи\dixanie_clip_image001.jpg"/>
          <p:cNvSpPr>
            <a:spLocks noChangeArrowheads="1"/>
          </p:cNvSpPr>
          <p:nvPr/>
        </p:nvSpPr>
        <p:spPr bwMode="auto">
          <a:xfrm>
            <a:off x="4648200" y="1676400"/>
            <a:ext cx="4114800" cy="4876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04800" y="1447800"/>
            <a:ext cx="4191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Бронхи входять у ліву і праву легені. Правий бронх поділяється на три гілки, а лівий на дві. Тому правий бронх товщий за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                  лівий. 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sp>
        <p:nvSpPr>
          <p:cNvPr id="66568" name="Rectangle 8" descr="C:\Users\Павленко\Біологія людини\Дихання\трахея\traxeya_rentgen.jpg"/>
          <p:cNvSpPr>
            <a:spLocks noChangeArrowheads="1"/>
          </p:cNvSpPr>
          <p:nvPr/>
        </p:nvSpPr>
        <p:spPr bwMode="auto">
          <a:xfrm>
            <a:off x="838200" y="5410200"/>
            <a:ext cx="1371600" cy="1295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utoUpdateAnimBg="0"/>
      <p:bldP spid="665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1026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152400" y="1371600"/>
            <a:ext cx="80772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У кожній легені бронхи галузяться на бронхіоли, утворюючи бронхіальне дерево. Бронхіоли закінчуються    легеневими пухирцями – альвеолами. Їх нараховують близько 300 млн. </a:t>
            </a:r>
            <a:r>
              <a:rPr lang="ru-RU" altLang="uk-UA" sz="3600" b="1">
                <a:solidFill>
                  <a:srgbClr val="660033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b="1">
                <a:cs typeface="Tahoma" pitchFamily="34" charset="0"/>
              </a:rPr>
              <a:t> </a:t>
            </a:r>
            <a:endParaRPr lang="ru-RU" altLang="uk-UA" sz="2000" b="1">
              <a:cs typeface="Tahoma" pitchFamily="34" charset="0"/>
            </a:endParaRPr>
          </a:p>
        </p:txBody>
      </p:sp>
      <p:pic>
        <p:nvPicPr>
          <p:cNvPr id="31748" name="Picture 1028" descr="http://im7-tub.yandex.net/i?id=27282782&amp;tov=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38625"/>
            <a:ext cx="22860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1029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БРОНХИ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22534" name="Rectangle 1030" descr="C:\Users\Павленко\Біологія людини\Дихання\бронхи\normal_%E1%F0%EE%ED%F5%E8%20%CA1.jpg"/>
          <p:cNvSpPr>
            <a:spLocks noChangeArrowheads="1"/>
          </p:cNvSpPr>
          <p:nvPr/>
        </p:nvSpPr>
        <p:spPr bwMode="auto">
          <a:xfrm>
            <a:off x="2971800" y="4953000"/>
            <a:ext cx="2590800" cy="1524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22535" name="Rectangle 1031" descr="C:\Users\Павленко\Біологія людини\Дихання\бронхи\ris111.gif"/>
          <p:cNvSpPr>
            <a:spLocks noChangeArrowheads="1"/>
          </p:cNvSpPr>
          <p:nvPr/>
        </p:nvSpPr>
        <p:spPr bwMode="auto">
          <a:xfrm>
            <a:off x="685800" y="4953000"/>
            <a:ext cx="1752600" cy="15240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4" grpId="0" animBg="1"/>
      <p:bldP spid="225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БРОНХІАЛЬНЕ ДЕРЕВО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32773" name="Rectangle 6" descr="C:\Users\Павленко\Біологія людини\Дихання\бронхи\БРОНХ ДЕРЕВО.jpg"/>
          <p:cNvSpPr>
            <a:spLocks noChangeArrowheads="1"/>
          </p:cNvSpPr>
          <p:nvPr/>
        </p:nvSpPr>
        <p:spPr bwMode="auto">
          <a:xfrm>
            <a:off x="4495800" y="1752600"/>
            <a:ext cx="4419600" cy="4648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8071"/>
            <a:ext cx="4233863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</a:t>
            </a:r>
            <a:r>
              <a:rPr lang="ru-RU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ru-RU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дихання</a:t>
            </a:r>
            <a:endParaRPr lang="ru-RU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5616" y="1844824"/>
            <a:ext cx="7200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dirty="0">
                <a:solidFill>
                  <a:srgbClr val="660033"/>
                </a:solidFill>
              </a:rPr>
              <a:t>Всю площу легень утворюють легеневі пухирці – альвеоли. Загальна поверхня всіх легеневих пухирців перевищує 100 </a:t>
            </a:r>
            <a:r>
              <a:rPr lang="uk-UA" altLang="uk-UA" sz="3600" b="1" dirty="0" err="1">
                <a:solidFill>
                  <a:srgbClr val="660033"/>
                </a:solidFill>
              </a:rPr>
              <a:t>кв.м</a:t>
            </a:r>
            <a:r>
              <a:rPr lang="uk-UA" altLang="uk-UA" sz="3600" b="1" dirty="0">
                <a:solidFill>
                  <a:srgbClr val="660033"/>
                </a:solidFill>
              </a:rPr>
              <a:t>.</a:t>
            </a:r>
            <a:endParaRPr lang="ru-RU" altLang="uk-UA" sz="3600" b="1" dirty="0">
              <a:solidFill>
                <a:srgbClr val="660033"/>
              </a:solidFill>
            </a:endParaRPr>
          </a:p>
        </p:txBody>
      </p: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ЛЕГЕНЕВІ ПУХИРЦІ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ЛЕГЕНЕВІ ПУХИРЦІ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733800" y="1447800"/>
            <a:ext cx="5257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Легеневі пухирці  вкриті густою сіткою кровоносних капілярів малого кола кровообігу. 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2387"/>
            <a:ext cx="3692525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1371600"/>
            <a:ext cx="838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/>
              <a:t> </a:t>
            </a:r>
            <a:r>
              <a:rPr lang="uk-UA" altLang="uk-UA" sz="3600" b="1">
                <a:solidFill>
                  <a:srgbClr val="660033"/>
                </a:solidFill>
              </a:rPr>
              <a:t>Парні органи дихання, що займають майже всю площу грудної порожнини.          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sp>
        <p:nvSpPr>
          <p:cNvPr id="33795" name="WordArt 6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ЛЕГЕНІ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33797" name="Rectangle 9" descr="C:\Users\Павленко\Біологія людини\Дихання\легкие\33423.jpg"/>
          <p:cNvSpPr>
            <a:spLocks noChangeArrowheads="1"/>
          </p:cNvSpPr>
          <p:nvPr/>
        </p:nvSpPr>
        <p:spPr bwMode="auto">
          <a:xfrm>
            <a:off x="1143000" y="2743200"/>
            <a:ext cx="3581400" cy="3886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33798" name="Rectangle 11" descr="C:\Users\Павленко\Біологія людини\Дихання\легкие\12361550660b04.jpg"/>
          <p:cNvSpPr>
            <a:spLocks noChangeArrowheads="1"/>
          </p:cNvSpPr>
          <p:nvPr/>
        </p:nvSpPr>
        <p:spPr bwMode="auto">
          <a:xfrm>
            <a:off x="5257800" y="2743200"/>
            <a:ext cx="2514600" cy="388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 descr="Легкие"/>
          <p:cNvSpPr>
            <a:spLocks noChangeAspect="1" noChangeArrowheads="1"/>
          </p:cNvSpPr>
          <p:nvPr/>
        </p:nvSpPr>
        <p:spPr bwMode="auto">
          <a:xfrm>
            <a:off x="5029200" y="2590800"/>
            <a:ext cx="3922713" cy="4084638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34819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ЛЕГЕНІ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81000" y="12954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Права легеня складається </a:t>
            </a:r>
            <a:r>
              <a:rPr lang="en-US" altLang="uk-UA" sz="3600" b="1">
                <a:solidFill>
                  <a:srgbClr val="660033"/>
                </a:solidFill>
              </a:rPr>
              <a:t>                                </a:t>
            </a:r>
            <a:r>
              <a:rPr lang="uk-UA" altLang="uk-UA" sz="3600" b="1">
                <a:solidFill>
                  <a:srgbClr val="660033"/>
                </a:solidFill>
              </a:rPr>
              <a:t>з трьох долей, а ліва з двох.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sp>
        <p:nvSpPr>
          <p:cNvPr id="34822" name="Rectangle 7" descr="C:\Users\Павленко\Біологія людини\Дихання\легкие\lohkie.jpg"/>
          <p:cNvSpPr>
            <a:spLocks noChangeArrowheads="1"/>
          </p:cNvSpPr>
          <p:nvPr/>
        </p:nvSpPr>
        <p:spPr bwMode="auto">
          <a:xfrm>
            <a:off x="533400" y="2590800"/>
            <a:ext cx="4114800" cy="4038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ChangeArrowheads="1"/>
          </p:cNvSpPr>
          <p:nvPr/>
        </p:nvSpPr>
        <p:spPr bwMode="auto">
          <a:xfrm>
            <a:off x="152400" y="1752600"/>
            <a:ext cx="4343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Чому              правий бронх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поділяється на три гілки, а лівий на дві?                           У який бронх   може потрапити чужорідне тіло?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sp>
        <p:nvSpPr>
          <p:cNvPr id="35843" name="WordArt 1027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35844" name="Rectangle 1028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ПОЯСНИТИ!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35845" name="Rectangle 1030" descr="C:\Users\Павленко\Біологія людини\Дихання\бронхи\brohch.jpg"/>
          <p:cNvSpPr>
            <a:spLocks noChangeAspect="1" noChangeArrowheads="1"/>
          </p:cNvSpPr>
          <p:nvPr/>
        </p:nvSpPr>
        <p:spPr bwMode="auto">
          <a:xfrm>
            <a:off x="4572000" y="1905000"/>
            <a:ext cx="4038600" cy="457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ЛЕГЕНІ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81000" y="2286000"/>
            <a:ext cx="3810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Через легені      за 1 хвилину проходить близько 100 л повітря.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pic>
        <p:nvPicPr>
          <p:cNvPr id="36868" name="Picture 11" descr="U24_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57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WordArt 12"/>
          <p:cNvSpPr>
            <a:spLocks noChangeArrowheads="1" noChangeShapeType="1" noTextEdit="1"/>
          </p:cNvSpPr>
          <p:nvPr/>
        </p:nvSpPr>
        <p:spPr bwMode="auto">
          <a:xfrm>
            <a:off x="611188" y="152400"/>
            <a:ext cx="799941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7129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00FF"/>
                </a:solidFill>
              </a:rPr>
              <a:t>План</a:t>
            </a:r>
          </a:p>
          <a:p>
            <a:pPr algn="just"/>
            <a:endParaRPr lang="uk-UA" b="1" dirty="0" smtClean="0"/>
          </a:p>
          <a:p>
            <a:pPr marL="457200" indent="-457200" algn="just">
              <a:buAutoNum type="arabicPeriod"/>
            </a:pPr>
            <a:r>
              <a:rPr lang="uk-UA" sz="3200" b="1" dirty="0" smtClean="0"/>
              <a:t>Еволюція дихальної системи </a:t>
            </a:r>
          </a:p>
          <a:p>
            <a:pPr marL="457200" indent="-457200" algn="just">
              <a:buAutoNum type="arabicPeriod"/>
            </a:pPr>
            <a:r>
              <a:rPr lang="uk-UA" sz="3200" b="1" dirty="0" smtClean="0"/>
              <a:t>Суть процесу дихання. Значення дихання</a:t>
            </a:r>
          </a:p>
          <a:p>
            <a:pPr marL="457200" indent="-457200" algn="just">
              <a:buAutoNum type="arabicPeriod"/>
            </a:pPr>
            <a:r>
              <a:rPr lang="uk-UA" sz="3200" b="1" dirty="0" smtClean="0"/>
              <a:t>Будова і функції верхніх дихальних шляхів</a:t>
            </a:r>
          </a:p>
          <a:p>
            <a:pPr marL="457200" indent="-457200" algn="just">
              <a:buAutoNum type="arabicPeriod"/>
            </a:pPr>
            <a:r>
              <a:rPr lang="uk-UA" sz="3200" b="1" dirty="0" smtClean="0"/>
              <a:t>Будова і функції нижніх дихальних шляхів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477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191000" y="1524000"/>
            <a:ext cx="47244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uk-UA" altLang="uk-UA" sz="1400" b="1">
              <a:solidFill>
                <a:srgbClr val="660033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b="1">
                <a:solidFill>
                  <a:srgbClr val="660033"/>
                </a:solidFill>
              </a:rPr>
              <a:t>   Зовні легені вкриті </a:t>
            </a:r>
            <a:r>
              <a:rPr lang="uk-UA" altLang="uk-UA" b="1">
                <a:solidFill>
                  <a:srgbClr val="0000FF"/>
                </a:solidFill>
              </a:rPr>
              <a:t>сполучнотканинною оболонкою – плеврою</a:t>
            </a:r>
            <a:r>
              <a:rPr lang="uk-UA" altLang="uk-UA" b="1">
                <a:solidFill>
                  <a:srgbClr val="660033"/>
                </a:solidFill>
              </a:rPr>
              <a:t>, яка має два листки: легенева плевра та пристінкова. Легенева прилягає до легень, а пристінкова до ребер. </a:t>
            </a:r>
            <a:endParaRPr lang="ru-RU" altLang="uk-UA" b="1">
              <a:solidFill>
                <a:srgbClr val="660033"/>
              </a:solidFill>
            </a:endParaRPr>
          </a:p>
        </p:txBody>
      </p:sp>
      <p:sp>
        <p:nvSpPr>
          <p:cNvPr id="37891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ПЛЕВРА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37893" name="Rectangle 6" descr="C:\Users\Павленко\Біологія людини\Дихання\гортань\плеврааа.jpg"/>
          <p:cNvSpPr>
            <a:spLocks noChangeArrowheads="1"/>
          </p:cNvSpPr>
          <p:nvPr/>
        </p:nvSpPr>
        <p:spPr bwMode="auto">
          <a:xfrm>
            <a:off x="228600" y="2895600"/>
            <a:ext cx="3886200" cy="3733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  <p:sp>
        <p:nvSpPr>
          <p:cNvPr id="59399" name="Rectangle 7" descr="C:\Users\Павленко\Біологія людини\Дихання\легкие\ПППлевра.jpg"/>
          <p:cNvSpPr>
            <a:spLocks noChangeArrowheads="1"/>
          </p:cNvSpPr>
          <p:nvPr/>
        </p:nvSpPr>
        <p:spPr bwMode="auto">
          <a:xfrm>
            <a:off x="1143000" y="1295400"/>
            <a:ext cx="1828800" cy="1447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ПЛЕВРА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52400" y="1447800"/>
            <a:ext cx="54102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   Між листками плеври           знаходиться плевральна            порожнина, яка    завжди заповнена   </a:t>
            </a:r>
            <a:r>
              <a:rPr lang="uk-UA" altLang="uk-UA" sz="3600" b="1">
                <a:solidFill>
                  <a:srgbClr val="FF0000"/>
                </a:solidFill>
              </a:rPr>
              <a:t>плевральною рідиною</a:t>
            </a:r>
            <a:r>
              <a:rPr lang="uk-UA" altLang="uk-UA" sz="3600" b="1">
                <a:solidFill>
                  <a:srgbClr val="660033"/>
                </a:solidFill>
              </a:rPr>
              <a:t>.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</a:rPr>
              <a:t>   Ця рідина змочує поверхні листків і зменшує тертя між ними під час дихальних рухів. 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sp>
        <p:nvSpPr>
          <p:cNvPr id="38916" name="WordArt 5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38917" name="Rectangle 9" descr="C:\Users\Павленко\Біологія людини\Дихання\легкие\plevrit.gif"/>
          <p:cNvSpPr>
            <a:spLocks noChangeArrowheads="1"/>
          </p:cNvSpPr>
          <p:nvPr/>
        </p:nvSpPr>
        <p:spPr bwMode="auto">
          <a:xfrm>
            <a:off x="5562600" y="2438400"/>
            <a:ext cx="3429000" cy="3581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057400" y="685800"/>
            <a:ext cx="5035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4800" b="1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b="1" dirty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b="1" dirty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b="1" dirty="0">
                <a:solidFill>
                  <a:srgbClr val="000066"/>
                </a:solidFill>
              </a:rPr>
              <a:t>ПЕРЕВІРТЕ СЕБЕ: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dirty="0">
                <a:solidFill>
                  <a:srgbClr val="000066"/>
                </a:solidFill>
              </a:rPr>
              <a:t>назвіть органи дихання, позначені цифрами </a:t>
            </a:r>
            <a:endParaRPr lang="ru-RU" altLang="uk-UA" sz="3600" b="1" dirty="0">
              <a:solidFill>
                <a:srgbClr val="000066"/>
              </a:solidFill>
            </a:endParaRP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685800" y="2514600"/>
            <a:ext cx="3200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3600" b="1">
                <a:solidFill>
                  <a:srgbClr val="660033"/>
                </a:solidFill>
              </a:rPr>
              <a:t>1</a:t>
            </a:r>
            <a:r>
              <a:rPr lang="uk-UA" altLang="uk-UA" sz="3600" b="1">
                <a:solidFill>
                  <a:srgbClr val="660033"/>
                </a:solidFill>
              </a:rPr>
              <a:t>) 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3600" b="1">
                <a:solidFill>
                  <a:srgbClr val="660033"/>
                </a:solidFill>
              </a:rPr>
              <a:t>2</a:t>
            </a:r>
            <a:r>
              <a:rPr lang="uk-UA" altLang="uk-UA" sz="3600" b="1">
                <a:solidFill>
                  <a:srgbClr val="660033"/>
                </a:solidFill>
              </a:rPr>
              <a:t>) 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3600" b="1">
                <a:solidFill>
                  <a:srgbClr val="660033"/>
                </a:solidFill>
              </a:rPr>
              <a:t>3</a:t>
            </a:r>
            <a:r>
              <a:rPr lang="uk-UA" altLang="uk-UA" sz="3600" b="1">
                <a:solidFill>
                  <a:srgbClr val="660033"/>
                </a:solidFill>
              </a:rPr>
              <a:t>) 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3600" b="1">
                <a:solidFill>
                  <a:srgbClr val="660033"/>
                </a:solidFill>
              </a:rPr>
              <a:t>4) 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3600" b="1">
                <a:solidFill>
                  <a:srgbClr val="660033"/>
                </a:solidFill>
              </a:rPr>
              <a:t>5) ……………</a:t>
            </a:r>
            <a:endParaRPr lang="ru-RU" altLang="uk-UA" sz="3600" b="1">
              <a:solidFill>
                <a:srgbClr val="660033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2276872"/>
            <a:ext cx="4441080" cy="43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 дихання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86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800" b="1" dirty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 dirty="0">
                <a:solidFill>
                  <a:srgbClr val="000066"/>
                </a:solidFill>
              </a:rPr>
              <a:t>ПЕРЕВІРТЕ СЕБЕ: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 dirty="0">
                <a:solidFill>
                  <a:srgbClr val="000066"/>
                </a:solidFill>
              </a:rPr>
              <a:t> встановіть відповідність між органами дихання і функцією, що вони виконують</a:t>
            </a:r>
            <a:endParaRPr lang="ru-RU" altLang="uk-UA" sz="2800" b="1" dirty="0">
              <a:solidFill>
                <a:srgbClr val="000066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52400" y="1676400"/>
            <a:ext cx="87630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800" b="1">
              <a:solidFill>
                <a:srgbClr val="6600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1. Носова порожнина         а) має рідину для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                                               зменшення тертя;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2. Гортань                            б) зволоження повітря,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                                               затримання бруду;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3. Трахея                               в) вільне проходження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і бронхи                                 повітря;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4. Легені                                г) утворення звуків,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                                              рефлекторний кашель;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5. Плевра                              д) газообмін через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                                               альвеоли та капіляри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                                               малого кола кровообігу.</a:t>
            </a:r>
            <a:endParaRPr lang="ru-RU" altLang="uk-UA" sz="2800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Органи</a:t>
            </a:r>
            <a:r>
              <a:rPr lang="ru-RU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ru-RU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дихання</a:t>
            </a:r>
            <a:endParaRPr lang="ru-RU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2860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000066"/>
                </a:solidFill>
              </a:rPr>
              <a:t>ПЕРЕВІРТЕ СЕБЕ</a:t>
            </a:r>
            <a:endParaRPr lang="ru-RU" altLang="uk-UA" sz="3600" b="1">
              <a:solidFill>
                <a:srgbClr val="000066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52400" y="1676400"/>
            <a:ext cx="87630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1. Носова порожнина         а) має рідину для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                                               зменшення тертя;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2. Гортань                            б) зволоження повітря,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                                               затримання бруду;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3. Трахея                               в) вільне проходження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і бронхи                                 повітря;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4. Легені                                г) утворення звуків,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                                              рефлекторний кашель;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5. Плевра                              д) газообмін через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                                               альвеоли та капіляри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660033"/>
                </a:solidFill>
              </a:rPr>
              <a:t>                                                    малого кола кровообігу.</a:t>
            </a:r>
            <a:endParaRPr lang="ru-RU" altLang="uk-UA" sz="2800" b="1">
              <a:solidFill>
                <a:srgbClr val="660033"/>
              </a:solidFill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3708400" y="2057400"/>
            <a:ext cx="6477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1895475" y="2832100"/>
            <a:ext cx="2524125" cy="160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1835150" y="3695700"/>
            <a:ext cx="258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1692275" y="4572000"/>
            <a:ext cx="2727325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V="1">
            <a:off x="1835150" y="2057400"/>
            <a:ext cx="258445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  <p:bldP spid="93189" grpId="0" animBg="1"/>
      <p:bldP spid="93190" grpId="0" animBg="1"/>
      <p:bldP spid="93191" grpId="0" animBg="1"/>
      <p:bldP spid="93192" grpId="0" animBg="1"/>
      <p:bldP spid="9319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</a:rPr>
              <a:t>Домашнє завдання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13285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Опрацювати </a:t>
            </a:r>
            <a:r>
              <a:rPr lang="uk-UA" sz="4000" b="1" dirty="0" smtClean="0">
                <a:latin typeface="Times New Roman"/>
                <a:ea typeface="Times New Roman"/>
              </a:rPr>
              <a:t>§ 13, 14</a:t>
            </a:r>
          </a:p>
          <a:p>
            <a:r>
              <a:rPr lang="uk-UA" sz="4000" b="1" dirty="0" smtClean="0">
                <a:latin typeface="Times New Roman"/>
                <a:ea typeface="Times New Roman"/>
              </a:rPr>
              <a:t>Підготувати повідомлення на тему: «Вплив тютюну на дихальну систему»</a:t>
            </a:r>
            <a:r>
              <a:rPr lang="uk-UA" sz="4000" b="1" dirty="0">
                <a:latin typeface="Times New Roman"/>
                <a:ea typeface="Times New Roman"/>
              </a:rPr>
              <a:t/>
            </a:r>
            <a:br>
              <a:rPr lang="uk-UA" sz="4000" b="1" dirty="0">
                <a:latin typeface="Times New Roman"/>
                <a:ea typeface="Times New Roman"/>
              </a:rPr>
            </a:br>
            <a:r>
              <a:rPr lang="uk-UA" sz="4000" b="1" dirty="0" smtClean="0"/>
              <a:t>  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217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16832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9600" b="1" dirty="0" smtClean="0">
                <a:solidFill>
                  <a:srgbClr val="0070C0"/>
                </a:solidFill>
              </a:rPr>
              <a:t>Дякую за увагу!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0"/>
            <a:ext cx="8545513" cy="658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D:\Люда\Відкритий урок Дихання\Зображення\Дихальна система ри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" y="620688"/>
            <a:ext cx="890617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69875"/>
            <a:ext cx="8545513" cy="658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Копия p0042.gif"/>
          <p:cNvPicPr>
            <a:picLocks noChangeAspect="1"/>
          </p:cNvPicPr>
          <p:nvPr/>
        </p:nvPicPr>
        <p:blipFill>
          <a:blip r:embed="rId3" cstate="print"/>
          <a:srcRect r="4615" b="49973"/>
          <a:stretch>
            <a:fillRect/>
          </a:stretch>
        </p:blipFill>
        <p:spPr bwMode="auto">
          <a:xfrm>
            <a:off x="3992190" y="1034034"/>
            <a:ext cx="4859528" cy="32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342689" y="1440387"/>
            <a:ext cx="1809750" cy="523875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70000"/>
                  <a:satMod val="180000"/>
                </a:sysClr>
              </a:gs>
              <a:gs pos="62000">
                <a:sysClr val="windowText" lastClr="000000">
                  <a:tint val="30000"/>
                  <a:satMod val="180000"/>
                </a:sysClr>
              </a:gs>
              <a:gs pos="100000">
                <a:sysClr val="windowText" lastClr="000000">
                  <a:tint val="22000"/>
                  <a:satMod val="18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80000"/>
              </a:sys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Повітряні мішки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89553" y="2025296"/>
            <a:ext cx="1143000" cy="428625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70000"/>
                  <a:satMod val="180000"/>
                </a:sysClr>
              </a:gs>
              <a:gs pos="62000">
                <a:sysClr val="windowText" lastClr="000000">
                  <a:tint val="30000"/>
                  <a:satMod val="180000"/>
                </a:sysClr>
              </a:gs>
              <a:gs pos="100000">
                <a:sysClr val="windowText" lastClr="000000">
                  <a:tint val="22000"/>
                  <a:satMod val="18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80000"/>
              </a:sys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Бронхи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1521" y="1568096"/>
            <a:ext cx="1176338" cy="390525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70000"/>
                  <a:satMod val="180000"/>
                </a:sysClr>
              </a:gs>
              <a:gs pos="62000">
                <a:sysClr val="windowText" lastClr="000000">
                  <a:tint val="30000"/>
                  <a:satMod val="180000"/>
                </a:sysClr>
              </a:gs>
              <a:gs pos="100000">
                <a:sysClr val="windowText" lastClr="000000">
                  <a:tint val="22000"/>
                  <a:satMod val="18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80000"/>
              </a:sys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Трахея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0965" y="3643789"/>
            <a:ext cx="981075" cy="338138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70000"/>
                  <a:satMod val="180000"/>
                </a:sysClr>
              </a:gs>
              <a:gs pos="62000">
                <a:sysClr val="windowText" lastClr="000000">
                  <a:tint val="30000"/>
                  <a:satMod val="180000"/>
                </a:sysClr>
              </a:gs>
              <a:gs pos="100000">
                <a:sysClr val="windowText" lastClr="000000">
                  <a:tint val="22000"/>
                  <a:satMod val="18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80000"/>
              </a:sys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Легені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4932040" y="1034035"/>
            <a:ext cx="2286016" cy="36933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70000"/>
                  <a:satMod val="180000"/>
                </a:sysClr>
              </a:gs>
              <a:gs pos="62000">
                <a:sysClr val="windowText" lastClr="000000">
                  <a:tint val="30000"/>
                  <a:satMod val="180000"/>
                </a:sysClr>
              </a:gs>
              <a:gs pos="100000">
                <a:sysClr val="windowText" lastClr="000000">
                  <a:tint val="22000"/>
                  <a:satMod val="18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80000"/>
              </a:sys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Подвійне дихання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10244" name="Picture 2" descr="D:\Люда\Відкритий урок Дихання\Зображення\Дихальна система ссавців (кішки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" y="692696"/>
            <a:ext cx="90032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267200" y="1219200"/>
            <a:ext cx="4724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solidFill>
                  <a:srgbClr val="660033"/>
                </a:solidFill>
                <a:latin typeface="Stencil" pitchFamily="82" charset="0"/>
              </a:rPr>
              <a:t>ДИХАННЯ – це </a:t>
            </a:r>
            <a:br>
              <a:rPr lang="uk-UA" altLang="uk-UA" sz="3600" b="1">
                <a:solidFill>
                  <a:srgbClr val="660033"/>
                </a:solidFill>
                <a:latin typeface="Stencil" pitchFamily="82" charset="0"/>
              </a:rPr>
            </a:br>
            <a:r>
              <a:rPr lang="uk-UA" altLang="uk-UA" sz="3600" b="1">
                <a:solidFill>
                  <a:srgbClr val="660033"/>
                </a:solidFill>
                <a:latin typeface="Stencil" pitchFamily="82" charset="0"/>
              </a:rPr>
              <a:t>сукупність процесів, які забезпечують надходження в організм кисню, використання його для окиснення органічних речовин і виділення з нього вуглекислого газу.</a:t>
            </a:r>
            <a:endParaRPr lang="ru-RU" altLang="uk-UA" sz="3600" b="1">
              <a:solidFill>
                <a:srgbClr val="660033"/>
              </a:solidFill>
              <a:latin typeface="Stencil" pitchFamily="82" charset="0"/>
            </a:endParaRPr>
          </a:p>
        </p:txBody>
      </p: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1979613" y="152400"/>
            <a:ext cx="482441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  <a:ea typeface="+mj-lt"/>
                <a:cs typeface="+mj-lt"/>
              </a:rPr>
              <a:t>дихання</a:t>
            </a:r>
          </a:p>
        </p:txBody>
      </p:sp>
      <p:pic>
        <p:nvPicPr>
          <p:cNvPr id="12292" name="Picture 8" descr="U24_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1469</Words>
  <Application>Microsoft Office PowerPoint</Application>
  <PresentationFormat>Экран (4:3)</PresentationFormat>
  <Paragraphs>288</Paragraphs>
  <Slides>46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Презентация PowerPoint</vt:lpstr>
      <vt:lpstr>Презентация PowerPoint</vt:lpstr>
      <vt:lpstr>Мета уроку: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НОСОВА  ПОРОЖНИНА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теми “ Д И Х А Н Н Я “</dc:title>
  <dc:creator>Павленко</dc:creator>
  <cp:lastModifiedBy>Пользователь Windows</cp:lastModifiedBy>
  <cp:revision>279</cp:revision>
  <cp:lastPrinted>2010-11-25T18:35:11Z</cp:lastPrinted>
  <dcterms:created xsi:type="dcterms:W3CDTF">2008-02-18T18:03:29Z</dcterms:created>
  <dcterms:modified xsi:type="dcterms:W3CDTF">2018-02-22T19:24:01Z</dcterms:modified>
</cp:coreProperties>
</file>