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75" r:id="rId4"/>
    <p:sldId id="274" r:id="rId5"/>
    <p:sldId id="273" r:id="rId6"/>
    <p:sldId id="283" r:id="rId7"/>
    <p:sldId id="280" r:id="rId8"/>
    <p:sldId id="282" r:id="rId9"/>
    <p:sldId id="259" r:id="rId10"/>
    <p:sldId id="261" r:id="rId11"/>
    <p:sldId id="266" r:id="rId12"/>
    <p:sldId id="278" r:id="rId13"/>
    <p:sldId id="268" r:id="rId14"/>
    <p:sldId id="279" r:id="rId15"/>
    <p:sldId id="284" r:id="rId16"/>
    <p:sldId id="277" r:id="rId17"/>
    <p:sldId id="281" r:id="rId18"/>
    <p:sldId id="285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584" autoAdjust="0"/>
  </p:normalViewPr>
  <p:slideViewPr>
    <p:cSldViewPr>
      <p:cViewPr>
        <p:scale>
          <a:sx n="47" d="100"/>
          <a:sy n="47" d="100"/>
        </p:scale>
        <p:origin x="-1488" y="-2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4AEA86-DE6A-4000-BFE8-650F90AB285D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3BC24-C0CC-420E-BD35-9F985A3BC6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27256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3BC24-C0CC-420E-BD35-9F985A3BC60F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69447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4291E-7041-4939-B01B-3A50B3FD4A07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1741B-D23F-4211-B1CB-B0127F77E1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86240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4291E-7041-4939-B01B-3A50B3FD4A07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1741B-D23F-4211-B1CB-B0127F77E1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2442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4291E-7041-4939-B01B-3A50B3FD4A07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1741B-D23F-4211-B1CB-B0127F77E1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3603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4291E-7041-4939-B01B-3A50B3FD4A07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1741B-D23F-4211-B1CB-B0127F77E1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6185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4291E-7041-4939-B01B-3A50B3FD4A07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1741B-D23F-4211-B1CB-B0127F77E1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0837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4291E-7041-4939-B01B-3A50B3FD4A07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1741B-D23F-4211-B1CB-B0127F77E1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8203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4291E-7041-4939-B01B-3A50B3FD4A07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1741B-D23F-4211-B1CB-B0127F77E1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63333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4291E-7041-4939-B01B-3A50B3FD4A07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1741B-D23F-4211-B1CB-B0127F77E1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3841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4291E-7041-4939-B01B-3A50B3FD4A07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1741B-D23F-4211-B1CB-B0127F77E1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1789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4291E-7041-4939-B01B-3A50B3FD4A07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1741B-D23F-4211-B1CB-B0127F77E1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6134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4291E-7041-4939-B01B-3A50B3FD4A07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1741B-D23F-4211-B1CB-B0127F77E1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74809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4291E-7041-4939-B01B-3A50B3FD4A07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21741B-D23F-4211-B1CB-B0127F77E1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31765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gif"/><Relationship Id="rId5" Type="http://schemas.openxmlformats.org/officeDocument/2006/relationships/image" Target="../media/image35.gif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6.gif"/><Relationship Id="rId4" Type="http://schemas.openxmlformats.org/officeDocument/2006/relationships/image" Target="../media/image35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7" Type="http://schemas.openxmlformats.org/officeDocument/2006/relationships/image" Target="../media/image3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gif"/><Relationship Id="rId5" Type="http://schemas.openxmlformats.org/officeDocument/2006/relationships/image" Target="../media/image35.gif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gif"/><Relationship Id="rId4" Type="http://schemas.openxmlformats.org/officeDocument/2006/relationships/image" Target="../media/image49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gif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gif"/><Relationship Id="rId3" Type="http://schemas.openxmlformats.org/officeDocument/2006/relationships/image" Target="../media/image12.gif"/><Relationship Id="rId7" Type="http://schemas.openxmlformats.org/officeDocument/2006/relationships/image" Target="../media/image16.gif"/><Relationship Id="rId12" Type="http://schemas.openxmlformats.org/officeDocument/2006/relationships/image" Target="../media/image2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gif"/><Relationship Id="rId11" Type="http://schemas.openxmlformats.org/officeDocument/2006/relationships/image" Target="../media/image20.gif"/><Relationship Id="rId5" Type="http://schemas.openxmlformats.org/officeDocument/2006/relationships/image" Target="../media/image14.gif"/><Relationship Id="rId10" Type="http://schemas.openxmlformats.org/officeDocument/2006/relationships/image" Target="../media/image19.gif"/><Relationship Id="rId4" Type="http://schemas.openxmlformats.org/officeDocument/2006/relationships/image" Target="../media/image13.gif"/><Relationship Id="rId9" Type="http://schemas.openxmlformats.org/officeDocument/2006/relationships/image" Target="../media/image18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7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gif"/><Relationship Id="rId7" Type="http://schemas.openxmlformats.org/officeDocument/2006/relationships/image" Target="../media/image31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gif"/><Relationship Id="rId4" Type="http://schemas.openxmlformats.org/officeDocument/2006/relationships/image" Target="../media/image28.gif"/><Relationship Id="rId9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6053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340768"/>
            <a:ext cx="7772400" cy="3528392"/>
          </a:xfrm>
        </p:spPr>
        <p:txBody>
          <a:bodyPr>
            <a:normAutofit fontScale="90000"/>
          </a:bodyPr>
          <a:lstStyle/>
          <a:p>
            <a:r>
              <a:rPr lang="uk-UA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Переставна властивість додавання.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uk-UA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Розв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`</a:t>
            </a:r>
            <a:r>
              <a:rPr lang="uk-UA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язування</a:t>
            </a:r>
            <a:r>
              <a:rPr lang="uk-UA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 задач і виразів в межах </a:t>
            </a:r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10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229200"/>
            <a:ext cx="6400800" cy="409600"/>
          </a:xfrm>
        </p:spPr>
        <p:txBody>
          <a:bodyPr>
            <a:normAutofit fontScale="77500" lnSpcReduction="20000"/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0072" y="3933056"/>
            <a:ext cx="2667000" cy="2667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9552" y="404664"/>
            <a:ext cx="2592288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uk-UA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УРОК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39952" y="6237312"/>
            <a:ext cx="646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 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31816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6228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197768"/>
            <a:ext cx="8229600" cy="1143000"/>
          </a:xfrm>
        </p:spPr>
        <p:txBody>
          <a:bodyPr/>
          <a:lstStyle/>
          <a:p>
            <a:r>
              <a:rPr lang="uk-U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Відкриття </a:t>
            </a:r>
            <a:r>
              <a:rPr lang="uk-UA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нового </a:t>
            </a:r>
            <a:r>
              <a:rPr lang="uk-U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знання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54021" y="-120477"/>
            <a:ext cx="2230744" cy="25202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9992" y="2295696"/>
            <a:ext cx="3048000" cy="4572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0214" y="2295696"/>
            <a:ext cx="3048000" cy="4572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71800" y="1969423"/>
            <a:ext cx="437802" cy="122921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721" y="1695136"/>
            <a:ext cx="435237" cy="114638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300394" y="2185409"/>
            <a:ext cx="615422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4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+</a:t>
            </a:r>
            <a:endParaRPr lang="ru-RU" sz="48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4103" y="2420728"/>
            <a:ext cx="435237" cy="114638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9340" y="2426020"/>
            <a:ext cx="435237" cy="114638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7007" y="1722505"/>
            <a:ext cx="435237" cy="1146382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16045" y="2387585"/>
            <a:ext cx="435237" cy="1146382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33663" y="1730347"/>
            <a:ext cx="435237" cy="1146382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2999452" y="2269533"/>
            <a:ext cx="1090805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4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= 7</a:t>
            </a:r>
            <a:endParaRPr lang="ru-RU" sz="48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68777" y="1881298"/>
            <a:ext cx="437802" cy="1229214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69582" y="1308107"/>
            <a:ext cx="435237" cy="1146382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23992" y="1317398"/>
            <a:ext cx="435237" cy="1146382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88755" y="1317398"/>
            <a:ext cx="435237" cy="1146382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30645" y="1969423"/>
            <a:ext cx="435237" cy="1146382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41610" y="2052255"/>
            <a:ext cx="435237" cy="1146382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81534" y="2041702"/>
            <a:ext cx="435237" cy="1146382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5281044" y="2266694"/>
            <a:ext cx="615422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4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+</a:t>
            </a:r>
            <a:endParaRPr lang="ru-RU" sz="48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572240" y="2209947"/>
            <a:ext cx="1090805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4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= 7</a:t>
            </a:r>
            <a:endParaRPr lang="ru-RU" sz="48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090257" y="6165304"/>
            <a:ext cx="646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 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8780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/>
      <p:bldP spid="26" grpId="0"/>
      <p:bldP spid="36" grpId="0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6228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-180528" y="19776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Відкриття нового знання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9992" y="2295696"/>
            <a:ext cx="3048000" cy="4572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0214" y="2295696"/>
            <a:ext cx="3048000" cy="4572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99792" y="1695136"/>
            <a:ext cx="437802" cy="122921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6273" y="1704508"/>
            <a:ext cx="435237" cy="114638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34673" y="2209947"/>
            <a:ext cx="615422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4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+</a:t>
            </a:r>
            <a:endParaRPr lang="ru-RU" sz="48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9498" y="2400709"/>
            <a:ext cx="435237" cy="114638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65402" y="1722505"/>
            <a:ext cx="435237" cy="114638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47783" y="2382048"/>
            <a:ext cx="435237" cy="114638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999452" y="2269533"/>
            <a:ext cx="1090805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4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= 7</a:t>
            </a:r>
            <a:endParaRPr lang="ru-RU" sz="48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94887" y="1427095"/>
            <a:ext cx="437802" cy="1229214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69582" y="1308107"/>
            <a:ext cx="435237" cy="114638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23992" y="1317398"/>
            <a:ext cx="435237" cy="1146382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41610" y="2052255"/>
            <a:ext cx="435237" cy="1146382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81534" y="2041702"/>
            <a:ext cx="435237" cy="1146382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5281044" y="2266694"/>
            <a:ext cx="615422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4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+</a:t>
            </a:r>
            <a:endParaRPr lang="ru-RU" sz="48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372551" y="2258184"/>
            <a:ext cx="1090805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4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= 7</a:t>
            </a:r>
            <a:endParaRPr lang="ru-RU" sz="48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73568" y="-24375"/>
            <a:ext cx="2230744" cy="2520280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00738" y="1731562"/>
            <a:ext cx="437802" cy="1229214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56630" y="1455817"/>
            <a:ext cx="437802" cy="1229214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53679" y="2226911"/>
            <a:ext cx="437802" cy="1229214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75531" y="2010839"/>
            <a:ext cx="437802" cy="1229214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4107544" y="6237312"/>
            <a:ext cx="646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 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949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7" grpId="0"/>
      <p:bldP spid="26" grpId="0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6228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714356"/>
            <a:ext cx="7472387" cy="4071966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 додаванні числа можна переставляти</a:t>
            </a: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endParaRPr lang="ru-RU" sz="66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23928" y="4915023"/>
            <a:ext cx="1117196" cy="130412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899450" y="6354774"/>
            <a:ext cx="646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 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9841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6228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" name="Объект 29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30934" y="1410371"/>
            <a:ext cx="676075" cy="936104"/>
          </a:xfr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-180528" y="19776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Відкриття нового знання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9992" y="2295696"/>
            <a:ext cx="3048000" cy="4572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0214" y="2295696"/>
            <a:ext cx="3048000" cy="4572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52395" y="2401529"/>
            <a:ext cx="437802" cy="122921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6916" y="1704508"/>
            <a:ext cx="435237" cy="114638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76790" y="2199394"/>
            <a:ext cx="615422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4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+</a:t>
            </a:r>
            <a:endParaRPr lang="ru-RU" sz="48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4060" y="2382048"/>
            <a:ext cx="435237" cy="114638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0141" y="2400709"/>
            <a:ext cx="435237" cy="114638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1679" y="1709059"/>
            <a:ext cx="435237" cy="114638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999452" y="2269533"/>
            <a:ext cx="1090805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4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= 7</a:t>
            </a:r>
            <a:endParaRPr lang="ru-RU" sz="48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14923" y="1373450"/>
            <a:ext cx="435237" cy="1146382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05115" y="2033228"/>
            <a:ext cx="435237" cy="1146382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95121" y="2056475"/>
            <a:ext cx="435237" cy="1146382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5281044" y="2266694"/>
            <a:ext cx="615422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4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+</a:t>
            </a:r>
            <a:endParaRPr lang="ru-RU" sz="48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740352" y="2269533"/>
            <a:ext cx="1090805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4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= 7</a:t>
            </a:r>
            <a:endParaRPr lang="ru-RU" sz="48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44407" y="1767441"/>
            <a:ext cx="437802" cy="1229214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56630" y="1455817"/>
            <a:ext cx="437802" cy="1229214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75531" y="2010839"/>
            <a:ext cx="437802" cy="1229214"/>
          </a:xfrm>
          <a:prstGeom prst="rect">
            <a:avLst/>
          </a:prstGeom>
        </p:spPr>
      </p:pic>
      <p:pic>
        <p:nvPicPr>
          <p:cNvPr id="31" name="Объект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16066" y="1609684"/>
            <a:ext cx="676075" cy="936104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2138682" y="2240810"/>
            <a:ext cx="615422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4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+</a:t>
            </a:r>
            <a:endParaRPr lang="ru-RU" sz="48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399501" y="2319247"/>
            <a:ext cx="615422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4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+</a:t>
            </a:r>
            <a:endParaRPr lang="ru-RU" sz="48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7" name="Рисунок 3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65610" y="-111712"/>
            <a:ext cx="1632552" cy="184444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47992" y="1404068"/>
            <a:ext cx="435237" cy="1146382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4045523" y="6165304"/>
            <a:ext cx="646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 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7354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6" grpId="0"/>
      <p:bldP spid="24" grpId="0"/>
      <p:bldP spid="25" grpId="0"/>
      <p:bldP spid="34" grpId="0"/>
      <p:bldP spid="3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6228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714356"/>
            <a:ext cx="7472387" cy="4071966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Додавати числа можна в будь-якому порядку</a:t>
            </a: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endParaRPr lang="ru-RU" sz="66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23928" y="4915023"/>
            <a:ext cx="1117196" cy="130412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899450" y="6354774"/>
            <a:ext cx="646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 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9841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688" y="357166"/>
            <a:ext cx="8678800" cy="1209082"/>
          </a:xfrm>
          <a:prstGeom prst="rect">
            <a:avLst/>
          </a:prstGeom>
          <a:noFill/>
        </p:spPr>
        <p:txBody>
          <a:bodyPr wrap="none">
            <a:prstTxWarp prst="textWave1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uk-UA" sz="5400" b="1" dirty="0" err="1">
                <a:ln w="11430"/>
                <a:solidFill>
                  <a:srgbClr val="FF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" pitchFamily="18" charset="0"/>
              </a:rPr>
              <a:t>Фізкультхвилинка</a:t>
            </a:r>
            <a:r>
              <a:rPr lang="uk-UA" sz="5400" b="1" dirty="0">
                <a:ln w="11430"/>
                <a:solidFill>
                  <a:srgbClr val="FF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" pitchFamily="18" charset="0"/>
              </a:rPr>
              <a:t>  </a:t>
            </a:r>
            <a:endParaRPr lang="ru-RU" sz="5400" b="1" dirty="0">
              <a:ln w="11430"/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" pitchFamily="18" charset="0"/>
            </a:endParaRPr>
          </a:p>
        </p:txBody>
      </p:sp>
      <p:pic>
        <p:nvPicPr>
          <p:cNvPr id="5" name="Рисунок 4" descr="_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348880"/>
            <a:ext cx="3888432" cy="3601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_увке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2348880"/>
            <a:ext cx="3779507" cy="35255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6228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4195" y="116632"/>
            <a:ext cx="6246939" cy="108012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40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Числовий відрізок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20272" y="0"/>
            <a:ext cx="2583180" cy="291846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63688" y="2444988"/>
            <a:ext cx="5814392" cy="369332"/>
          </a:xfrm>
          <a:prstGeom prst="rect">
            <a:avLst/>
          </a:prstGeom>
        </p:spPr>
        <p:txBody>
          <a:bodyPr wrap="square" numCol="3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04171" y="2487533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3600" b="1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 + 1 = 7</a:t>
            </a:r>
            <a:endParaRPr lang="ru-RU" sz="3600" b="1" dirty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20853" y="3303721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3600" b="1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 + 6 = 7</a:t>
            </a:r>
            <a:endParaRPr lang="ru-RU" sz="3600" b="1" dirty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0853" y="4033714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3600" b="1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7 </a:t>
            </a:r>
            <a:r>
              <a:rPr lang="uk-UA" sz="3600" b="1" dirty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</a:t>
            </a:r>
            <a:r>
              <a:rPr lang="uk-UA" sz="3600" b="1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1 = 6</a:t>
            </a:r>
            <a:endParaRPr lang="ru-RU" sz="3600" b="1" dirty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86414" y="4856695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3600" b="1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7 </a:t>
            </a:r>
            <a:r>
              <a:rPr lang="uk-UA" sz="3600" b="1" dirty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</a:t>
            </a:r>
            <a:r>
              <a:rPr lang="uk-UA" sz="3600" b="1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6 = 1</a:t>
            </a:r>
            <a:endParaRPr lang="ru-RU" sz="3600" b="1" dirty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22916" y="3345505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36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 + 3 = 7</a:t>
            </a:r>
            <a:endParaRPr lang="ru-RU" sz="3600" b="1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39598" y="4161693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36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 + 4 = 7</a:t>
            </a:r>
            <a:endParaRPr lang="ru-RU" sz="3600" b="1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39598" y="4891686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36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7 </a:t>
            </a:r>
            <a:r>
              <a:rPr lang="uk-UA" sz="3600" b="1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</a:t>
            </a:r>
            <a:r>
              <a:rPr lang="uk-UA" sz="36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4 = 3</a:t>
            </a:r>
            <a:endParaRPr lang="ru-RU" sz="3600" b="1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205159" y="5714667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36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7 </a:t>
            </a:r>
            <a:r>
              <a:rPr lang="uk-UA" sz="3600" b="1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</a:t>
            </a:r>
            <a:r>
              <a:rPr lang="uk-UA" sz="36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3 = 4</a:t>
            </a:r>
            <a:endParaRPr lang="ru-RU" sz="3600" b="1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580112" y="2357883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36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</a:t>
            </a:r>
            <a:r>
              <a:rPr lang="uk-UA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+ 2 = 7</a:t>
            </a:r>
            <a:endParaRPr lang="ru-RU" sz="36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596794" y="3174071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 + 5 = 7</a:t>
            </a:r>
            <a:endParaRPr lang="ru-RU" sz="36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596794" y="3904064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36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7</a:t>
            </a:r>
            <a:r>
              <a:rPr lang="uk-UA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36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</a:t>
            </a:r>
            <a:r>
              <a:rPr lang="uk-UA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2 = 5</a:t>
            </a:r>
            <a:endParaRPr lang="ru-RU" sz="36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2355" y="4727045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7 </a:t>
            </a:r>
            <a:r>
              <a:rPr lang="uk-UA" sz="36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</a:t>
            </a:r>
            <a:r>
              <a:rPr lang="uk-UA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5 = 2</a:t>
            </a:r>
            <a:endParaRPr lang="ru-RU" sz="36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357298"/>
            <a:ext cx="7072330" cy="1105771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4024367" y="6323806"/>
            <a:ext cx="646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 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5300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6228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60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Задача</a:t>
            </a:r>
            <a:endParaRPr lang="ru-RU" sz="6000" b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97991"/>
            <a:ext cx="2294187" cy="259195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14546" y="4731359"/>
            <a:ext cx="4929221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57752" y="3921601"/>
            <a:ext cx="2210517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sz="36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85852" y="1357298"/>
            <a:ext cx="7072362" cy="378565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/>
            <a:r>
              <a:rPr lang="uk-UA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 </a:t>
            </a:r>
            <a:r>
              <a:rPr lang="uk-UA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будиночок до маленького </a:t>
            </a:r>
            <a:r>
              <a:rPr lang="uk-UA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</a:t>
            </a:r>
            <a:r>
              <a:rPr lang="uk-UA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нома завітали  3 гостя в зелених капелюшках та 7 гостів у червоних капелюшках. </a:t>
            </a:r>
          </a:p>
          <a:p>
            <a:r>
              <a:rPr lang="uk-UA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Скільки всього гостей завітало  до маленького Гнома?</a:t>
            </a:r>
          </a:p>
          <a:p>
            <a:endParaRPr lang="ru-RU" sz="48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28155" y="6165304"/>
            <a:ext cx="646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 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7" name="Рисунок 16" descr="435597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14678" y="4533320"/>
            <a:ext cx="1552912" cy="1930389"/>
          </a:xfrm>
          <a:prstGeom prst="rect">
            <a:avLst/>
          </a:prstGeom>
        </p:spPr>
      </p:pic>
      <p:pic>
        <p:nvPicPr>
          <p:cNvPr id="18" name="Рисунок 17" descr="699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629" y="4420849"/>
            <a:ext cx="1285883" cy="1794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73653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6228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60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Задачі</a:t>
            </a:r>
            <a:endParaRPr lang="ru-RU" sz="6000" b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97991"/>
            <a:ext cx="2294187" cy="259195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00166" y="3921601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3+7=10 (г.) </a:t>
            </a:r>
            <a:endParaRPr lang="ru-RU" sz="36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85852" y="4731359"/>
            <a:ext cx="3486693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3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Відповідь</a:t>
            </a:r>
            <a:r>
              <a:rPr lang="uk-UA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 </a:t>
            </a:r>
            <a:r>
              <a:rPr lang="uk-UA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10 г.</a:t>
            </a:r>
            <a:endParaRPr lang="ru-RU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57752" y="3921601"/>
            <a:ext cx="271464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7+3=10(г.)</a:t>
            </a:r>
            <a:endParaRPr lang="ru-RU" sz="36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86314" y="4728463"/>
            <a:ext cx="3286147" cy="5539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3000" b="1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Вівповідь</a:t>
            </a:r>
            <a:r>
              <a:rPr lang="uk-UA" sz="3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 </a:t>
            </a:r>
            <a:r>
              <a:rPr lang="uk-UA" sz="3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10 г.</a:t>
            </a:r>
            <a:endParaRPr lang="ru-RU" sz="30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28155" y="6165304"/>
            <a:ext cx="646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 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3794" name="Picture 2" descr="http://cs410529.vk.me/g28488187/a_7cd3a49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1643050"/>
            <a:ext cx="2071702" cy="1908147"/>
          </a:xfrm>
          <a:prstGeom prst="rect">
            <a:avLst/>
          </a:prstGeom>
          <a:noFill/>
        </p:spPr>
      </p:pic>
      <p:pic>
        <p:nvPicPr>
          <p:cNvPr id="13" name="Picture 2" descr="http://s00.yaplakal.com/pics/pics_original/2/8/0/834308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4942" y="1571612"/>
            <a:ext cx="2248144" cy="21717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673653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0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6228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4680520"/>
          </a:xfrm>
        </p:spPr>
        <p:txBody>
          <a:bodyPr/>
          <a:lstStyle/>
          <a:p>
            <a:r>
              <a:rPr lang="uk-UA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ВИ - МОЛОДЦІ</a:t>
            </a:r>
            <a:r>
              <a:rPr lang="uk-UA" b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! </a:t>
            </a:r>
            <a:r>
              <a:rPr lang="uk-UA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uk-UA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</a:br>
            <a:r>
              <a:rPr lang="uk-UA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Дякую </a:t>
            </a:r>
            <a:r>
              <a:rPr lang="uk-UA" b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за гарну роботу на уроці!</a:t>
            </a:r>
            <a:endParaRPr lang="ru-RU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4221088"/>
            <a:ext cx="2088232" cy="208823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23728" y="4383106"/>
            <a:ext cx="1834066" cy="176419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1421" y="-531440"/>
            <a:ext cx="2579340" cy="2579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87816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6228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785794"/>
            <a:ext cx="7472387" cy="3357586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 вам </a:t>
            </a:r>
            <a:r>
              <a:rPr lang="ru-RU" sz="4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раді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добрі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люди,</a:t>
            </a:r>
            <a:b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 </a:t>
            </a:r>
            <a:r>
              <a:rPr lang="ru-RU" sz="4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вітаєм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щиро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вас,</a:t>
            </a:r>
            <a:b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І </a:t>
            </a:r>
            <a:r>
              <a:rPr lang="ru-RU" sz="4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запрошуєм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ласкаво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урок у перший </a:t>
            </a:r>
            <a:r>
              <a:rPr lang="ru-RU" sz="4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клас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 </a:t>
            </a:r>
            <a:r>
              <a:rPr lang="ru-RU" sz="4800" dirty="0" smtClean="0">
                <a:solidFill>
                  <a:srgbClr val="FF0000"/>
                </a:solidFill>
              </a:rPr>
              <a:t/>
            </a:r>
            <a:br>
              <a:rPr lang="ru-RU" sz="4800" dirty="0" smtClean="0">
                <a:solidFill>
                  <a:srgbClr val="FF0000"/>
                </a:solidFill>
              </a:rPr>
            </a:br>
            <a:endParaRPr lang="ru-RU" sz="48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23928" y="4915023"/>
            <a:ext cx="1117196" cy="130412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899450" y="6354774"/>
            <a:ext cx="646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 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9841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6228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785794"/>
            <a:ext cx="7472387" cy="3357586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Щоб урок пройшов не марно,</a:t>
            </a:r>
            <a:br>
              <a:rPr lang="uk-UA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Треба сісти рівно, гарно. </a:t>
            </a:r>
            <a:br>
              <a:rPr lang="uk-UA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Часу не будемо марнувати –</a:t>
            </a:r>
            <a:br>
              <a:rPr lang="uk-UA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Починаємо працювати.</a:t>
            </a:r>
            <a:endParaRPr lang="ru-RU" sz="40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23928" y="4915023"/>
            <a:ext cx="1117196" cy="130412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899450" y="6354774"/>
            <a:ext cx="646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 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9841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6228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5307861" cy="202007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54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</a:t>
            </a:r>
            <a:r>
              <a:rPr lang="uk-UA" sz="54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аленький Гном </a:t>
            </a:r>
            <a:br>
              <a:rPr lang="uk-UA" sz="54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uk-UA" sz="54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завітав у гості </a:t>
            </a:r>
            <a:endParaRPr lang="ru-RU" sz="54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20698" y="433352"/>
            <a:ext cx="4091534" cy="576064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23928" y="4915023"/>
            <a:ext cx="1117196" cy="130412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23995" y="2865377"/>
            <a:ext cx="1513866" cy="171035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899450" y="6354774"/>
            <a:ext cx="646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 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80928" y="2333323"/>
            <a:ext cx="2286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9841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2568" y="-34900"/>
            <a:ext cx="9166568" cy="68929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227" y="188640"/>
            <a:ext cx="7612607" cy="1168658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Математичне </a:t>
            </a:r>
            <a:r>
              <a:rPr lang="uk-UA" sz="5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інтерв’ю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1850685"/>
            <a:ext cx="2583180" cy="291846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96136" y="1749089"/>
            <a:ext cx="2477194" cy="301720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35102" y="1749089"/>
            <a:ext cx="2145010" cy="36407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067944" y="6175442"/>
            <a:ext cx="646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 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30397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66568" cy="68929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807" y="188640"/>
            <a:ext cx="8229600" cy="11430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b="1" dirty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Гра </a:t>
            </a:r>
            <a:r>
              <a:rPr lang="uk-UA" b="1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«Живі числа»</a:t>
            </a:r>
            <a:endParaRPr lang="ru-RU" b="1" dirty="0">
              <a:ln w="11430"/>
              <a:solidFill>
                <a:schemeClr val="accent4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133" y="1285185"/>
            <a:ext cx="893768" cy="95335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5383" y="1401544"/>
            <a:ext cx="795144" cy="836993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52458" y="1402132"/>
            <a:ext cx="775320" cy="838184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86380" y="1428736"/>
            <a:ext cx="816068" cy="836993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57950" y="1428736"/>
            <a:ext cx="798313" cy="851534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57356" y="2357430"/>
            <a:ext cx="887975" cy="934710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14678" y="2500306"/>
            <a:ext cx="825780" cy="857953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29058" y="1357298"/>
            <a:ext cx="827281" cy="848493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569497" y="6276054"/>
            <a:ext cx="8526839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uk-UA" sz="2800" b="1" dirty="0" smtClean="0">
                <a:solidFill>
                  <a:srgbClr val="FF0000"/>
                </a:solidFill>
              </a:rPr>
              <a:t>я</a:t>
            </a:r>
            <a:endParaRPr lang="ru-RU" sz="28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6" name="Рисунок 4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1537" y="4000504"/>
            <a:ext cx="717059" cy="785818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15272" y="4071942"/>
            <a:ext cx="726882" cy="785818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00364" y="4071942"/>
            <a:ext cx="714380" cy="751979"/>
          </a:xfrm>
          <a:prstGeom prst="rect">
            <a:avLst/>
          </a:prstGeom>
        </p:spPr>
      </p:pic>
      <p:pic>
        <p:nvPicPr>
          <p:cNvPr id="49" name="Рисунок 4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57751" y="4071942"/>
            <a:ext cx="825109" cy="857256"/>
          </a:xfrm>
          <a:prstGeom prst="rect">
            <a:avLst/>
          </a:prstGeom>
        </p:spPr>
      </p:pic>
      <p:pic>
        <p:nvPicPr>
          <p:cNvPr id="50" name="Рисунок 4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29058" y="4143379"/>
            <a:ext cx="714380" cy="762005"/>
          </a:xfrm>
          <a:prstGeom prst="rect">
            <a:avLst/>
          </a:prstGeom>
        </p:spPr>
      </p:pic>
      <p:pic>
        <p:nvPicPr>
          <p:cNvPr id="51" name="Рисунок 5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00232" y="4071941"/>
            <a:ext cx="766174" cy="785819"/>
          </a:xfrm>
          <a:prstGeom prst="rect">
            <a:avLst/>
          </a:prstGeom>
        </p:spPr>
      </p:pic>
      <p:pic>
        <p:nvPicPr>
          <p:cNvPr id="53" name="Рисунок 5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57883" y="4071942"/>
            <a:ext cx="814393" cy="857256"/>
          </a:xfrm>
          <a:prstGeom prst="rect">
            <a:avLst/>
          </a:prstGeom>
        </p:spPr>
      </p:pic>
      <p:pic>
        <p:nvPicPr>
          <p:cNvPr id="55" name="Рисунок 5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15140" y="4071942"/>
            <a:ext cx="785818" cy="805967"/>
          </a:xfrm>
          <a:prstGeom prst="rect">
            <a:avLst/>
          </a:prstGeom>
        </p:spPr>
      </p:pic>
      <p:sp>
        <p:nvSpPr>
          <p:cNvPr id="71" name="TextBox 70"/>
          <p:cNvSpPr txBox="1"/>
          <p:nvPr/>
        </p:nvSpPr>
        <p:spPr>
          <a:xfrm>
            <a:off x="8137740" y="6271282"/>
            <a:ext cx="6465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 </a:t>
            </a:r>
            <a:r>
              <a:rPr lang="uk-UA" sz="2800" b="1" dirty="0" smtClean="0">
                <a:ln>
                  <a:solidFill>
                    <a:schemeClr val="bg1"/>
                  </a:solidFill>
                </a:ln>
                <a:latin typeface="Arial" pitchFamily="34" charset="0"/>
                <a:cs typeface="Arial" pitchFamily="34" charset="0"/>
              </a:rPr>
              <a:t>6</a:t>
            </a:r>
            <a:endParaRPr lang="ru-RU" sz="2800" b="1" dirty="0">
              <a:ln>
                <a:solidFill>
                  <a:schemeClr val="bg1"/>
                </a:solidFill>
              </a:ln>
              <a:latin typeface="Arial" pitchFamily="34" charset="0"/>
              <a:cs typeface="Arial" pitchFamily="34" charset="0"/>
            </a:endParaRPr>
          </a:p>
        </p:txBody>
      </p:sp>
      <p:pic>
        <p:nvPicPr>
          <p:cNvPr id="72" name="Рисунок 7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43768" y="0"/>
            <a:ext cx="2592288" cy="2928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28360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6228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785794"/>
            <a:ext cx="5829313" cy="1357322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800" b="1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Каліграфічна</a:t>
            </a:r>
            <a:br>
              <a:rPr lang="uk-UA" sz="4800" b="1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4800" b="1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хвилинка</a:t>
            </a:r>
            <a:endParaRPr lang="ru-RU" sz="4800" b="1" spc="50" dirty="0">
              <a:ln w="11430"/>
              <a:solidFill>
                <a:srgbClr val="00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23928" y="4915023"/>
            <a:ext cx="1117196" cy="130412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899450" y="6354774"/>
            <a:ext cx="646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 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28794" y="3357562"/>
            <a:ext cx="2286000" cy="2786082"/>
          </a:xfrm>
          <a:prstGeom prst="rect">
            <a:avLst/>
          </a:prstGeom>
        </p:spPr>
      </p:pic>
      <p:pic>
        <p:nvPicPr>
          <p:cNvPr id="9" name="Picture 2" descr="http://nachalo4ka.ru/wp-content/uploads/2014/08/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90" y="2000240"/>
            <a:ext cx="3714752" cy="3714752"/>
          </a:xfrm>
          <a:prstGeom prst="rect">
            <a:avLst/>
          </a:prstGeom>
          <a:noFill/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1780" y="1857364"/>
            <a:ext cx="2213086" cy="250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9841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Rectangle 2"/>
          <p:cNvSpPr>
            <a:spLocks noChangeArrowheads="1"/>
          </p:cNvSpPr>
          <p:nvPr/>
        </p:nvSpPr>
        <p:spPr bwMode="auto">
          <a:xfrm>
            <a:off x="2500313" y="857250"/>
            <a:ext cx="4724400" cy="47244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126" name="Freeform 6"/>
          <p:cNvSpPr>
            <a:spLocks/>
          </p:cNvSpPr>
          <p:nvPr/>
        </p:nvSpPr>
        <p:spPr bwMode="auto">
          <a:xfrm>
            <a:off x="4500563" y="857250"/>
            <a:ext cx="2667000" cy="304800"/>
          </a:xfrm>
          <a:custGeom>
            <a:avLst/>
            <a:gdLst>
              <a:gd name="T0" fmla="*/ 0 w 1728"/>
              <a:gd name="T1" fmla="*/ 2147483647 h 264"/>
              <a:gd name="T2" fmla="*/ 2147483647 w 1728"/>
              <a:gd name="T3" fmla="*/ 2147483647 h 264"/>
              <a:gd name="T4" fmla="*/ 2147483647 w 1728"/>
              <a:gd name="T5" fmla="*/ 2147483647 h 264"/>
              <a:gd name="T6" fmla="*/ 2147483647 w 1728"/>
              <a:gd name="T7" fmla="*/ 2147483647 h 264"/>
              <a:gd name="T8" fmla="*/ 2147483647 w 1728"/>
              <a:gd name="T9" fmla="*/ 2147483647 h 264"/>
              <a:gd name="T10" fmla="*/ 2147483647 w 1728"/>
              <a:gd name="T11" fmla="*/ 2147483647 h 264"/>
              <a:gd name="T12" fmla="*/ 2147483647 w 1728"/>
              <a:gd name="T13" fmla="*/ 2147483647 h 264"/>
              <a:gd name="T14" fmla="*/ 2147483647 w 1728"/>
              <a:gd name="T15" fmla="*/ 2147483647 h 264"/>
              <a:gd name="T16" fmla="*/ 2147483647 w 1728"/>
              <a:gd name="T17" fmla="*/ 2147483647 h 264"/>
              <a:gd name="T18" fmla="*/ 2147483647 w 1728"/>
              <a:gd name="T19" fmla="*/ 2147483647 h 26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728"/>
              <a:gd name="T31" fmla="*/ 0 h 264"/>
              <a:gd name="T32" fmla="*/ 1728 w 1728"/>
              <a:gd name="T33" fmla="*/ 264 h 26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728" h="264">
                <a:moveTo>
                  <a:pt x="0" y="264"/>
                </a:moveTo>
                <a:cubicBezTo>
                  <a:pt x="40" y="212"/>
                  <a:pt x="80" y="160"/>
                  <a:pt x="144" y="120"/>
                </a:cubicBezTo>
                <a:cubicBezTo>
                  <a:pt x="208" y="80"/>
                  <a:pt x="304" y="32"/>
                  <a:pt x="384" y="24"/>
                </a:cubicBezTo>
                <a:cubicBezTo>
                  <a:pt x="464" y="16"/>
                  <a:pt x="536" y="40"/>
                  <a:pt x="624" y="72"/>
                </a:cubicBezTo>
                <a:cubicBezTo>
                  <a:pt x="712" y="104"/>
                  <a:pt x="832" y="184"/>
                  <a:pt x="912" y="216"/>
                </a:cubicBezTo>
                <a:cubicBezTo>
                  <a:pt x="992" y="248"/>
                  <a:pt x="1040" y="264"/>
                  <a:pt x="1104" y="264"/>
                </a:cubicBezTo>
                <a:cubicBezTo>
                  <a:pt x="1168" y="264"/>
                  <a:pt x="1200" y="256"/>
                  <a:pt x="1296" y="216"/>
                </a:cubicBezTo>
                <a:cubicBezTo>
                  <a:pt x="1392" y="176"/>
                  <a:pt x="1632" y="48"/>
                  <a:pt x="1680" y="24"/>
                </a:cubicBezTo>
                <a:cubicBezTo>
                  <a:pt x="1728" y="0"/>
                  <a:pt x="1592" y="64"/>
                  <a:pt x="1584" y="72"/>
                </a:cubicBezTo>
                <a:cubicBezTo>
                  <a:pt x="1576" y="80"/>
                  <a:pt x="1624" y="72"/>
                  <a:pt x="1632" y="72"/>
                </a:cubicBezTo>
              </a:path>
            </a:pathLst>
          </a:cu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 flipH="1">
            <a:off x="4857750" y="928688"/>
            <a:ext cx="2286000" cy="464820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5286375" y="3357563"/>
            <a:ext cx="1295400" cy="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451466">
            <a:off x="3624263" y="-215900"/>
            <a:ext cx="387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0" name="Oval 3"/>
          <p:cNvSpPr>
            <a:spLocks noChangeArrowheads="1"/>
          </p:cNvSpPr>
          <p:nvPr/>
        </p:nvSpPr>
        <p:spPr bwMode="auto">
          <a:xfrm>
            <a:off x="4429125" y="1143000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131" name="Oval 5"/>
          <p:cNvSpPr>
            <a:spLocks noChangeArrowheads="1"/>
          </p:cNvSpPr>
          <p:nvPr/>
        </p:nvSpPr>
        <p:spPr bwMode="auto">
          <a:xfrm>
            <a:off x="5214938" y="3286125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58 -2.94172E-6 C 0.02378 -0.00948 0.03316 -0.01896 0.04566 -0.02428 C 0.05816 -0.0296 0.07326 -0.03446 0.08923 -0.03191 C 0.10521 -0.02937 0.12517 -0.01711 0.14132 -0.00948 C 0.15746 -0.00185 0.17361 0.0111 0.18646 0.01319 C 0.1993 0.01527 0.20086 0.01064 0.21875 0.0037 C 0.23663 -0.00323 0.28194 -0.02474 0.2934 -0.02821 C 0.30486 -0.03168 0.29236 -0.02821 0.28784 -0.01688 C 0.28333 -0.00555 0.30781 -0.07262 0.26666 0.03932 C 0.22552 0.15125 0.07882 0.5525 0.04132 0.65472 " pathEditMode="relative" rAng="0" ptsTypes="aaaaaaaaaA">
                                      <p:cBhvr>
                                        <p:cTn id="6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7" y="2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8125 0.33812 L 0.23125 0.33812 " pathEditMode="relative" rAng="0" ptsTypes="AA">
                                      <p:cBhvr>
                                        <p:cTn id="9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6228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9373" y="153846"/>
            <a:ext cx="7268220" cy="980728"/>
          </a:xfrm>
        </p:spPr>
        <p:txBody>
          <a:bodyPr>
            <a:normAutofit/>
          </a:bodyPr>
          <a:lstStyle/>
          <a:p>
            <a:r>
              <a:rPr lang="uk-UA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Математичний диктант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148633"/>
            <a:ext cx="1115616" cy="111561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0030" y="1155829"/>
            <a:ext cx="1115616" cy="111561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19672" y="1175072"/>
            <a:ext cx="1115616" cy="111561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37338" y="1182268"/>
            <a:ext cx="1115616" cy="111561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02729" y="1216501"/>
            <a:ext cx="1115616" cy="111561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67700" y="1194315"/>
            <a:ext cx="1115616" cy="111561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80112" y="1220754"/>
            <a:ext cx="1115616" cy="1115616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40886" y="1216501"/>
            <a:ext cx="1115616" cy="111561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735288" y="1340919"/>
            <a:ext cx="604101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5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+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456320" y="1237237"/>
            <a:ext cx="1503693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7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 8</a:t>
            </a:r>
            <a:endParaRPr lang="ru-RU" sz="7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7524" y="2533629"/>
            <a:ext cx="899592" cy="142925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6766" y="2534543"/>
            <a:ext cx="1205811" cy="864096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84367" y="2510973"/>
            <a:ext cx="1205811" cy="864096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47143" y="2539545"/>
            <a:ext cx="1205811" cy="86409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29924" y="2539545"/>
            <a:ext cx="1205811" cy="86409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78300" y="2614967"/>
            <a:ext cx="1205811" cy="864096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98797" y="2614967"/>
            <a:ext cx="1205811" cy="864096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4976011" y="2708920"/>
            <a:ext cx="604101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5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+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595747" y="2567625"/>
            <a:ext cx="1503693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7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 6</a:t>
            </a:r>
            <a:endParaRPr lang="ru-RU" sz="7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37838" y="3678362"/>
            <a:ext cx="1003121" cy="1221794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2409368" y="3686143"/>
            <a:ext cx="792088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80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9</a:t>
            </a:r>
            <a:endParaRPr lang="ru-RU" sz="80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3" name="Рисунок 3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11028" y="3605028"/>
            <a:ext cx="1299018" cy="1295128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5036048" y="3767954"/>
            <a:ext cx="792088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80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</a:t>
            </a:r>
            <a:endParaRPr lang="ru-RU" sz="80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293094" y="3932757"/>
            <a:ext cx="604101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943881" y="3829508"/>
            <a:ext cx="1503693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7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 3</a:t>
            </a:r>
            <a:endParaRPr lang="ru-RU" sz="7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9" name="Рисунок 3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37838" y="5098775"/>
            <a:ext cx="630951" cy="760296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46529" y="5859071"/>
            <a:ext cx="630951" cy="760296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42325" y="5083835"/>
            <a:ext cx="630951" cy="760296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85554" y="5836709"/>
            <a:ext cx="630951" cy="760296"/>
          </a:xfrm>
          <a:prstGeom prst="rect">
            <a:avLst/>
          </a:prstGeom>
        </p:spPr>
      </p:pic>
      <p:pic>
        <p:nvPicPr>
          <p:cNvPr id="43" name="Рисунок 4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80460" y="5161742"/>
            <a:ext cx="630951" cy="760296"/>
          </a:xfrm>
          <a:prstGeom prst="rect">
            <a:avLst/>
          </a:prstGeom>
        </p:spPr>
      </p:pic>
      <p:pic>
        <p:nvPicPr>
          <p:cNvPr id="44" name="Рисунок 4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447533">
            <a:off x="3718982" y="5798136"/>
            <a:ext cx="630951" cy="760296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3365" y="5115166"/>
            <a:ext cx="630951" cy="760296"/>
          </a:xfrm>
          <a:prstGeom prst="rect">
            <a:avLst/>
          </a:prstGeom>
        </p:spPr>
      </p:pic>
      <p:pic>
        <p:nvPicPr>
          <p:cNvPr id="46" name="Рисунок 4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39748" y="5790133"/>
            <a:ext cx="630951" cy="760296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14316" y="5091393"/>
            <a:ext cx="630951" cy="760296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92440" y="5766861"/>
            <a:ext cx="630951" cy="760296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3003829" y="5397406"/>
            <a:ext cx="604101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5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+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692195" y="5189968"/>
            <a:ext cx="1912413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7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 10</a:t>
            </a:r>
            <a:endParaRPr lang="ru-RU" sz="7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965890" y="6216857"/>
            <a:ext cx="646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 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2" name="Рисунок 5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485" y="1"/>
            <a:ext cx="1201368" cy="1357297"/>
          </a:xfrm>
          <a:prstGeom prst="rect">
            <a:avLst/>
          </a:prstGeom>
        </p:spPr>
      </p:pic>
      <p:pic>
        <p:nvPicPr>
          <p:cNvPr id="53" name="Рисунок 5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20" y="2571744"/>
            <a:ext cx="899592" cy="1429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0253944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/>
      <p:bldP spid="20" grpId="0"/>
      <p:bldP spid="28" grpId="0"/>
      <p:bldP spid="29" grpId="0"/>
      <p:bldP spid="32" grpId="0"/>
      <p:bldP spid="34" grpId="0"/>
      <p:bldP spid="35" grpId="0"/>
      <p:bldP spid="36" grpId="0"/>
      <p:bldP spid="50" grpId="0"/>
      <p:bldP spid="5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1026</TotalTime>
  <Words>214</Words>
  <Application>Microsoft Office PowerPoint</Application>
  <PresentationFormat>Экран (4:3)</PresentationFormat>
  <Paragraphs>79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Переставна властивість додавання. Розв`язування задач і виразів в межах 10 </vt:lpstr>
      <vt:lpstr>Ми вам раді, добрі люди, Ми вітаєм щиро вас, І запрошуєм ласкаво На урок у перший клас!  </vt:lpstr>
      <vt:lpstr>Щоб урок пройшов не марно, Треба сісти рівно, гарно.  Часу не будемо марнувати – Починаємо працювати.</vt:lpstr>
      <vt:lpstr>Маленький Гном  завітав у гості </vt:lpstr>
      <vt:lpstr>Математичне інтерв’ю</vt:lpstr>
      <vt:lpstr>Гра «Живі числа»</vt:lpstr>
      <vt:lpstr>Каліграфічна хвилинка</vt:lpstr>
      <vt:lpstr>Слайд 8</vt:lpstr>
      <vt:lpstr>Математичний диктант</vt:lpstr>
      <vt:lpstr>Відкриття нового знання</vt:lpstr>
      <vt:lpstr>Слайд 11</vt:lpstr>
      <vt:lpstr>При додаванні числа можна переставляти </vt:lpstr>
      <vt:lpstr>Слайд 13</vt:lpstr>
      <vt:lpstr>Додавати числа можна в будь-якому порядку </vt:lpstr>
      <vt:lpstr>Слайд 15</vt:lpstr>
      <vt:lpstr>Числовий відрізок</vt:lpstr>
      <vt:lpstr>Задача</vt:lpstr>
      <vt:lpstr>Задачі</vt:lpstr>
      <vt:lpstr>ВИ - МОЛОДЦІ!  Дякую за гарну роботу на уроці!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Переставна властивість додавання. Розв`язування задач і виразів в межах 10</dc:title>
  <dc:creator>admin</dc:creator>
  <cp:lastModifiedBy>Admin</cp:lastModifiedBy>
  <cp:revision>107</cp:revision>
  <dcterms:created xsi:type="dcterms:W3CDTF">2014-01-11T02:12:21Z</dcterms:created>
  <dcterms:modified xsi:type="dcterms:W3CDTF">2017-01-12T10:54:10Z</dcterms:modified>
</cp:coreProperties>
</file>