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78" r:id="rId5"/>
    <p:sldId id="270" r:id="rId6"/>
    <p:sldId id="258" r:id="rId7"/>
    <p:sldId id="268" r:id="rId8"/>
    <p:sldId id="260" r:id="rId9"/>
    <p:sldId id="267" r:id="rId10"/>
    <p:sldId id="266" r:id="rId11"/>
    <p:sldId id="265" r:id="rId12"/>
    <p:sldId id="271" r:id="rId13"/>
    <p:sldId id="272" r:id="rId14"/>
    <p:sldId id="273" r:id="rId15"/>
    <p:sldId id="274" r:id="rId16"/>
    <p:sldId id="269" r:id="rId17"/>
    <p:sldId id="275" r:id="rId18"/>
    <p:sldId id="276" r:id="rId19"/>
    <p:sldId id="277" r:id="rId20"/>
    <p:sldId id="25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7014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5"/>
            <a:ext cx="9317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844824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КІБЕРБУЛІНГ АБО АГРЕСІЯ В ІНТЕРНЕТІ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5013176"/>
            <a:ext cx="55587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Comic Sans MS" panose="030F0702030302020204" pitchFamily="66" charset="0"/>
              </a:rPr>
              <a:t>Практичний психолог Ткачук О.Л.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25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548680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Comic Sans MS" panose="030F0702030302020204" pitchFamily="66" charset="0"/>
              </a:rPr>
              <a:t>Анонімні  погрози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3842176"/>
            <a:ext cx="71287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Надсилання  листів </a:t>
            </a:r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uk-UA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соцмережах</a:t>
            </a:r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, на електронні скриньки загрозливого змісту, з образами та вульгарними висловами.</a:t>
            </a:r>
          </a:p>
        </p:txBody>
      </p:sp>
    </p:spTree>
    <p:extLst>
      <p:ext uri="{BB962C8B-B14F-4D97-AF65-F5344CB8AC3E}">
        <p14:creationId xmlns:p14="http://schemas.microsoft.com/office/powerpoint/2010/main" val="23389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2404" y="3244334"/>
            <a:ext cx="1959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Анонімні погрози</a:t>
            </a:r>
            <a:endParaRPr lang="ru-RU" dirty="0"/>
          </a:p>
        </p:txBody>
      </p:sp>
      <p:pic>
        <p:nvPicPr>
          <p:cNvPr id="3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4221088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noProof="1">
                <a:solidFill>
                  <a:srgbClr val="FF0000"/>
                </a:solidFill>
                <a:latin typeface="Comic Sans MS" panose="030F0702030302020204" pitchFamily="66" charset="0"/>
              </a:rPr>
              <a:t>Це одна з найжахливіших форм. Жертву приховано вистежують для скоєння нападу, побиття, зґвалтування.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620688"/>
            <a:ext cx="5368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noProof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omic Sans MS" panose="030F0702030302020204" pitchFamily="66" charset="0"/>
              </a:rPr>
              <a:t>Кіберпереслідування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6991" y="548680"/>
            <a:ext cx="770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omic Sans MS" panose="030F0702030302020204" pitchFamily="66" charset="0"/>
              </a:rPr>
              <a:t>Тролінг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omic Sans MS" panose="030F0702030302020204" pitchFamily="66" charset="0"/>
              </a:rPr>
              <a:t> (“ловля на блешню”)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1804" y="4005064"/>
            <a:ext cx="52200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Розміщення в Інтернеті провокаційних повідомлень з метою викликати конфлікти між учасниками…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2" y="1256566"/>
            <a:ext cx="3624782" cy="256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0661" y="338753"/>
            <a:ext cx="80554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  <a:t>Флеймінг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  <a:t> (“пекучий, гарячий”)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18366" y="1556792"/>
            <a:ext cx="419687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Обмін короткими гнівними і запальними репліками між </a:t>
            </a:r>
            <a:r>
              <a:rPr lang="uk-UA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учасниками з використанням комунікаційних технологій.</a:t>
            </a:r>
            <a:endParaRPr lang="uk-UA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" y="2636912"/>
            <a:ext cx="4389203" cy="279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63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33265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  <a:t>Наклеп</a:t>
            </a:r>
            <a:b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</a:b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9768" y="994375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noProof="1">
                <a:solidFill>
                  <a:srgbClr val="FF0000"/>
                </a:solidFill>
                <a:latin typeface="Comic Sans MS" panose="030F0702030302020204" pitchFamily="66" charset="0"/>
              </a:rPr>
              <a:t>Як зрозуміло з назви, це поширення неправдивої, образливої інформації. Це можуть бути пісні, текстові повідомлення, фото, які часто мають сексуальний характер.</a:t>
            </a:r>
          </a:p>
        </p:txBody>
      </p:sp>
      <p:pic>
        <p:nvPicPr>
          <p:cNvPr id="5" name="Picture 2" descr="інтернет тролінг і Кібербулінг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9627"/>
            <a:ext cx="4336592" cy="288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4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5131" y="548680"/>
            <a:ext cx="58791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noProof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anose="030F0702030302020204" pitchFamily="66" charset="0"/>
              </a:rPr>
              <a:t>Хепіслепінг</a:t>
            </a:r>
          </a:p>
          <a:p>
            <a:pPr algn="ctr"/>
            <a:r>
              <a:rPr lang="uk-UA" sz="4000" b="1" dirty="0">
                <a:solidFill>
                  <a:schemeClr val="tx2"/>
                </a:solidFill>
                <a:latin typeface="Comic Sans MS" panose="030F0702030302020204" pitchFamily="66" charset="0"/>
                <a:cs typeface="Times New Roman" pitchFamily="18" charset="0"/>
              </a:rPr>
              <a:t>(“</a:t>
            </a:r>
            <a:r>
              <a:rPr lang="uk-UA" sz="4000" b="1" i="1" dirty="0">
                <a:solidFill>
                  <a:schemeClr val="tx2"/>
                </a:solidFill>
                <a:latin typeface="Comic Sans MS" panose="030F0702030302020204" pitchFamily="66" charset="0"/>
                <a:cs typeface="Times New Roman" pitchFamily="18" charset="0"/>
              </a:rPr>
              <a:t>Радісне побиття</a:t>
            </a:r>
            <a:r>
              <a:rPr lang="uk-UA" sz="4000" b="1" dirty="0">
                <a:solidFill>
                  <a:schemeClr val="tx2"/>
                </a:solidFill>
                <a:latin typeface="Comic Sans MS" panose="030F0702030302020204" pitchFamily="66" charset="0"/>
                <a:cs typeface="Times New Roman" pitchFamily="18" charset="0"/>
              </a:rPr>
              <a:t>”)</a:t>
            </a:r>
            <a:endParaRPr lang="ru-RU" sz="40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400373"/>
            <a:ext cx="49320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назва закріплена за відеороликами із записами реальних сцен насильства, які розміщуються в мережі Інтернет  без згоди жертви.</a:t>
            </a:r>
          </a:p>
          <a:p>
            <a:r>
              <a:rPr 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P.S.</a:t>
            </a:r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Карається законом.</a:t>
            </a:r>
          </a:p>
        </p:txBody>
      </p:sp>
      <p:pic>
        <p:nvPicPr>
          <p:cNvPr id="5" name="Picture 4" descr="D:\малюнки\гіпg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264320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0200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muzhskaya_strizhka_britanka_foto-podborka_i_soveti_po_ukladke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0"/>
            <a:ext cx="4110991" cy="500380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3480309"/>
            <a:ext cx="5454352" cy="304698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18-річний </a:t>
            </a:r>
            <a:r>
              <a:rPr lang="uk-UA" sz="3200" dirty="0" err="1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Трістан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 помер від </a:t>
            </a:r>
            <a:r>
              <a:rPr lang="uk-UA" sz="3200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крововтрати, 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після </a:t>
            </a:r>
            <a:r>
              <a:rPr lang="uk-UA" sz="3200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нанесених ударів йому по голові однокласниками, 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поки вони завантажували відео в Інтернет.</a:t>
            </a:r>
          </a:p>
        </p:txBody>
      </p:sp>
    </p:spTree>
    <p:extLst>
      <p:ext uri="{BB962C8B-B14F-4D97-AF65-F5344CB8AC3E}">
        <p14:creationId xmlns:p14="http://schemas.microsoft.com/office/powerpoint/2010/main" val="233895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404664"/>
            <a:ext cx="6192688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u="sng" dirty="0"/>
              <a:t>Звіт ІІІ </a:t>
            </a:r>
            <a:r>
              <a:rPr lang="uk-UA" sz="3200" b="1" u="sng" dirty="0" smtClean="0"/>
              <a:t>групи</a:t>
            </a:r>
          </a:p>
          <a:p>
            <a:pPr algn="ctr"/>
            <a:r>
              <a:rPr lang="uk-UA" sz="3200" b="1" dirty="0" smtClean="0"/>
              <a:t> </a:t>
            </a:r>
            <a:r>
              <a:rPr lang="uk-UA" sz="3200" b="1" dirty="0"/>
              <a:t>Психологічні портрети учасників </a:t>
            </a:r>
            <a:r>
              <a:rPr lang="uk-UA" sz="3200" b="1" dirty="0" err="1"/>
              <a:t>кібербулінгу</a:t>
            </a:r>
            <a:endParaRPr lang="ru-RU" sz="32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82069" y="2132856"/>
            <a:ext cx="7879904" cy="1143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>
                <a:latin typeface="Comic Sans MS" panose="030F0702030302020204" pitchFamily="66" charset="0"/>
              </a:rPr>
              <a:t>Агресор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1216" y="3521030"/>
            <a:ext cx="7879904" cy="1143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>
                <a:latin typeface="Comic Sans MS" panose="030F0702030302020204" pitchFamily="66" charset="0"/>
              </a:rPr>
              <a:t>Потенційна жертва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1216" y="4869160"/>
            <a:ext cx="7866228" cy="1143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>
                <a:latin typeface="Comic Sans MS" panose="030F0702030302020204" pitchFamily="66" charset="0"/>
              </a:rPr>
              <a:t>Спостерігач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50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4" y="-1222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20935"/>
            <a:ext cx="7416824" cy="19389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4000" b="1" u="sng" dirty="0">
                <a:latin typeface="Comic Sans MS" panose="030F0702030302020204" pitchFamily="66" charset="0"/>
              </a:rPr>
              <a:t>Звіт ІV групи </a:t>
            </a:r>
            <a:endParaRPr lang="uk-UA" sz="4000" b="1" u="sng" dirty="0" smtClean="0">
              <a:latin typeface="Comic Sans MS" panose="030F0702030302020204" pitchFamily="66" charset="0"/>
            </a:endParaRPr>
          </a:p>
          <a:p>
            <a:pPr algn="ctr"/>
            <a:r>
              <a:rPr lang="uk-UA" sz="4000" b="1" dirty="0" smtClean="0">
                <a:latin typeface="Comic Sans MS" panose="030F0702030302020204" pitchFamily="66" charset="0"/>
              </a:rPr>
              <a:t>Правила-поради </a:t>
            </a:r>
            <a:r>
              <a:rPr lang="uk-UA" sz="4000" b="1" dirty="0">
                <a:latin typeface="Comic Sans MS" panose="030F0702030302020204" pitchFamily="66" charset="0"/>
              </a:rPr>
              <a:t>для подолання </a:t>
            </a:r>
            <a:r>
              <a:rPr lang="uk-UA" sz="4000" b="1" dirty="0" err="1" smtClean="0">
                <a:latin typeface="Comic Sans MS" panose="030F0702030302020204" pitchFamily="66" charset="0"/>
              </a:rPr>
              <a:t>кібербулінгу</a:t>
            </a:r>
            <a:r>
              <a:rPr lang="uk-UA" sz="4000" b="1" dirty="0" smtClean="0">
                <a:latin typeface="Comic Sans MS" panose="030F0702030302020204" pitchFamily="66" charset="0"/>
              </a:rPr>
              <a:t> 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5680" y="3403282"/>
            <a:ext cx="55081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1. Не поспішай викидати свій негатив у кібер простір. 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2. Не купуйся на ілюзію анонімності.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3.Зберігай підтвердження фактів нападів.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4. Ігноруй одиничний негатив.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5. Повідомляй дорослих про факт некоректної поведінки.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6. Блокуй агресорів.</a:t>
            </a:r>
          </a:p>
          <a:p>
            <a:r>
              <a:rPr lang="uk-UA" b="1" cap="all" noProof="1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Comic Sans MS" panose="030F0702030302020204" pitchFamily="66" charset="0"/>
              </a:rPr>
              <a:t>7. У певних ситуаціях звертайся до правоохоронних органів.</a:t>
            </a:r>
          </a:p>
        </p:txBody>
      </p:sp>
      <p:pic>
        <p:nvPicPr>
          <p:cNvPr id="5" name="Picture 2" descr="internet-bezopasnostj-dete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61266"/>
            <a:ext cx="28575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2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732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2420888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000" dirty="0" smtClean="0">
              <a:latin typeface="Comic Sans MS" panose="030F0702030302020204" pitchFamily="66" charset="0"/>
            </a:endParaRP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• Не </a:t>
            </a: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розголошувати особисту інформацію в мережі. 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• Створювати </a:t>
            </a: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надійні паролі.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• Ігнорувати </a:t>
            </a: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одиничний негатив, блокувати агресорів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18" y="817812"/>
            <a:ext cx="7488832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dirty="0">
                <a:latin typeface="Comic Sans MS" panose="030F0702030302020204" pitchFamily="66" charset="0"/>
              </a:rPr>
              <a:t>Поради для безпечного </a:t>
            </a:r>
            <a:r>
              <a:rPr lang="uk-UA" sz="3600" dirty="0" smtClean="0">
                <a:latin typeface="Comic Sans MS" panose="030F0702030302020204" pitchFamily="66" charset="0"/>
              </a:rPr>
              <a:t>користування Інтернетом</a:t>
            </a:r>
            <a:endParaRPr lang="ru-RU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95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14" y="548680"/>
            <a:ext cx="4286708" cy="415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38" y="121643"/>
            <a:ext cx="6877050" cy="71507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90809" y="4149080"/>
            <a:ext cx="8159499" cy="25545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13-річна англійська школярка </a:t>
            </a:r>
            <a:r>
              <a:rPr lang="uk-UA" sz="3200" dirty="0" err="1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Кейлі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Йеоманс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 покінчила життя самогубством  наковтавшись таблеток, </a:t>
            </a:r>
            <a:endParaRPr lang="uk-UA" sz="3200" dirty="0" smtClean="0">
              <a:solidFill>
                <a:schemeClr val="bg1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через </a:t>
            </a:r>
            <a:r>
              <a:rPr lang="uk-UA" sz="3200" dirty="0">
                <a:solidFill>
                  <a:schemeClr val="bg1"/>
                </a:solidFill>
                <a:latin typeface="Comic Sans MS" panose="030F0702030302020204" pitchFamily="66" charset="0"/>
                <a:cs typeface="Times New Roman" pitchFamily="18" charset="0"/>
              </a:rPr>
              <a:t>знущання однокласників пов'язане із її зайвою вагою.</a:t>
            </a:r>
          </a:p>
        </p:txBody>
      </p:sp>
    </p:spTree>
    <p:extLst>
      <p:ext uri="{BB962C8B-B14F-4D97-AF65-F5344CB8AC3E}">
        <p14:creationId xmlns:p14="http://schemas.microsoft.com/office/powerpoint/2010/main" val="115501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ZimaPrint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9312">
            <a:off x="4170913" y="2603368"/>
            <a:ext cx="3941675" cy="3915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980728"/>
            <a:ext cx="62417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Дякуємо за увагу!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9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1"/>
            <a:ext cx="8352928" cy="25545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dirty="0">
                <a:latin typeface="Comic Sans MS" panose="030F0702030302020204" pitchFamily="66" charset="0"/>
                <a:cs typeface="Times New Roman" pitchFamily="18" charset="0"/>
              </a:rPr>
              <a:t>17-річна </a:t>
            </a:r>
            <a:r>
              <a:rPr lang="uk-UA" sz="3200" dirty="0" err="1">
                <a:latin typeface="Comic Sans MS" panose="030F0702030302020204" pitchFamily="66" charset="0"/>
                <a:cs typeface="Times New Roman" pitchFamily="18" charset="0"/>
              </a:rPr>
              <a:t>канадійка</a:t>
            </a:r>
            <a:r>
              <a:rPr lang="uk-UA" sz="3200" dirty="0">
                <a:latin typeface="Comic Sans MS" panose="030F0702030302020204" pitchFamily="66" charset="0"/>
                <a:cs typeface="Times New Roman" pitchFamily="18" charset="0"/>
              </a:rPr>
              <a:t> Рита </a:t>
            </a:r>
            <a:r>
              <a:rPr lang="uk-UA" sz="3200" dirty="0" err="1">
                <a:latin typeface="Comic Sans MS" panose="030F0702030302020204" pitchFamily="66" charset="0"/>
                <a:cs typeface="Times New Roman" pitchFamily="18" charset="0"/>
              </a:rPr>
              <a:t>Парсонс</a:t>
            </a:r>
            <a:r>
              <a:rPr lang="uk-UA" sz="3200" dirty="0">
                <a:latin typeface="Comic Sans MS" panose="030F0702030302020204" pitchFamily="66" charset="0"/>
                <a:cs typeface="Times New Roman" pitchFamily="18" charset="0"/>
              </a:rPr>
              <a:t> покінчила життя самогубством  - повісилась, після того, як в мережу завантажили фото з її </a:t>
            </a:r>
            <a:r>
              <a:rPr lang="uk-UA" sz="3200" dirty="0" err="1">
                <a:latin typeface="Comic Sans MS" panose="030F0702030302020204" pitchFamily="66" charset="0"/>
                <a:cs typeface="Times New Roman" pitchFamily="18" charset="0"/>
              </a:rPr>
              <a:t>згвалтування</a:t>
            </a:r>
            <a:r>
              <a:rPr lang="uk-UA" sz="3200" dirty="0">
                <a:latin typeface="Comic Sans MS" panose="030F0702030302020204" pitchFamily="66" charset="0"/>
                <a:cs typeface="Times New Roman" pitchFamily="18" charset="0"/>
              </a:rPr>
              <a:t> однокласниками</a:t>
            </a:r>
            <a:r>
              <a:rPr lang="uk-UA" sz="3200" dirty="0" smtClean="0">
                <a:latin typeface="Comic Sans MS" panose="030F0702030302020204" pitchFamily="66" charset="0"/>
                <a:cs typeface="Times New Roman" pitchFamily="18" charset="0"/>
              </a:rPr>
              <a:t>.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пк\Desktop\57d519258a2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90780"/>
            <a:ext cx="5998468" cy="345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1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31903" y="3426084"/>
            <a:ext cx="6912768" cy="304698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dirty="0" smtClean="0">
                <a:latin typeface="Comic Sans MS" panose="030F0702030302020204" pitchFamily="66" charset="0"/>
              </a:rPr>
              <a:t>13-річний </a:t>
            </a:r>
            <a:r>
              <a:rPr lang="uk-UA" sz="3200" dirty="0" err="1" smtClean="0">
                <a:latin typeface="Comic Sans MS" panose="030F0702030302020204" pitchFamily="66" charset="0"/>
              </a:rPr>
              <a:t>Райян</a:t>
            </a:r>
            <a:r>
              <a:rPr lang="uk-UA" sz="3200" dirty="0" smtClean="0">
                <a:latin typeface="Comic Sans MS" panose="030F0702030302020204" pitchFamily="66" charset="0"/>
              </a:rPr>
              <a:t> </a:t>
            </a:r>
            <a:r>
              <a:rPr lang="uk-UA" sz="3200" dirty="0" err="1" smtClean="0">
                <a:latin typeface="Comic Sans MS" panose="030F0702030302020204" pitchFamily="66" charset="0"/>
              </a:rPr>
              <a:t>Патрік</a:t>
            </a:r>
            <a:r>
              <a:rPr lang="uk-UA" sz="3200" dirty="0" smtClean="0">
                <a:latin typeface="Comic Sans MS" panose="030F0702030302020204" pitchFamily="66" charset="0"/>
              </a:rPr>
              <a:t> </a:t>
            </a:r>
            <a:r>
              <a:rPr lang="uk-UA" sz="3200" dirty="0" err="1" smtClean="0">
                <a:latin typeface="Comic Sans MS" panose="030F0702030302020204" pitchFamily="66" charset="0"/>
              </a:rPr>
              <a:t>Галіган</a:t>
            </a:r>
            <a:r>
              <a:rPr lang="uk-UA" sz="3200" dirty="0" smtClean="0">
                <a:latin typeface="Comic Sans MS" panose="030F0702030302020204" pitchFamily="66" charset="0"/>
              </a:rPr>
              <a:t>, </a:t>
            </a:r>
            <a:r>
              <a:rPr lang="uk-UA" sz="3200" dirty="0">
                <a:latin typeface="Comic Sans MS" panose="030F0702030302020204" pitchFamily="66" charset="0"/>
              </a:rPr>
              <a:t>який помер від суїциду внаслідок постійного </a:t>
            </a:r>
            <a:r>
              <a:rPr lang="uk-UA" sz="3200" dirty="0" err="1">
                <a:latin typeface="Comic Sans MS" panose="030F0702030302020204" pitchFamily="66" charset="0"/>
              </a:rPr>
              <a:t>буллінгу</a:t>
            </a:r>
            <a:r>
              <a:rPr lang="uk-UA" sz="3200" dirty="0">
                <a:latin typeface="Comic Sans MS" panose="030F0702030302020204" pitchFamily="66" charset="0"/>
              </a:rPr>
              <a:t> в школі, до якого долучився </a:t>
            </a:r>
            <a:r>
              <a:rPr lang="uk-UA" sz="3200" dirty="0" err="1">
                <a:latin typeface="Comic Sans MS" panose="030F0702030302020204" pitchFamily="66" charset="0"/>
              </a:rPr>
              <a:t>кібер-буллінг</a:t>
            </a:r>
            <a:r>
              <a:rPr lang="uk-UA" sz="3200" dirty="0">
                <a:latin typeface="Comic Sans MS" panose="030F0702030302020204" pitchFamily="66" charset="0"/>
              </a:rPr>
              <a:t>, спрямований на розповсюдження чуток про те, що він </a:t>
            </a:r>
            <a:r>
              <a:rPr lang="uk-UA" sz="3200" dirty="0" smtClean="0">
                <a:latin typeface="Comic Sans MS" panose="030F0702030302020204" pitchFamily="66" charset="0"/>
              </a:rPr>
              <a:t>гей.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200"/>
            <a:ext cx="4813176" cy="320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44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\Desktop\70141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332656"/>
            <a:ext cx="7632848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noProof="1">
                <a:latin typeface="Comic Sans MS" panose="030F0702030302020204" pitchFamily="66" charset="0"/>
              </a:rPr>
              <a:t>Що ж це </a:t>
            </a:r>
            <a:r>
              <a:rPr lang="ru-RU" sz="4000" noProof="1" smtClean="0">
                <a:latin typeface="Comic Sans MS" panose="030F0702030302020204" pitchFamily="66" charset="0"/>
              </a:rPr>
              <a:t>таке</a:t>
            </a:r>
            <a:r>
              <a:rPr lang="ru-RU" sz="4000" i="1" noProof="1" smtClean="0">
                <a:latin typeface="Comic Sans MS" panose="030F0702030302020204" pitchFamily="66" charset="0"/>
              </a:rPr>
              <a:t> Кібербулінг</a:t>
            </a:r>
            <a:r>
              <a:rPr lang="ru-RU" sz="4000" i="1" noProof="1">
                <a:latin typeface="Comic Sans MS" panose="030F0702030302020204" pitchFamily="66" charset="0"/>
              </a:rPr>
              <a:t>?</a:t>
            </a:r>
            <a:br>
              <a:rPr lang="ru-RU" sz="4000" i="1" noProof="1">
                <a:latin typeface="Comic Sans MS" panose="030F0702030302020204" pitchFamily="66" charset="0"/>
              </a:rPr>
            </a:b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204864"/>
            <a:ext cx="8064896" cy="3539430"/>
          </a:xfrm>
          <a:prstGeom prst="rect">
            <a:avLst/>
          </a:prstGeom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noProof="1">
                <a:solidFill>
                  <a:schemeClr val="bg1"/>
                </a:solidFill>
                <a:latin typeface="Comic Sans MS" panose="030F0702030302020204" pitchFamily="66" charset="0"/>
              </a:rPr>
              <a:t>Це одна з форм переслідування, цькування, залякування, насильства підлітків і молодших дітей </a:t>
            </a:r>
            <a:endParaRPr lang="uk-UA" sz="3200" noProof="1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uk-UA" sz="3200" noProof="1" smtClean="0">
                <a:solidFill>
                  <a:schemeClr val="bg1"/>
                </a:solidFill>
                <a:latin typeface="Comic Sans MS" panose="030F0702030302020204" pitchFamily="66" charset="0"/>
              </a:rPr>
              <a:t>за </a:t>
            </a:r>
            <a:r>
              <a:rPr lang="uk-UA" sz="3200" noProof="1">
                <a:solidFill>
                  <a:schemeClr val="bg1"/>
                </a:solidFill>
                <a:latin typeface="Comic Sans MS" panose="030F0702030302020204" pitchFamily="66" charset="0"/>
              </a:rPr>
              <a:t>допомогою інформаційно-комунікаційних технологій</a:t>
            </a:r>
            <a:r>
              <a:rPr lang="uk-UA" sz="3200" noProof="1" smtClean="0">
                <a:solidFill>
                  <a:schemeClr val="bg1"/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uk-UA" sz="3200" noProof="1" smtClean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uk-UA" sz="3200" noProof="1">
                <a:solidFill>
                  <a:schemeClr val="bg1"/>
                </a:solidFill>
                <a:latin typeface="Comic Sans MS" panose="030F0702030302020204" pitchFamily="66" charset="0"/>
              </a:rPr>
              <a:t>а саме Інтернету і мобільних телефонів.</a:t>
            </a:r>
          </a:p>
        </p:txBody>
      </p:sp>
    </p:spTree>
    <p:extLst>
      <p:ext uri="{BB962C8B-B14F-4D97-AF65-F5344CB8AC3E}">
        <p14:creationId xmlns:p14="http://schemas.microsoft.com/office/powerpoint/2010/main" val="322987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к\Desktop\1iStock_000004753032Small-pic668-668x444-19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80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б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96952"/>
            <a:ext cx="3960440" cy="361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Картинки по запросу компьютер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4791644" cy="319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2" y="188640"/>
            <a:ext cx="6840760" cy="156966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i="1" u="sng" dirty="0">
                <a:latin typeface="Comic Sans MS" panose="030F0702030302020204" pitchFamily="66" charset="0"/>
              </a:rPr>
              <a:t>Звіт І групи </a:t>
            </a:r>
            <a:endParaRPr lang="uk-UA" sz="3200" b="1" i="1" u="sng" dirty="0" smtClean="0">
              <a:latin typeface="Comic Sans MS" panose="030F0702030302020204" pitchFamily="66" charset="0"/>
            </a:endParaRPr>
          </a:p>
          <a:p>
            <a:r>
              <a:rPr lang="uk-UA" sz="3200" b="1" i="1" dirty="0" smtClean="0">
                <a:latin typeface="Comic Sans MS" panose="030F0702030302020204" pitchFamily="66" charset="0"/>
              </a:rPr>
              <a:t>“</a:t>
            </a:r>
            <a:r>
              <a:rPr lang="uk-UA" sz="3200" b="1" i="1" dirty="0">
                <a:latin typeface="Comic Sans MS" panose="030F0702030302020204" pitchFamily="66" charset="0"/>
              </a:rPr>
              <a:t>Історія та походження </a:t>
            </a:r>
            <a:r>
              <a:rPr lang="uk-UA" sz="3200" b="1" i="1" dirty="0" smtClean="0">
                <a:latin typeface="Comic Sans MS" panose="030F0702030302020204" pitchFamily="66" charset="0"/>
              </a:rPr>
              <a:t>терміну «</a:t>
            </a:r>
            <a:r>
              <a:rPr lang="uk-UA" sz="3200" b="1" i="1" dirty="0" err="1" smtClean="0">
                <a:latin typeface="Comic Sans MS" panose="030F0702030302020204" pitchFamily="66" charset="0"/>
              </a:rPr>
              <a:t>кібербулінг</a:t>
            </a:r>
            <a:r>
              <a:rPr lang="uk-UA" sz="3200" b="1" i="1" dirty="0">
                <a:latin typeface="Comic Sans MS" panose="030F0702030302020204" pitchFamily="66" charset="0"/>
              </a:rPr>
              <a:t>»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3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60648"/>
            <a:ext cx="8208912" cy="26776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hangingPunct="0"/>
            <a:r>
              <a:rPr lang="uk-UA" sz="2800" dirty="0" smtClean="0">
                <a:latin typeface="Comic Sans MS" panose="030F0702030302020204" pitchFamily="66" charset="0"/>
              </a:rPr>
              <a:t>КІБЕРБУЛІНГ </a:t>
            </a:r>
            <a:r>
              <a:rPr lang="uk-UA" sz="2800" dirty="0">
                <a:latin typeface="Comic Sans MS" panose="030F0702030302020204" pitchFamily="66" charset="0"/>
              </a:rPr>
              <a:t>- це новітня форма агресії, що передбачає жорстокі дії з метою дошкулити, нашкодити, принизити людину з використанням інформаційно-комунікаційних засобів: мобільних телефонів, електронної пошти, соціальних мереж тощо.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900" y="3429000"/>
            <a:ext cx="529258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9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0"/>
            <a:ext cx="928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95" b="100000" l="158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658221"/>
            <a:ext cx="5184576" cy="40137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692696"/>
            <a:ext cx="7992888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u="sng" dirty="0">
                <a:latin typeface="Comic Sans MS" panose="030F0702030302020204" pitchFamily="66" charset="0"/>
              </a:rPr>
              <a:t>Звіт ІІ групи </a:t>
            </a:r>
            <a:r>
              <a:rPr lang="uk-UA" sz="3200" b="1" u="sng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3200" b="1" dirty="0" smtClean="0">
                <a:latin typeface="Comic Sans MS" panose="030F0702030302020204" pitchFamily="66" charset="0"/>
              </a:rPr>
              <a:t>Найпоширеніші </a:t>
            </a:r>
            <a:r>
              <a:rPr lang="uk-UA" sz="3200" b="1" dirty="0">
                <a:latin typeface="Comic Sans MS" panose="030F0702030302020204" pitchFamily="66" charset="0"/>
              </a:rPr>
              <a:t>типи </a:t>
            </a:r>
            <a:r>
              <a:rPr lang="uk-UA" sz="3200" b="1" dirty="0" err="1">
                <a:latin typeface="Comic Sans MS" panose="030F0702030302020204" pitchFamily="66" charset="0"/>
              </a:rPr>
              <a:t>кібербулінгу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59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Fondos Wallpaper Gratis Abstractos (20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7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5998" y="476672"/>
            <a:ext cx="66247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Comic Sans MS" panose="030F0702030302020204" pitchFamily="66" charset="0"/>
              </a:rPr>
              <a:t>Використання особистої інформації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9988" y="4086557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“Зламування” поштових скриньок, серверів, сторінок у соціальних мережах з метою отримання особистої інформації…</a:t>
            </a:r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3264363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9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448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25</cp:revision>
  <dcterms:created xsi:type="dcterms:W3CDTF">2018-02-12T09:50:47Z</dcterms:created>
  <dcterms:modified xsi:type="dcterms:W3CDTF">2018-02-28T20:56:00Z</dcterms:modified>
</cp:coreProperties>
</file>