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58" r:id="rId7"/>
    <p:sldId id="259" r:id="rId8"/>
    <p:sldId id="268" r:id="rId9"/>
    <p:sldId id="260" r:id="rId10"/>
    <p:sldId id="264" r:id="rId11"/>
    <p:sldId id="272" r:id="rId12"/>
    <p:sldId id="274" r:id="rId13"/>
    <p:sldId id="262" r:id="rId14"/>
    <p:sldId id="270" r:id="rId15"/>
    <p:sldId id="263" r:id="rId16"/>
    <p:sldId id="271" r:id="rId17"/>
    <p:sldId id="26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67x7ds1j18" TargetMode="External"/><Relationship Id="rId2" Type="http://schemas.openxmlformats.org/officeDocument/2006/relationships/hyperlink" Target="https://www.youtube.com/watch?v=AyArSTVc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learningapps.org/display?v=p32d8t9nt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earningapps.org/display?v=pndiobid218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edenczct18" TargetMode="External"/><Relationship Id="rId2" Type="http://schemas.openxmlformats.org/officeDocument/2006/relationships/hyperlink" Target="https://www.youtube.com/watch?v=on2Gjjp8YP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2440" cy="1398017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Нестайко. «Тореадори з </a:t>
            </a:r>
            <a:r>
              <a:rPr lang="uk-UA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Васюківки</a:t>
            </a: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128792" cy="175260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Пригодницький, захоплюючий сюжет повісті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и по запросу анімаційні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643446"/>
            <a:ext cx="2931653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74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b="1" dirty="0" smtClean="0"/>
              <a:t>10. Уривок </a:t>
            </a:r>
            <a:r>
              <a:rPr lang="uk-UA" b="1" dirty="0"/>
              <a:t>з кінофільму «Тореадори з </a:t>
            </a:r>
            <a:r>
              <a:rPr lang="uk-UA" b="1" dirty="0" err="1"/>
              <a:t>Васюківки</a:t>
            </a:r>
            <a:r>
              <a:rPr lang="uk-UA" b="1" dirty="0"/>
              <a:t>»</a:t>
            </a:r>
            <a:endParaRPr lang="uk-UA" dirty="0"/>
          </a:p>
          <a:p>
            <a:pPr marL="0" indent="0" fontAlgn="base">
              <a:buNone/>
            </a:pPr>
            <a:r>
              <a:rPr lang="uk-UA" b="1" dirty="0"/>
              <a:t> </a:t>
            </a:r>
            <a:r>
              <a:rPr lang="uk-UA" u="sng" dirty="0" smtClean="0">
                <a:hlinkClick r:id="rId2"/>
              </a:rPr>
              <a:t>https</a:t>
            </a:r>
            <a:r>
              <a:rPr lang="uk-UA" u="sng" dirty="0" smtClean="0">
                <a:hlinkClick r:id="rId2"/>
              </a:rPr>
              <a:t>://www.youtube.com/watch?v=AyArSTVciLE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11. Інтерактивна вправа «Знайди пару»</a:t>
            </a:r>
            <a:endParaRPr lang="uk-UA" dirty="0" smtClean="0"/>
          </a:p>
          <a:p>
            <a:pPr marL="0" indent="0">
              <a:buNone/>
            </a:pPr>
            <a:r>
              <a:rPr lang="uk-UA" u="sng" dirty="0" smtClean="0">
                <a:hlinkClick r:id="rId3"/>
              </a:rPr>
              <a:t>https</a:t>
            </a:r>
            <a:r>
              <a:rPr lang="uk-UA" u="sng" dirty="0">
                <a:hlinkClick r:id="rId3"/>
              </a:rPr>
              <a:t>://learningapps.org/display?v=p67x7ds1j18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085184"/>
            <a:ext cx="5924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3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Визнач риси характеру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 smtClean="0"/>
              <a:t>Веселі                           Не люблять навчатися</a:t>
            </a:r>
            <a:endParaRPr lang="uk-UA" dirty="0" smtClean="0"/>
          </a:p>
          <a:p>
            <a:r>
              <a:rPr lang="uk-UA" i="1" dirty="0" smtClean="0"/>
              <a:t>Кмітливі                                    Боягузи</a:t>
            </a:r>
            <a:endParaRPr lang="uk-UA" dirty="0" smtClean="0"/>
          </a:p>
          <a:p>
            <a:r>
              <a:rPr lang="uk-UA" i="1" dirty="0" smtClean="0"/>
              <a:t>Розумні                                            Добрі</a:t>
            </a:r>
            <a:endParaRPr lang="uk-UA" dirty="0" smtClean="0"/>
          </a:p>
          <a:p>
            <a:r>
              <a:rPr lang="uk-UA" i="1" dirty="0" smtClean="0"/>
              <a:t>Неслухняні </a:t>
            </a:r>
            <a:r>
              <a:rPr lang="uk-UA" i="1" dirty="0" smtClean="0"/>
              <a:t>   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ЯВА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і ПАВЛУША</a:t>
            </a:r>
            <a:r>
              <a:rPr lang="uk-UA" i="1" dirty="0" smtClean="0"/>
              <a:t>         </a:t>
            </a:r>
            <a:r>
              <a:rPr lang="uk-UA" i="1" dirty="0" smtClean="0"/>
              <a:t> </a:t>
            </a:r>
            <a:r>
              <a:rPr lang="uk-UA" i="1" dirty="0" smtClean="0"/>
              <a:t>Сміливі</a:t>
            </a:r>
            <a:endParaRPr lang="uk-UA" dirty="0" smtClean="0"/>
          </a:p>
          <a:p>
            <a:r>
              <a:rPr lang="uk-UA" i="1" dirty="0" smtClean="0"/>
              <a:t>Несерйозні                               Люблять усе живе              </a:t>
            </a:r>
            <a:endParaRPr lang="uk-UA" dirty="0" smtClean="0"/>
          </a:p>
          <a:p>
            <a:r>
              <a:rPr lang="uk-UA" i="1" dirty="0" smtClean="0"/>
              <a:t>Допитливі                                              Покірні</a:t>
            </a:r>
            <a:endParaRPr lang="uk-UA" dirty="0" smtClean="0"/>
          </a:p>
          <a:p>
            <a:r>
              <a:rPr lang="uk-UA" i="1" dirty="0" smtClean="0"/>
              <a:t>Необережні                            Недисципліновані</a:t>
            </a:r>
            <a:endParaRPr lang="uk-UA" dirty="0" smtClean="0"/>
          </a:p>
          <a:p>
            <a:r>
              <a:rPr lang="uk-UA" i="1" dirty="0" smtClean="0"/>
              <a:t>Злі                          Виявляють почуття гумору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848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Робота в </a:t>
            </a:r>
            <a:r>
              <a:rPr lang="ru-RU" dirty="0" err="1" smtClean="0">
                <a:solidFill>
                  <a:srgbClr val="C00000"/>
                </a:solidFill>
              </a:rPr>
              <a:t>групах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І група</a:t>
            </a:r>
          </a:p>
          <a:p>
            <a:pPr>
              <a:buNone/>
            </a:pPr>
            <a:r>
              <a:rPr lang="uk-UA" dirty="0" smtClean="0"/>
              <a:t>Доведіть</a:t>
            </a:r>
            <a:r>
              <a:rPr lang="uk-UA" dirty="0" smtClean="0"/>
              <a:t>, що повість </a:t>
            </a:r>
            <a:r>
              <a:rPr lang="uk-UA" dirty="0" smtClean="0"/>
              <a:t>пригодницька.</a:t>
            </a:r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b="1" dirty="0" smtClean="0"/>
              <a:t>ІІ група</a:t>
            </a:r>
          </a:p>
          <a:p>
            <a:pPr>
              <a:buNone/>
            </a:pPr>
            <a:r>
              <a:rPr lang="uk-UA" dirty="0" smtClean="0"/>
              <a:t>Визначте ідею  </a:t>
            </a:r>
            <a:r>
              <a:rPr lang="uk-UA" dirty="0" smtClean="0"/>
              <a:t>повісті.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Картинки по запросу анімаційні картинки діти в груп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1801">
            <a:off x="6000760" y="4429132"/>
            <a:ext cx="2527695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 мудрість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ru-RU" sz="3300" i="1" dirty="0"/>
              <a:t> </a:t>
            </a:r>
            <a:r>
              <a:rPr lang="uk-UA" sz="3300" b="1" i="1" dirty="0"/>
              <a:t>Нема</a:t>
            </a:r>
            <a:r>
              <a:rPr lang="uk-UA" sz="3300" i="1" dirty="0"/>
              <a:t> </a:t>
            </a:r>
            <a:r>
              <a:rPr lang="uk-UA" sz="3300" b="1" i="1" dirty="0"/>
              <a:t>товариша - шукай, а знайшов – </a:t>
            </a:r>
            <a:r>
              <a:rPr lang="uk-UA" sz="3300" b="1" i="1" dirty="0" smtClean="0"/>
              <a:t>бережи</a:t>
            </a:r>
            <a:endParaRPr lang="uk-UA" sz="3300" b="1" dirty="0"/>
          </a:p>
          <a:p>
            <a:r>
              <a:rPr lang="uk-UA" sz="3300" b="1" i="1" dirty="0"/>
              <a:t>Друга шукай, а найдеш – </a:t>
            </a:r>
            <a:r>
              <a:rPr lang="uk-UA" sz="3300" b="1" i="1" dirty="0" smtClean="0"/>
              <a:t>тримай</a:t>
            </a:r>
            <a:endParaRPr lang="uk-UA" sz="3300" b="1" i="1" dirty="0" smtClean="0"/>
          </a:p>
          <a:p>
            <a:r>
              <a:rPr lang="ru-RU" b="1" i="1" dirty="0" smtClean="0"/>
              <a:t>Не той друг,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медом </a:t>
            </a:r>
            <a:r>
              <a:rPr lang="ru-RU" b="1" i="1" dirty="0" err="1" smtClean="0"/>
              <a:t>маже</a:t>
            </a:r>
            <a:r>
              <a:rPr lang="ru-RU" b="1" i="1" dirty="0" smtClean="0"/>
              <a:t>, а той,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правду </a:t>
            </a:r>
            <a:r>
              <a:rPr lang="ru-RU" b="1" i="1" dirty="0" err="1" smtClean="0"/>
              <a:t>каже</a:t>
            </a:r>
            <a:endParaRPr lang="ru-RU" b="1" i="1" dirty="0" smtClean="0"/>
          </a:p>
          <a:p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тобі</a:t>
            </a:r>
            <a:r>
              <a:rPr lang="ru-RU" b="1" i="1" dirty="0" smtClean="0"/>
              <a:t> не мило, </a:t>
            </a:r>
            <a:r>
              <a:rPr lang="ru-RU" b="1" i="1" dirty="0" err="1" smtClean="0"/>
              <a:t>другові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зич</a:t>
            </a:r>
            <a:endParaRPr lang="uk-UA" sz="3300" b="1" i="1" dirty="0"/>
          </a:p>
          <a:p>
            <a:r>
              <a:rPr lang="uk-UA" sz="3300" b="1" i="1" dirty="0"/>
              <a:t>Дружба родиться в біді, а гартується в </a:t>
            </a:r>
            <a:r>
              <a:rPr lang="uk-UA" sz="3300" b="1" i="1" dirty="0" smtClean="0"/>
              <a:t>труді</a:t>
            </a:r>
          </a:p>
          <a:p>
            <a:r>
              <a:rPr lang="uk-UA" sz="3300" b="1" i="1" dirty="0" smtClean="0"/>
              <a:t> Без </a:t>
            </a:r>
            <a:r>
              <a:rPr lang="uk-UA" sz="3300" b="1" i="1" dirty="0"/>
              <a:t>вірного друга велика туга.</a:t>
            </a:r>
            <a:endParaRPr lang="uk-UA" sz="3300" b="1" dirty="0"/>
          </a:p>
          <a:p>
            <a:r>
              <a:rPr lang="uk-UA" sz="3300" b="1" i="1" dirty="0"/>
              <a:t>Людина без друзів – що дерево без коріння.</a:t>
            </a:r>
            <a:endParaRPr lang="uk-UA" sz="3300" b="1" dirty="0"/>
          </a:p>
          <a:p>
            <a:r>
              <a:rPr lang="uk-UA" sz="3300" b="1" i="1" dirty="0"/>
              <a:t>Нових друзів май, а старих не забувай.</a:t>
            </a:r>
            <a:endParaRPr lang="uk-UA" sz="3300" b="1" dirty="0"/>
          </a:p>
          <a:p>
            <a:r>
              <a:rPr lang="uk-UA" sz="3300" b="1" i="1" dirty="0"/>
              <a:t>Чоловік без друга – що їжа без солі.</a:t>
            </a:r>
            <a:endParaRPr lang="uk-UA" sz="3300" b="1" dirty="0"/>
          </a:p>
          <a:p>
            <a:r>
              <a:rPr lang="uk-UA" sz="3300" b="1" i="1" dirty="0"/>
              <a:t>Дружба – найбільший скарб</a:t>
            </a:r>
            <a:r>
              <a:rPr lang="uk-UA" sz="3300" b="1" i="1" dirty="0" smtClean="0"/>
              <a:t>.</a:t>
            </a:r>
          </a:p>
          <a:p>
            <a:r>
              <a:rPr lang="ru-RU" b="1" i="1" dirty="0" smtClean="0"/>
              <a:t> Скарб – не друг , а друг – скарб</a:t>
            </a:r>
            <a:endParaRPr lang="uk-UA" sz="3300" b="1" i="1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55" b="96364" l="10000" r="90000">
                        <a14:foregroundMark x1="75909" y1="50455" x2="73182" y2="73182"/>
                        <a14:foregroundMark x1="48636" y1="80455" x2="38182" y2="96364"/>
                        <a14:foregroundMark x1="75000" y1="68182" x2="87727" y2="59545"/>
                        <a14:foregroundMark x1="39091" y1="13636" x2="52727" y2="5455"/>
                        <a14:foregroundMark x1="37727" y1="74545" x2="42273" y2="88182"/>
                        <a14:foregroundMark x1="84091" y1="66818" x2="79545" y2="7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12169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7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Художні засоби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13. Інтерактивна вправа «</a:t>
            </a:r>
            <a:r>
              <a:rPr lang="uk-UA" b="1" i="1" dirty="0" err="1"/>
              <a:t>Пазли</a:t>
            </a:r>
            <a:r>
              <a:rPr lang="uk-UA" b="1" i="1" dirty="0"/>
              <a:t>» </a:t>
            </a:r>
            <a:endParaRPr lang="uk-UA" dirty="0"/>
          </a:p>
          <a:p>
            <a:r>
              <a:rPr lang="uk-UA" u="sng" dirty="0">
                <a:hlinkClick r:id="rId2"/>
              </a:rPr>
              <a:t>https://learningapps.org/display?v=p32d8t9nt18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3429000"/>
            <a:ext cx="2520280" cy="18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8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    </a:t>
            </a:r>
            <a:r>
              <a:rPr lang="uk-UA" dirty="0"/>
              <a:t>  </a:t>
            </a:r>
          </a:p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Синій </a:t>
            </a:r>
            <a:r>
              <a:rPr lang="uk-UA" sz="2800" b="1" i="1" dirty="0" smtClean="0"/>
              <a:t>«</a:t>
            </a:r>
            <a:r>
              <a:rPr lang="uk-UA" sz="2800" b="1" i="1" dirty="0"/>
              <a:t>Мені ці хлопці подобаються тим, що </a:t>
            </a:r>
            <a:r>
              <a:rPr lang="uk-UA" sz="2800" b="1" i="1" dirty="0" smtClean="0"/>
              <a:t>…</a:t>
            </a:r>
            <a:r>
              <a:rPr lang="uk-UA" sz="2800" b="1" i="1" dirty="0" smtClean="0"/>
              <a:t> </a:t>
            </a:r>
            <a:r>
              <a:rPr lang="uk-UA" sz="2800" b="1" i="1" dirty="0"/>
              <a:t>»</a:t>
            </a:r>
            <a:endParaRPr lang="uk-UA" sz="2800" b="1" dirty="0"/>
          </a:p>
          <a:p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Жовтий</a:t>
            </a:r>
            <a:r>
              <a:rPr lang="uk-UA" sz="2800" b="1" i="1" dirty="0" smtClean="0"/>
              <a:t> </a:t>
            </a:r>
            <a:r>
              <a:rPr lang="uk-UA" sz="2800" b="1" i="1" dirty="0"/>
              <a:t>« Письменнику В. Нестайку я хочу подякувати за</a:t>
            </a:r>
            <a:r>
              <a:rPr lang="uk-UA" sz="2800" b="1" i="1" dirty="0" smtClean="0"/>
              <a:t>…»</a:t>
            </a:r>
            <a:endParaRPr lang="uk-UA" sz="2800" b="1" dirty="0"/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Червоний </a:t>
            </a:r>
            <a:r>
              <a:rPr lang="uk-UA" sz="2800" b="1" i="1" dirty="0" smtClean="0"/>
              <a:t>« </a:t>
            </a:r>
            <a:r>
              <a:rPr lang="uk-UA" sz="2800" b="1" i="1" dirty="0"/>
              <a:t>Для себе я </a:t>
            </a:r>
            <a:r>
              <a:rPr lang="uk-UA" sz="2800" b="1" i="1" dirty="0" smtClean="0"/>
              <a:t>зробив  </a:t>
            </a:r>
            <a:r>
              <a:rPr lang="uk-UA" sz="2800" b="1" i="1" dirty="0"/>
              <a:t>такі висновки … </a:t>
            </a:r>
            <a:r>
              <a:rPr lang="uk-UA" sz="2800" b="1" i="1" dirty="0" smtClean="0"/>
              <a:t>»</a:t>
            </a:r>
          </a:p>
          <a:p>
            <a:r>
              <a:rPr lang="uk-UA" sz="2800" b="1" i="1" dirty="0" smtClean="0">
                <a:solidFill>
                  <a:schemeClr val="bg2">
                    <a:lumMod val="90000"/>
                  </a:schemeClr>
                </a:solidFill>
              </a:rPr>
              <a:t>Білий  </a:t>
            </a:r>
            <a:r>
              <a:rPr lang="uk-UA" sz="2800" b="1" i="1" dirty="0" smtClean="0"/>
              <a:t>« Тема твору - …</a:t>
            </a:r>
            <a:r>
              <a:rPr lang="uk-UA" sz="2800" b="1" i="1" dirty="0" smtClean="0"/>
              <a:t> </a:t>
            </a:r>
            <a:r>
              <a:rPr lang="uk-UA" sz="2800" b="1" i="1" dirty="0" smtClean="0"/>
              <a:t>»</a:t>
            </a:r>
          </a:p>
          <a:p>
            <a:r>
              <a:rPr lang="uk-UA" sz="2800" b="1" i="1" dirty="0" smtClean="0">
                <a:solidFill>
                  <a:srgbClr val="00B050"/>
                </a:solidFill>
              </a:rPr>
              <a:t>Зелений</a:t>
            </a:r>
            <a:r>
              <a:rPr lang="uk-UA" sz="2800" b="1" i="1" dirty="0" smtClean="0"/>
              <a:t> « </a:t>
            </a:r>
            <a:r>
              <a:rPr lang="uk-UA" sz="2800" b="1" i="1" dirty="0" smtClean="0"/>
              <a:t>Я б порадив Яві і Павлуші </a:t>
            </a:r>
            <a:r>
              <a:rPr lang="uk-UA" sz="2800" b="1" i="1" dirty="0" smtClean="0"/>
              <a:t>… »</a:t>
            </a:r>
            <a:endParaRPr lang="uk-UA" sz="2800" b="1" dirty="0"/>
          </a:p>
          <a:p>
            <a:pPr marL="0" indent="0">
              <a:buNone/>
            </a:pP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3357562"/>
            <a:ext cx="1992593" cy="3175247"/>
          </a:xfrm>
          <a:prstGeom prst="rect">
            <a:avLst/>
          </a:prstGeom>
        </p:spPr>
      </p:pic>
      <p:pic>
        <p:nvPicPr>
          <p:cNvPr id="5" name="Рисунок 4" descr="http://s017.radikal.ru/i428/1110/8e/db7b413d82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072074"/>
            <a:ext cx="1081830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017.radikal.ru/i424/1110/0c/fd48858accf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072074"/>
            <a:ext cx="100982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017.radikal.ru/i427/1110/18/ef7d4b5e4a6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43512"/>
            <a:ext cx="1081830" cy="92869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24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 капелюшки</a:t>
            </a:r>
          </a:p>
          <a:p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dirty="0"/>
          </a:p>
        </p:txBody>
      </p:sp>
      <p:pic>
        <p:nvPicPr>
          <p:cNvPr id="8" name="Рисунок 7" descr="http://s017.radikal.ru/i424/1110/0c/fd48858accf4.png"/>
          <p:cNvPicPr/>
          <p:nvPr/>
        </p:nvPicPr>
        <p:blipFill>
          <a:blip r:embed="rId4">
            <a:grayscl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5143512"/>
            <a:ext cx="135732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9" name="Рисунок 8" descr="http://s017.radikal.ru/i424/1110/0c/fd48858accf4.png"/>
          <p:cNvPicPr/>
          <p:nvPr/>
        </p:nvPicPr>
        <p:blipFill>
          <a:blip r:embed="rId4">
            <a:clrChange>
              <a:clrFrom>
                <a:srgbClr val="B9941D"/>
              </a:clrFrom>
              <a:clrTo>
                <a:srgbClr val="B9941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072198" y="5072074"/>
            <a:ext cx="1024157" cy="961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37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Розв’язування</a:t>
            </a:r>
            <a:r>
              <a:rPr lang="uk-UA" b="1" dirty="0">
                <a:solidFill>
                  <a:srgbClr val="C00000"/>
                </a:solidFill>
              </a:rPr>
              <a:t> кросворду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>
                <a:hlinkClick r:id="rId2"/>
              </a:rPr>
              <a:t>https</a:t>
            </a:r>
            <a:r>
              <a:rPr lang="uk-UA" u="sng" dirty="0">
                <a:hlinkClick r:id="rId2"/>
              </a:rPr>
              <a:t>://learningapps.org/display?v=pndiobid218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55" b="96364" l="10000" r="90000">
                        <a14:foregroundMark x1="75909" y1="50455" x2="73182" y2="73182"/>
                        <a14:foregroundMark x1="48636" y1="80455" x2="38182" y2="96364"/>
                        <a14:foregroundMark x1="75000" y1="68182" x2="87727" y2="59545"/>
                        <a14:foregroundMark x1="39091" y1="13636" x2="52727" y2="5455"/>
                        <a14:foregroundMark x1="37727" y1="74545" x2="42273" y2="88182"/>
                        <a14:foregroundMark x1="84091" y1="66818" x2="79545" y2="7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068960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8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5355"/>
          </a:xfrm>
        </p:spPr>
        <p:txBody>
          <a:bodyPr>
            <a:normAutofit fontScale="62500" lnSpcReduction="20000"/>
          </a:bodyPr>
          <a:lstStyle/>
          <a:p>
            <a:r>
              <a:rPr lang="uk-UA" sz="4400" i="1" dirty="0" smtClean="0"/>
              <a:t> </a:t>
            </a:r>
            <a:r>
              <a:rPr lang="uk-UA" sz="4400" b="1" i="1" dirty="0"/>
              <a:t>1. Прочитати уривки повісті, що вміщені в </a:t>
            </a:r>
            <a:r>
              <a:rPr lang="uk-UA" sz="4400" b="1" i="1" dirty="0" smtClean="0"/>
              <a:t>підручнику</a:t>
            </a:r>
            <a:r>
              <a:rPr lang="uk-UA" sz="4400" b="1" i="1" dirty="0"/>
              <a:t>.</a:t>
            </a:r>
            <a:endParaRPr lang="uk-UA" sz="4400" b="1" dirty="0"/>
          </a:p>
          <a:p>
            <a:r>
              <a:rPr lang="uk-UA" sz="4400" b="1" i="1" dirty="0"/>
              <a:t>2. Підготувати розповідь про одного з головних героїв повісті, який найбільше сподобався.</a:t>
            </a:r>
            <a:endParaRPr lang="uk-UA" sz="4400" b="1" dirty="0"/>
          </a:p>
          <a:p>
            <a:r>
              <a:rPr lang="uk-UA" sz="4400" b="1" i="1" dirty="0"/>
              <a:t>3. Дослідницьке </a:t>
            </a:r>
            <a:r>
              <a:rPr lang="uk-UA" sz="4400" b="1" i="1" dirty="0" smtClean="0"/>
              <a:t>завдання (для </a:t>
            </a:r>
            <a:r>
              <a:rPr lang="uk-UA" sz="4400" b="1" i="1" dirty="0"/>
              <a:t>бажаючих</a:t>
            </a:r>
            <a:r>
              <a:rPr lang="uk-UA" sz="4400" b="1" i="1" dirty="0" smtClean="0"/>
              <a:t>)</a:t>
            </a:r>
          </a:p>
          <a:p>
            <a:pPr>
              <a:buNone/>
            </a:pPr>
            <a:r>
              <a:rPr lang="uk-UA" sz="4400" b="1" i="1" dirty="0" smtClean="0"/>
              <a:t>    Взяти </a:t>
            </a:r>
            <a:r>
              <a:rPr lang="uk-UA" sz="4400" b="1" i="1" dirty="0" smtClean="0"/>
              <a:t>інтерв’ю у членів </a:t>
            </a:r>
            <a:r>
              <a:rPr lang="uk-UA" sz="4400" b="1" i="1" dirty="0" smtClean="0"/>
              <a:t>родини                               </a:t>
            </a:r>
            <a:r>
              <a:rPr lang="uk-UA" sz="4400" b="1" i="1" dirty="0" smtClean="0"/>
              <a:t>про їх дитинство і пригоди, </a:t>
            </a:r>
            <a:r>
              <a:rPr lang="uk-UA" sz="4400" b="1" i="1" dirty="0" smtClean="0"/>
              <a:t>                                    які </a:t>
            </a:r>
            <a:r>
              <a:rPr lang="uk-UA" sz="4400" b="1" i="1" dirty="0" smtClean="0"/>
              <a:t>з ними траплялися.</a:t>
            </a:r>
          </a:p>
          <a:p>
            <a:endParaRPr lang="uk-UA" sz="4400" b="1" dirty="0"/>
          </a:p>
          <a:p>
            <a:pPr marL="0" indent="0">
              <a:buNone/>
            </a:pPr>
            <a:endParaRPr lang="uk-UA" sz="4400" b="1" dirty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9568" y="332656"/>
            <a:ext cx="629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Домашнє </a:t>
            </a: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завдання</a:t>
            </a:r>
            <a:endParaRPr lang="uk-UA" sz="5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71941"/>
            <a:ext cx="2214578" cy="2487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4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Бажаю,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 </a:t>
            </a:r>
            <a:r>
              <a:rPr lang="uk-UA" b="1" dirty="0" smtClean="0"/>
              <a:t>щоб ваше дитинство було таким же яскравим і різноманітним, як у Павлуся з Явою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 </a:t>
            </a:r>
            <a:r>
              <a:rPr lang="uk-UA" b="1" dirty="0" smtClean="0"/>
              <a:t>щоб кожен з вас був непересічною особистістю, яка не забуває про закони моралі та етики.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Картинки по запросу анімаційні картинки дитячі розв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86322"/>
            <a:ext cx="3448054" cy="1724027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анімаційні картинки дитячі розва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1600" y="4286256"/>
            <a:ext cx="2429423" cy="2438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43050"/>
            <a:ext cx="8712968" cy="4594262"/>
          </a:xfrm>
        </p:spPr>
        <p:txBody>
          <a:bodyPr>
            <a:normAutofit fontScale="92500" lnSpcReduction="10000"/>
          </a:bodyPr>
          <a:lstStyle/>
          <a:p>
            <a:pPr indent="-341313">
              <a:lnSpc>
                <a:spcPct val="90000"/>
              </a:lnSpc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z="4800" dirty="0" smtClean="0">
                <a:solidFill>
                  <a:srgbClr val="C00000"/>
                </a:solidFill>
                <a:latin typeface="Times New Roman" pitchFamily="16" charset="0"/>
              </a:rPr>
              <a:t>		</a:t>
            </a:r>
            <a:r>
              <a:rPr lang="uk-UA" altLang="ru-RU" sz="4800" dirty="0" smtClean="0">
                <a:solidFill>
                  <a:srgbClr val="C00000"/>
                </a:solidFill>
                <a:latin typeface="Times New Roman" pitchFamily="16" charset="0"/>
              </a:rPr>
              <a:t>           “…</a:t>
            </a:r>
            <a:r>
              <a:rPr lang="uk-UA" altLang="ru-RU" sz="4800" b="1" i="1" dirty="0" smtClean="0">
                <a:solidFill>
                  <a:srgbClr val="C00000"/>
                </a:solidFill>
                <a:latin typeface="Times New Roman" pitchFamily="16" charset="0"/>
              </a:rPr>
              <a:t>Дитинство - </a:t>
            </a:r>
            <a:r>
              <a:rPr lang="uk-UA" sz="4800" i="1" dirty="0" smtClean="0"/>
              <a:t>найпрекрасніша, найщасливіша пора людського </a:t>
            </a:r>
            <a:r>
              <a:rPr lang="uk-UA" sz="4800" i="1" dirty="0" err="1" smtClean="0"/>
              <a:t>життя”</a:t>
            </a:r>
            <a:r>
              <a:rPr lang="uk-UA" sz="4800" i="1" dirty="0" smtClean="0"/>
              <a:t>. “ Святе діло – дружба. Той, хто на все життя збереже друга дитинства, той щасливий. Бо найбільша та людина, коли щось робить для друга!” </a:t>
            </a:r>
            <a:r>
              <a:rPr lang="uk-UA" sz="3900" i="1" dirty="0" smtClean="0"/>
              <a:t>(В. Нестайко)</a:t>
            </a:r>
            <a:endParaRPr lang="uk-UA" altLang="ru-RU" sz="3900" b="1" i="1" dirty="0">
              <a:latin typeface="Times New Roman" pitchFamily="16" charset="0"/>
            </a:endParaRP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88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253556" cy="33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 descr="Картинки по запросу нестай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060"/>
            <a:ext cx="4357686" cy="3017064"/>
          </a:xfrm>
          <a:prstGeom prst="rect">
            <a:avLst/>
          </a:prstGeom>
          <a:noFill/>
        </p:spPr>
      </p:pic>
      <p:pic>
        <p:nvPicPr>
          <p:cNvPr id="16393" name="Picture 9" descr="Картинки по запросу нестай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285728"/>
            <a:ext cx="47415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novaya.com.ua/images/o-00034099-a-000068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42852"/>
            <a:ext cx="478634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http://ababahalamaha.com.ua/images/b/b9/%D0%9D%D0%B5%D1%81%D1%82%D0%B0%D0%B9%D0%BA%D0%BE_200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000528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3960440"/>
          </a:xfrm>
        </p:spPr>
        <p:txBody>
          <a:bodyPr>
            <a:normAutofit/>
          </a:bodyPr>
          <a:lstStyle/>
          <a:p>
            <a:pPr indent="-341313">
              <a:lnSpc>
                <a:spcPct val="90000"/>
              </a:lnSpc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z="4800" dirty="0" smtClean="0">
                <a:solidFill>
                  <a:srgbClr val="C00000"/>
                </a:solidFill>
                <a:latin typeface="Times New Roman" pitchFamily="16" charset="0"/>
              </a:rPr>
              <a:t>		</a:t>
            </a:r>
            <a:r>
              <a:rPr lang="uk-UA" altLang="ru-RU" sz="4800" b="1" i="1" dirty="0" smtClean="0">
                <a:solidFill>
                  <a:srgbClr val="C00000"/>
                </a:solidFill>
                <a:latin typeface="Times New Roman" pitchFamily="16" charset="0"/>
              </a:rPr>
              <a:t>Повість </a:t>
            </a:r>
            <a:r>
              <a:rPr lang="uk-UA" altLang="ru-RU" sz="4800" b="1" i="1" dirty="0">
                <a:latin typeface="Times New Roman" pitchFamily="16" charset="0"/>
              </a:rPr>
              <a:t>– це великий за обсягом епічний твір, у якому детально розповідається про багато подій із </a:t>
            </a:r>
            <a:r>
              <a:rPr lang="uk-UA" altLang="ru-RU" sz="4800" b="1" i="1" dirty="0" smtClean="0">
                <a:latin typeface="Times New Roman" pitchFamily="16" charset="0"/>
              </a:rPr>
              <a:t>життя </a:t>
            </a:r>
            <a:r>
              <a:rPr lang="uk-UA" altLang="ru-RU" sz="4800" b="1" i="1" dirty="0">
                <a:latin typeface="Times New Roman" pitchFamily="16" charset="0"/>
              </a:rPr>
              <a:t>дійових осіб.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840425"/>
            <a:ext cx="4104456" cy="200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752528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ПРИГОДНИЦЬКА ПОВІСТЬ – 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твір,у якому зображені непередбачені, несподівані події,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що 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 з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героями.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84699"/>
            <a:ext cx="2214700" cy="31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8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5" y="260648"/>
            <a:ext cx="8229600" cy="1791072"/>
          </a:xfrm>
        </p:spPr>
        <p:txBody>
          <a:bodyPr>
            <a:normAutofit/>
          </a:bodyPr>
          <a:lstStyle/>
          <a:p>
            <a:pPr algn="l"/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Зарубіжна література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i="1" dirty="0" smtClean="0"/>
              <a:t>Д.Дефо «Робінзон Крузо»,</a:t>
            </a:r>
          </a:p>
          <a:p>
            <a:r>
              <a:rPr lang="uk-UA" sz="3600" b="1" i="1" dirty="0" smtClean="0"/>
              <a:t> Ж.Верн «Діти капітана </a:t>
            </a:r>
            <a:r>
              <a:rPr lang="uk-UA" sz="3600" b="1" i="1" dirty="0" err="1" smtClean="0"/>
              <a:t>Ґранта</a:t>
            </a:r>
            <a:r>
              <a:rPr lang="uk-UA" sz="3600" b="1" i="1" dirty="0" smtClean="0"/>
              <a:t>», «П’ятнадцятирічний капітан»,</a:t>
            </a:r>
          </a:p>
          <a:p>
            <a:r>
              <a:rPr lang="uk-UA" sz="3600" b="1" i="1" dirty="0" smtClean="0"/>
              <a:t> М. Твен «Пригоди Тома </a:t>
            </a:r>
            <a:r>
              <a:rPr lang="uk-UA" sz="3600" b="1" i="1" dirty="0" err="1" smtClean="0"/>
              <a:t>Сойєра</a:t>
            </a:r>
            <a:r>
              <a:rPr lang="uk-UA" sz="3600" b="1" i="1" dirty="0" smtClean="0"/>
              <a:t>»,</a:t>
            </a:r>
          </a:p>
          <a:p>
            <a:r>
              <a:rPr lang="uk-UA" sz="3600" b="1" i="1" dirty="0" smtClean="0"/>
              <a:t> А. </a:t>
            </a:r>
            <a:r>
              <a:rPr lang="uk-UA" sz="3600" b="1" i="1" dirty="0" err="1" smtClean="0"/>
              <a:t>Ліндгрен</a:t>
            </a:r>
            <a:r>
              <a:rPr lang="uk-UA" sz="3600" b="1" i="1" dirty="0" smtClean="0"/>
              <a:t> «Малюк і </a:t>
            </a:r>
            <a:r>
              <a:rPr lang="uk-UA" sz="3600" b="1" i="1" dirty="0" err="1" smtClean="0"/>
              <a:t>Карлсон</a:t>
            </a:r>
            <a:r>
              <a:rPr lang="uk-UA" sz="3600" b="1" i="1" dirty="0" smtClean="0"/>
              <a:t>»,</a:t>
            </a:r>
          </a:p>
          <a:p>
            <a:r>
              <a:rPr lang="uk-UA" sz="3600" b="1" i="1" dirty="0" smtClean="0"/>
              <a:t> Д. Роумінг «Гаррі </a:t>
            </a:r>
            <a:r>
              <a:rPr lang="uk-UA" sz="3600" b="1" i="1" dirty="0" err="1" smtClean="0"/>
              <a:t>Поттер</a:t>
            </a:r>
            <a:r>
              <a:rPr lang="uk-UA" sz="3600" b="1" i="1" dirty="0" smtClean="0"/>
              <a:t>» </a:t>
            </a:r>
            <a:endParaRPr lang="ru-RU" sz="3600" b="1" dirty="0"/>
          </a:p>
          <a:p>
            <a:pPr marL="0" indent="0">
              <a:buNone/>
            </a:pPr>
            <a:r>
              <a:rPr lang="ru-RU" i="1" dirty="0" smtClean="0"/>
              <a:t>	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4643446"/>
            <a:ext cx="2045325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Тореадори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hlinkClick r:id="rId2"/>
              </a:rPr>
              <a:t>https://</a:t>
            </a:r>
            <a:r>
              <a:rPr lang="uk-UA" dirty="0" smtClean="0">
                <a:hlinkClick r:id="rId2"/>
              </a:rPr>
              <a:t>www.youtube.com/watch?v=on2Gjjp8YPM</a:t>
            </a:r>
            <a:endParaRPr lang="uk-UA" dirty="0"/>
          </a:p>
          <a:p>
            <a:pPr lvl="0"/>
            <a:r>
              <a:rPr lang="uk-UA" b="1" dirty="0" smtClean="0"/>
              <a:t>Інтерактивна </a:t>
            </a:r>
            <a:r>
              <a:rPr lang="uk-UA" b="1" dirty="0"/>
              <a:t>вправа  «Літературна вікторина».</a:t>
            </a:r>
            <a:endParaRPr lang="uk-UA" dirty="0"/>
          </a:p>
          <a:p>
            <a:pPr lvl="0">
              <a:buNone/>
            </a:pPr>
            <a:r>
              <a:rPr lang="uk-UA" u="sng" dirty="0">
                <a:hlinkClick r:id="rId3"/>
              </a:rPr>
              <a:t>https://learningapps.org/display?v=pedenczct18</a:t>
            </a:r>
            <a:endParaRPr lang="uk-UA" dirty="0"/>
          </a:p>
          <a:p>
            <a:endParaRPr lang="uk-UA" dirty="0"/>
          </a:p>
        </p:txBody>
      </p:sp>
      <p:pic>
        <p:nvPicPr>
          <p:cNvPr id="11266" name="Picture 2" descr="Картинки по запросу анімаційні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274736" cy="1694902"/>
          </a:xfrm>
          <a:prstGeom prst="rect">
            <a:avLst/>
          </a:prstGeom>
          <a:noFill/>
        </p:spPr>
      </p:pic>
      <p:sp>
        <p:nvSpPr>
          <p:cNvPr id="11268" name="AutoShape 4" descr="Картинки по запросу анімаційні картинки тореадори з васюкі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0" name="AutoShape 6" descr="Картинки по запросу анімаційні картинки тореадори з васюкі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2" name="AutoShape 8" descr="Картинки по запросу анімаційні картинки тореадори з васюкі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4" name="AutoShape 10" descr="Картинки по запросу анімаційні картинки тореадори з васюкі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7" name="Picture 13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4564">
            <a:off x="1139154" y="4749460"/>
            <a:ext cx="2095513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56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Словникова</a:t>
            </a:r>
            <a:r>
              <a:rPr lang="ru-RU" dirty="0" smtClean="0">
                <a:solidFill>
                  <a:srgbClr val="C00000"/>
                </a:solidFill>
              </a:rPr>
              <a:t> робота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42984"/>
            <a:ext cx="8229600" cy="522780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655249"/>
                </a:solidFill>
                <a:latin typeface="arial"/>
              </a:rPr>
              <a:t> </a:t>
            </a:r>
            <a:r>
              <a:rPr lang="uk-UA" b="1" i="1" dirty="0" smtClean="0"/>
              <a:t>Тореадор </a:t>
            </a:r>
            <a:r>
              <a:rPr lang="uk-UA" i="1" dirty="0" err="1" smtClean="0"/>
              <a:t>–</a:t>
            </a:r>
            <a:r>
              <a:rPr lang="uk-UA" sz="2800" i="1" dirty="0" err="1" smtClean="0"/>
              <a:t>головний</a:t>
            </a:r>
            <a:r>
              <a:rPr lang="uk-UA" sz="2800" i="1" dirty="0" smtClean="0"/>
              <a:t> учасник бою биків в Іспанії та країнах Латинської Америки, шпагою завдає бикові останнього удару.</a:t>
            </a:r>
          </a:p>
          <a:p>
            <a:r>
              <a:rPr lang="uk-UA" sz="2800" b="1" i="1" dirty="0" smtClean="0"/>
              <a:t>Буцегарня</a:t>
            </a:r>
            <a:r>
              <a:rPr lang="uk-UA" sz="2800" i="1" dirty="0" smtClean="0"/>
              <a:t> – приміщення для тимчасового</a:t>
            </a:r>
            <a:endParaRPr lang="uk-UA" sz="2800" dirty="0" smtClean="0"/>
          </a:p>
          <a:p>
            <a:pPr>
              <a:buNone/>
            </a:pPr>
            <a:r>
              <a:rPr lang="uk-UA" sz="2800" i="1" dirty="0" smtClean="0"/>
              <a:t>ув’язнення порушників.</a:t>
            </a:r>
            <a:endParaRPr lang="uk-UA" sz="2800" dirty="0" smtClean="0"/>
          </a:p>
          <a:p>
            <a:r>
              <a:rPr lang="uk-UA" sz="2800" b="1" i="1" dirty="0" smtClean="0"/>
              <a:t>Гангстер</a:t>
            </a:r>
            <a:r>
              <a:rPr lang="uk-UA" sz="2800" i="1" dirty="0" smtClean="0"/>
              <a:t> – розбійник.</a:t>
            </a:r>
            <a:endParaRPr lang="uk-UA" sz="2800" dirty="0" smtClean="0"/>
          </a:p>
          <a:p>
            <a:r>
              <a:rPr lang="ru-RU" sz="2800" b="1" i="1" dirty="0">
                <a:solidFill>
                  <a:srgbClr val="655249"/>
                </a:solidFill>
                <a:latin typeface="arial"/>
              </a:rPr>
              <a:t> </a:t>
            </a:r>
            <a:r>
              <a:rPr lang="uk-UA" sz="2800" b="1" i="1" dirty="0" err="1" smtClean="0"/>
              <a:t>Баналюки</a:t>
            </a:r>
            <a:r>
              <a:rPr lang="uk-UA" sz="2800" i="1" dirty="0" smtClean="0"/>
              <a:t> – небилиці.</a:t>
            </a:r>
            <a:endParaRPr lang="uk-UA" sz="2800" dirty="0" smtClean="0"/>
          </a:p>
          <a:p>
            <a:r>
              <a:rPr lang="uk-UA" sz="2800" b="1" i="1" dirty="0" err="1" smtClean="0"/>
              <a:t>Калабаня</a:t>
            </a:r>
            <a:r>
              <a:rPr lang="uk-UA" sz="2800" b="1" i="1" dirty="0" smtClean="0"/>
              <a:t> </a:t>
            </a:r>
            <a:r>
              <a:rPr lang="uk-UA" sz="2800" i="1" dirty="0" smtClean="0"/>
              <a:t> – величезна калюжа з багнюкою.</a:t>
            </a:r>
          </a:p>
          <a:p>
            <a:r>
              <a:rPr lang="uk-UA" sz="2800" b="1" i="1" dirty="0" smtClean="0"/>
              <a:t>Реманент</a:t>
            </a:r>
            <a:r>
              <a:rPr lang="uk-UA" sz="2800" i="1" dirty="0" smtClean="0"/>
              <a:t> – сукупність предметів, </a:t>
            </a:r>
          </a:p>
          <a:p>
            <a:pPr>
              <a:buNone/>
            </a:pPr>
            <a:r>
              <a:rPr lang="uk-UA" sz="2800" i="1" dirty="0" smtClean="0"/>
              <a:t>необхідних для якої-небудь </a:t>
            </a:r>
            <a:r>
              <a:rPr lang="uk-UA" sz="2800" i="1" dirty="0" err="1" smtClean="0"/>
              <a:t>діяльност</a:t>
            </a:r>
            <a:endParaRPr lang="uk-UA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8" y="4429132"/>
            <a:ext cx="2285992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9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В. Нестайко. «Тореадори з Васюківки».</vt:lpstr>
      <vt:lpstr>Слайд 2</vt:lpstr>
      <vt:lpstr>Слайд 3</vt:lpstr>
      <vt:lpstr>Слайд 4</vt:lpstr>
      <vt:lpstr>Слайд 5</vt:lpstr>
      <vt:lpstr>ПРИГОДНИЦЬКА ПОВІСТЬ – це твір,у якому зображені непередбачені, несподівані події,  що трапляються з героями. </vt:lpstr>
      <vt:lpstr>Зарубіжна література</vt:lpstr>
      <vt:lpstr>Тореадори</vt:lpstr>
      <vt:lpstr>Словникова робота</vt:lpstr>
      <vt:lpstr>Слайд 10</vt:lpstr>
      <vt:lpstr>Визнач риси характеру</vt:lpstr>
      <vt:lpstr>Робота в групах</vt:lpstr>
      <vt:lpstr>Народна мудрість </vt:lpstr>
      <vt:lpstr>Художні засоби</vt:lpstr>
      <vt:lpstr>Слайд 15</vt:lpstr>
      <vt:lpstr>Розв’язування кросворду</vt:lpstr>
      <vt:lpstr>Слайд 17</vt:lpstr>
      <vt:lpstr>Бажаю,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«Тореадори з Васюківки»</dc:title>
  <dc:creator>компьютер</dc:creator>
  <cp:lastModifiedBy>Дом</cp:lastModifiedBy>
  <cp:revision>60</cp:revision>
  <dcterms:created xsi:type="dcterms:W3CDTF">2015-01-19T16:30:37Z</dcterms:created>
  <dcterms:modified xsi:type="dcterms:W3CDTF">2018-03-01T13:11:12Z</dcterms:modified>
</cp:coreProperties>
</file>