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4.xml" ContentType="application/vnd.openxmlformats-officedocument.presentationml.tags+xml"/>
  <Override PartName="/ppt/tags/tag12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1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2" r:id="rId1"/>
  </p:sldMasterIdLst>
  <p:notesMasterIdLst>
    <p:notesMasterId r:id="rId45"/>
  </p:notesMasterIdLst>
  <p:handoutMasterIdLst>
    <p:handoutMasterId r:id="rId46"/>
  </p:handoutMasterIdLst>
  <p:sldIdLst>
    <p:sldId id="337" r:id="rId2"/>
    <p:sldId id="303" r:id="rId3"/>
    <p:sldId id="338" r:id="rId4"/>
    <p:sldId id="339" r:id="rId5"/>
    <p:sldId id="305" r:id="rId6"/>
    <p:sldId id="260" r:id="rId7"/>
    <p:sldId id="267" r:id="rId8"/>
    <p:sldId id="306" r:id="rId9"/>
    <p:sldId id="269" r:id="rId10"/>
    <p:sldId id="309" r:id="rId11"/>
    <p:sldId id="268" r:id="rId12"/>
    <p:sldId id="271" r:id="rId13"/>
    <p:sldId id="273" r:id="rId14"/>
    <p:sldId id="302" r:id="rId15"/>
    <p:sldId id="277" r:id="rId16"/>
    <p:sldId id="291" r:id="rId17"/>
    <p:sldId id="313" r:id="rId18"/>
    <p:sldId id="292" r:id="rId19"/>
    <p:sldId id="316" r:id="rId20"/>
    <p:sldId id="317" r:id="rId21"/>
    <p:sldId id="314" r:id="rId22"/>
    <p:sldId id="315" r:id="rId23"/>
    <p:sldId id="318" r:id="rId24"/>
    <p:sldId id="319" r:id="rId25"/>
    <p:sldId id="274" r:id="rId26"/>
    <p:sldId id="280" r:id="rId27"/>
    <p:sldId id="266" r:id="rId28"/>
    <p:sldId id="320" r:id="rId29"/>
    <p:sldId id="324" r:id="rId30"/>
    <p:sldId id="328" r:id="rId31"/>
    <p:sldId id="329" r:id="rId32"/>
    <p:sldId id="321" r:id="rId33"/>
    <p:sldId id="330" r:id="rId34"/>
    <p:sldId id="322" r:id="rId35"/>
    <p:sldId id="334" r:id="rId36"/>
    <p:sldId id="332" r:id="rId37"/>
    <p:sldId id="323" r:id="rId38"/>
    <p:sldId id="333" r:id="rId39"/>
    <p:sldId id="326" r:id="rId40"/>
    <p:sldId id="327" r:id="rId41"/>
    <p:sldId id="335" r:id="rId42"/>
    <p:sldId id="281" r:id="rId43"/>
    <p:sldId id="296" r:id="rId4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33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086" autoAdjust="0"/>
    <p:restoredTop sz="94261" autoAdjust="0"/>
  </p:normalViewPr>
  <p:slideViewPr>
    <p:cSldViewPr>
      <p:cViewPr varScale="1">
        <p:scale>
          <a:sx n="86" d="100"/>
          <a:sy n="86" d="100"/>
        </p:scale>
        <p:origin x="-115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1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86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C8745AF-E2A6-48F9-8239-FAE59BEE93CC}" type="datetimeFigureOut">
              <a:rPr lang="ru-RU"/>
              <a:pPr>
                <a:defRPr/>
              </a:pPr>
              <a:t>12.02.2018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54E3C3D-31AA-4045-9FEB-2A46AEF7D3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49282DA-1FA2-4E7C-B304-3DD45F951B90}" type="datetimeFigureOut">
              <a:rPr lang="ru-RU"/>
              <a:pPr>
                <a:defRPr/>
              </a:pPr>
              <a:t>12.02.2018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CCBF66F-9791-4DA0-B487-D123839125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0229FA5-B264-46C6-A1A5-A4044062FFC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CACBDDE-3DBA-4ABD-85B2-327EA3A4A950}" type="datetimeFigureOut">
              <a:rPr lang="ru-RU" smtClean="0"/>
              <a:pPr>
                <a:defRPr/>
              </a:pPr>
              <a:t>12.02.2018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4A725E-A228-48BF-800B-E306A61E82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35579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88B5D96-9C3A-4A30-8217-C9174FEF2401}" type="datetimeFigureOut">
              <a:rPr lang="ru-RU" smtClean="0"/>
              <a:pPr>
                <a:defRPr/>
              </a:pPr>
              <a:t>12.02.2018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690826-30F4-4446-9DCD-9B6635E4871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35579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FE0E856-7054-4411-BB30-0CBC59B447C3}" type="datetimeFigureOut">
              <a:rPr lang="ru-RU" smtClean="0"/>
              <a:pPr>
                <a:defRPr/>
              </a:pPr>
              <a:t>12.02.2018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93D446-EB6B-4C2A-94C0-DE018EF89FC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35579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7943E09-6A13-487A-95F4-F25F80613F28}" type="datetimeFigureOut">
              <a:rPr lang="ru-RU" smtClean="0"/>
              <a:pPr>
                <a:defRPr/>
              </a:pPr>
              <a:t>12.02.2018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DEE42B-43C0-46FE-B31F-DD79458A916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35579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9C7BD9-ADEC-4CCC-AA3F-33EC7DD53D76}" type="datetimeFigureOut">
              <a:rPr lang="ru-RU" smtClean="0"/>
              <a:pPr>
                <a:defRPr/>
              </a:pPr>
              <a:t>12.02.2018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F6DB0C-16D7-4C7D-8DB6-DEEB655DF4B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35579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CF7DB99-040E-449B-BBB3-742DE858305A}" type="datetimeFigureOut">
              <a:rPr lang="ru-RU" smtClean="0"/>
              <a:pPr>
                <a:defRPr/>
              </a:pPr>
              <a:t>12.02.2018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5C95B9-FF64-4040-8962-B995529E83B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35579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AA6B3A8-DB7F-453B-AA38-2764395149FB}" type="datetimeFigureOut">
              <a:rPr lang="ru-RU" smtClean="0"/>
              <a:pPr>
                <a:defRPr/>
              </a:pPr>
              <a:t>12.02.2018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2290AE-54F7-42C2-B4BF-267DA748044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35579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597260-AE87-41A6-A3D7-578D4331BA55}" type="datetimeFigureOut">
              <a:rPr lang="ru-RU" smtClean="0"/>
              <a:pPr>
                <a:defRPr/>
              </a:pPr>
              <a:t>12.02.2018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5E7BFA-50FE-4A1B-AFF5-878F278CE5E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35579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DC37FE4-EDE3-487F-9126-E343E2C925E3}" type="datetimeFigureOut">
              <a:rPr lang="ru-RU" smtClean="0"/>
              <a:pPr>
                <a:defRPr/>
              </a:pPr>
              <a:t>12.02.2018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3F187A-BC0D-4CC6-A6DC-AE102D8C2BE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35579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AB979D-0284-4393-A760-F17A8548B41F}" type="datetimeFigureOut">
              <a:rPr lang="ru-RU" smtClean="0"/>
              <a:pPr>
                <a:defRPr/>
              </a:pPr>
              <a:t>12.02.2018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AC0523-43A5-4143-943A-3C22BDF1111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35579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DCA833A-BA3B-4F3E-AD73-C9B3D18DC91F}" type="datetimeFigureOut">
              <a:rPr lang="ru-RU" smtClean="0"/>
              <a:pPr>
                <a:defRPr/>
              </a:pPr>
              <a:t>12.02.2018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514653-8B8B-4E74-99B1-7B59BCEF94C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35579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1EF128C-0BD6-4C93-B4D7-6ADB9AD65F6D}" type="datetimeFigureOut">
              <a:rPr lang="ru-RU" smtClean="0"/>
              <a:pPr>
                <a:defRPr/>
              </a:pPr>
              <a:t>12.02.2018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64CF2C3-5077-4E76-97D7-2449ED4FFF6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3" r:id="rId1"/>
    <p:sldLayoutId id="2147483954" r:id="rId2"/>
    <p:sldLayoutId id="2147483955" r:id="rId3"/>
    <p:sldLayoutId id="2147483956" r:id="rId4"/>
    <p:sldLayoutId id="2147483957" r:id="rId5"/>
    <p:sldLayoutId id="2147483958" r:id="rId6"/>
    <p:sldLayoutId id="2147483959" r:id="rId7"/>
    <p:sldLayoutId id="2147483960" r:id="rId8"/>
    <p:sldLayoutId id="2147483961" r:id="rId9"/>
    <p:sldLayoutId id="2147483962" r:id="rId10"/>
    <p:sldLayoutId id="2147483963" r:id="rId11"/>
  </p:sldLayoutIdLst>
  <p:transition advTm="35579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7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8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0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1.xml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2.xml"/><Relationship Id="rId4" Type="http://schemas.openxmlformats.org/officeDocument/2006/relationships/image" Target="../media/image4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4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4.xml"/><Relationship Id="rId4" Type="http://schemas.openxmlformats.org/officeDocument/2006/relationships/image" Target="../media/image46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13" Type="http://schemas.openxmlformats.org/officeDocument/2006/relationships/image" Target="../media/image30.jpeg"/><Relationship Id="rId3" Type="http://schemas.openxmlformats.org/officeDocument/2006/relationships/image" Target="../media/image48.png"/><Relationship Id="rId7" Type="http://schemas.openxmlformats.org/officeDocument/2006/relationships/image" Target="../media/image52.jpeg"/><Relationship Id="rId12" Type="http://schemas.openxmlformats.org/officeDocument/2006/relationships/image" Target="../media/image57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jpeg"/><Relationship Id="rId14" Type="http://schemas.openxmlformats.org/officeDocument/2006/relationships/image" Target="../media/image58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.xml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 b="777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57232"/>
            <a:ext cx="7772400" cy="3500462"/>
          </a:xfrm>
        </p:spPr>
        <p:txBody>
          <a:bodyPr>
            <a:normAutofit/>
          </a:bodyPr>
          <a:lstStyle/>
          <a:p>
            <a:r>
              <a:rPr lang="uk-UA" sz="360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uk-UA" sz="360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00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Веб-квест  -  дослідження</a:t>
            </a:r>
            <a:r>
              <a:rPr lang="ru-RU" sz="360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ru-RU" sz="360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</a:br>
            <a:r>
              <a:rPr lang="ru-RU" sz="270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життєвого і творчого шляху </a:t>
            </a:r>
            <a:br>
              <a:rPr lang="ru-RU" sz="270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</a:br>
            <a:r>
              <a:rPr lang="ru-RU" sz="270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Лесі Українки</a:t>
            </a:r>
            <a:endParaRPr lang="ru-RU" sz="3600">
              <a:solidFill>
                <a:schemeClr val="accent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5000636"/>
            <a:ext cx="6929486" cy="142876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uk-UA" sz="2400">
                <a:solidFill>
                  <a:schemeClr val="accent2">
                    <a:lumMod val="50000"/>
                  </a:schemeClr>
                </a:solidFill>
              </a:rPr>
              <a:t>добір необхідної інформації в Інтернеті</a:t>
            </a:r>
          </a:p>
          <a:p>
            <a:pPr>
              <a:buFont typeface="Wingdings" pitchFamily="2" charset="2"/>
              <a:buChar char="q"/>
            </a:pPr>
            <a:r>
              <a:rPr lang="uk-UA" sz="2400">
                <a:solidFill>
                  <a:schemeClr val="accent2">
                    <a:lumMod val="50000"/>
                  </a:schemeClr>
                </a:solidFill>
              </a:rPr>
              <a:t>впорядкування: створення презентації</a:t>
            </a:r>
          </a:p>
          <a:p>
            <a:pPr>
              <a:buFont typeface="Wingdings" pitchFamily="2" charset="2"/>
              <a:buChar char="q"/>
            </a:pPr>
            <a:r>
              <a:rPr lang="uk-UA" sz="2400">
                <a:solidFill>
                  <a:schemeClr val="accent2">
                    <a:lumMod val="50000"/>
                  </a:schemeClr>
                </a:solidFill>
              </a:rPr>
              <a:t>учасники: учні 10 класу</a:t>
            </a:r>
          </a:p>
          <a:p>
            <a:endParaRPr lang="uk-UA" sz="2400">
              <a:solidFill>
                <a:schemeClr val="accent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q"/>
            </a:pPr>
            <a:endParaRPr lang="ru-RU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advTm="35579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 t="5764" r="1562" b="7778"/>
          <a:stretch>
            <a:fillRect/>
          </a:stretch>
        </p:blipFill>
        <p:spPr bwMode="auto">
          <a:xfrm>
            <a:off x="-57182" y="0"/>
            <a:ext cx="920118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/>
              <a:t/>
            </a:r>
            <a:br>
              <a:rPr lang="uk-UA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5214950"/>
            <a:ext cx="7169224" cy="136986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uk-UA" dirty="0"/>
              <a:t>  	</a:t>
            </a:r>
            <a:r>
              <a:rPr lang="uk-UA" sz="3600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Лариса, яку всі домашні називали Лесею, була другою дитиною, на півтора року молодшою від брата Михайла. До тринадцятирічного віку вони були нерозлучні, за що їх жартома називали </a:t>
            </a:r>
            <a:r>
              <a:rPr lang="uk-UA" sz="3600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Мишолосіє</a:t>
            </a:r>
            <a:r>
              <a:rPr lang="uk-UA" sz="3600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.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027" name="Picture 3" descr="C:\Users\User\Desktop\леся українка\MZT4qS3cow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928670"/>
            <a:ext cx="3143272" cy="4320683"/>
          </a:xfrm>
          <a:prstGeom prst="rect">
            <a:avLst/>
          </a:prstGeom>
          <a:noFill/>
        </p:spPr>
      </p:pic>
      <p:pic>
        <p:nvPicPr>
          <p:cNvPr id="1026" name="Picture 2" descr="D:\ира\з братом Михайлом 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08068" y="857232"/>
            <a:ext cx="3329007" cy="4426965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142977" y="142852"/>
            <a:ext cx="77153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З братом Михайлом</a:t>
            </a:r>
            <a:endParaRPr lang="ru-RU" sz="4000"/>
          </a:p>
        </p:txBody>
      </p:sp>
    </p:spTree>
  </p:cSld>
  <p:clrMapOvr>
    <a:masterClrMapping/>
  </p:clrMapOvr>
  <p:transition advTm="3557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5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129738" cy="6858000"/>
          </a:xfrm>
          <a:prstGeom prst="rect">
            <a:avLst/>
          </a:prstGeom>
          <a:noFill/>
        </p:spPr>
      </p:pic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714348" y="928670"/>
            <a:ext cx="3929063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>
                <a:solidFill>
                  <a:srgbClr val="FFFF00"/>
                </a:solidFill>
                <a:latin typeface="Monotype Corsiva" pitchFamily="66" charset="0"/>
              </a:rPr>
              <a:t>У 1881році в Луцьку, куди наказом </a:t>
            </a:r>
          </a:p>
          <a:p>
            <a:pPr algn="ctr"/>
            <a:r>
              <a:rPr lang="uk-UA" sz="2400">
                <a:solidFill>
                  <a:srgbClr val="FFFF00"/>
                </a:solidFill>
                <a:latin typeface="Monotype Corsiva" pitchFamily="66" charset="0"/>
              </a:rPr>
              <a:t>Міністерства внутрішніх справ був</a:t>
            </a:r>
          </a:p>
          <a:p>
            <a:pPr algn="ctr"/>
            <a:r>
              <a:rPr lang="uk-UA" sz="2400">
                <a:solidFill>
                  <a:srgbClr val="FFFF00"/>
                </a:solidFill>
                <a:latin typeface="Monotype Corsiva" pitchFamily="66" charset="0"/>
              </a:rPr>
              <a:t>переведений на роботу батько, </a:t>
            </a:r>
          </a:p>
          <a:p>
            <a:pPr algn="ctr"/>
            <a:r>
              <a:rPr lang="uk-UA" sz="2400">
                <a:solidFill>
                  <a:srgbClr val="FFFF00"/>
                </a:solidFill>
                <a:latin typeface="Monotype Corsiva" pitchFamily="66" charset="0"/>
              </a:rPr>
              <a:t>Леся з братом Михайлом пішла на </a:t>
            </a:r>
          </a:p>
          <a:p>
            <a:pPr algn="ctr"/>
            <a:r>
              <a:rPr lang="uk-UA" sz="2400">
                <a:solidFill>
                  <a:srgbClr val="FFFF00"/>
                </a:solidFill>
                <a:latin typeface="Monotype Corsiva" pitchFamily="66" charset="0"/>
              </a:rPr>
              <a:t>річку Стир подивитися, як святять воду , </a:t>
            </a:r>
          </a:p>
          <a:p>
            <a:pPr algn="ctr"/>
            <a:r>
              <a:rPr lang="uk-UA" sz="2400">
                <a:solidFill>
                  <a:srgbClr val="FFFF00"/>
                </a:solidFill>
                <a:latin typeface="Monotype Corsiva" pitchFamily="66" charset="0"/>
              </a:rPr>
              <a:t>застудилася й захворіла.</a:t>
            </a:r>
          </a:p>
          <a:p>
            <a:pPr algn="ctr"/>
            <a:r>
              <a:rPr lang="uk-UA" sz="2400">
                <a:solidFill>
                  <a:srgbClr val="FFFF00"/>
                </a:solidFill>
                <a:latin typeface="Monotype Corsiva" pitchFamily="66" charset="0"/>
              </a:rPr>
              <a:t>Хвороба дала ускладнення.</a:t>
            </a:r>
          </a:p>
          <a:p>
            <a:pPr algn="ctr"/>
            <a:r>
              <a:rPr lang="uk-UA" sz="2400">
                <a:solidFill>
                  <a:srgbClr val="FFFF00"/>
                </a:solidFill>
                <a:latin typeface="Monotype Corsiva" pitchFamily="66" charset="0"/>
              </a:rPr>
              <a:t>Пізніше виявилося, що в дівчинки</a:t>
            </a:r>
          </a:p>
          <a:p>
            <a:pPr algn="ctr"/>
            <a:r>
              <a:rPr lang="uk-UA" sz="2400">
                <a:solidFill>
                  <a:srgbClr val="FFFF00"/>
                </a:solidFill>
                <a:latin typeface="Monotype Corsiva" pitchFamily="66" charset="0"/>
              </a:rPr>
              <a:t>туберкульоз кісток .</a:t>
            </a:r>
            <a:endParaRPr lang="ru-RU" sz="240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5" name="Picture 2" descr="C:\Users\User\Desktop\леся українка\JVSP1l4IHw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2714620"/>
            <a:ext cx="3979337" cy="3357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ransition advTm="3557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 t="5764" r="1562" b="7778"/>
          <a:stretch>
            <a:fillRect/>
          </a:stretch>
        </p:blipFill>
        <p:spPr bwMode="auto">
          <a:xfrm>
            <a:off x="-57182" y="0"/>
            <a:ext cx="9201182" cy="6858000"/>
          </a:xfrm>
          <a:prstGeom prst="rect">
            <a:avLst/>
          </a:prstGeom>
          <a:noFill/>
        </p:spPr>
      </p:pic>
      <p:sp>
        <p:nvSpPr>
          <p:cNvPr id="15363" name="TextBox 2"/>
          <p:cNvSpPr txBox="1">
            <a:spLocks noChangeArrowheads="1"/>
          </p:cNvSpPr>
          <p:nvPr/>
        </p:nvSpPr>
        <p:spPr bwMode="auto">
          <a:xfrm>
            <a:off x="4714875" y="1000108"/>
            <a:ext cx="4000500" cy="553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sz="24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Через недугу Леся вже ніколи більше </a:t>
            </a:r>
          </a:p>
          <a:p>
            <a:pPr algn="ctr"/>
            <a:r>
              <a:rPr lang="uk-UA" sz="24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не вчилася систематично з учителями, </a:t>
            </a:r>
          </a:p>
          <a:p>
            <a:pPr algn="ctr"/>
            <a:r>
              <a:rPr lang="uk-UA" sz="24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не відвідувала жодної школи, однак </a:t>
            </a:r>
          </a:p>
          <a:p>
            <a:pPr algn="ctr"/>
            <a:r>
              <a:rPr lang="uk-UA" sz="24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була врешті високоосвіченою людиною, </a:t>
            </a:r>
          </a:p>
          <a:p>
            <a:pPr algn="ctr"/>
            <a:r>
              <a:rPr lang="uk-UA" sz="24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знала багато мов, гарно грала, між  іншим, </a:t>
            </a:r>
          </a:p>
          <a:p>
            <a:pPr algn="ctr"/>
            <a:r>
              <a:rPr lang="uk-UA" sz="24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часто виконувала  власні композиції-імпровізації, </a:t>
            </a:r>
          </a:p>
          <a:p>
            <a:pPr algn="ctr"/>
            <a:r>
              <a:rPr lang="uk-UA" sz="24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яких  вона, на  жаль, </a:t>
            </a:r>
          </a:p>
          <a:p>
            <a:pPr algn="ctr"/>
            <a:r>
              <a:rPr lang="uk-UA" sz="24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не  вміла  записати.</a:t>
            </a:r>
          </a:p>
          <a:p>
            <a:endParaRPr lang="ru-RU"/>
          </a:p>
        </p:txBody>
      </p:sp>
      <p:pic>
        <p:nvPicPr>
          <p:cNvPr id="16389" name="Picture 5" descr="Похожее изображени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1428736"/>
            <a:ext cx="3000396" cy="4365963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3557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 t="5764" r="1562" b="7778"/>
          <a:stretch>
            <a:fillRect/>
          </a:stretch>
        </p:blipFill>
        <p:spPr bwMode="auto">
          <a:xfrm>
            <a:off x="-57182" y="0"/>
            <a:ext cx="9201182" cy="6858000"/>
          </a:xfrm>
          <a:prstGeom prst="rect">
            <a:avLst/>
          </a:prstGeom>
          <a:noFill/>
        </p:spPr>
      </p:pic>
      <p:sp>
        <p:nvSpPr>
          <p:cNvPr id="17411" name="TextBox 2"/>
          <p:cNvSpPr txBox="1">
            <a:spLocks noChangeArrowheads="1"/>
          </p:cNvSpPr>
          <p:nvPr/>
        </p:nvSpPr>
        <p:spPr bwMode="auto">
          <a:xfrm>
            <a:off x="357188" y="571480"/>
            <a:ext cx="8072437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sz="28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Рано виявився іпоетичний талант.</a:t>
            </a:r>
          </a:p>
          <a:p>
            <a:pPr algn="ctr"/>
            <a:r>
              <a:rPr lang="uk-UA" sz="28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Її вірш ,,Надія</a:t>
            </a:r>
            <a:r>
              <a:rPr lang="en-US" sz="28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’’</a:t>
            </a:r>
            <a:r>
              <a:rPr lang="uk-UA" sz="28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датується 1880 роком. </a:t>
            </a:r>
          </a:p>
          <a:p>
            <a:pPr algn="ctr"/>
            <a:r>
              <a:rPr lang="ru-RU" sz="28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1884 року  у львівському журналі «Зоря» надруковано її поезії «Конвалія» і «Сафо»</a:t>
            </a:r>
            <a:r>
              <a:rPr lang="uk-UA" sz="28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під псевдонімом</a:t>
            </a:r>
          </a:p>
          <a:p>
            <a:pPr algn="ctr"/>
            <a:r>
              <a:rPr lang="uk-UA" sz="28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Леся Українка.</a:t>
            </a:r>
            <a:r>
              <a:rPr lang="ru-RU" sz="28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endParaRPr lang="uk-UA" sz="280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7" name="Picture 2" descr="C:\Users\Вадим\Desktop\lu_00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354069">
            <a:off x="3832622" y="3631693"/>
            <a:ext cx="4071966" cy="2502952"/>
          </a:xfrm>
          <a:prstGeom prst="rect">
            <a:avLst/>
          </a:prstGeom>
          <a:noFill/>
        </p:spPr>
      </p:pic>
      <p:pic>
        <p:nvPicPr>
          <p:cNvPr id="8" name="Picture 5" descr="20"/>
          <p:cNvPicPr>
            <a:picLocks noChangeAspect="1" noChangeArrowheads="1"/>
          </p:cNvPicPr>
          <p:nvPr/>
        </p:nvPicPr>
        <p:blipFill>
          <a:blip r:embed="rId5"/>
          <a:srcRect l="21257" t="56265" r="21190" b="9370"/>
          <a:stretch>
            <a:fillRect/>
          </a:stretch>
        </p:blipFill>
        <p:spPr bwMode="auto">
          <a:xfrm rot="21278696">
            <a:off x="1361588" y="3298536"/>
            <a:ext cx="1948653" cy="3245055"/>
          </a:xfrm>
          <a:prstGeom prst="rect">
            <a:avLst/>
          </a:prstGeom>
          <a:noFill/>
          <a:ln w="9525">
            <a:solidFill>
              <a:srgbClr val="9999FF"/>
            </a:solidFill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3557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6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1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 t="5764" r="1562" b="7778"/>
          <a:stretch>
            <a:fillRect/>
          </a:stretch>
        </p:blipFill>
        <p:spPr bwMode="auto">
          <a:xfrm>
            <a:off x="-57182" y="0"/>
            <a:ext cx="9201182" cy="6858000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2643182"/>
            <a:ext cx="3929063" cy="3929068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uk-UA" sz="24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Наступні роки стали літами великих</a:t>
            </a:r>
          </a:p>
          <a:p>
            <a:pPr algn="ctr">
              <a:buFont typeface="Wingdings 2" pitchFamily="18" charset="2"/>
              <a:buNone/>
            </a:pPr>
            <a:r>
              <a:rPr lang="uk-UA" sz="24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Лесиних страждань. Хвороба  прогресувала, уражала суглоби </a:t>
            </a:r>
          </a:p>
          <a:p>
            <a:pPr algn="ctr">
              <a:buFont typeface="Wingdings 2" pitchFamily="18" charset="2"/>
              <a:buNone/>
            </a:pPr>
            <a:r>
              <a:rPr lang="uk-UA" sz="24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правої ноги.</a:t>
            </a:r>
            <a:endParaRPr lang="uk-UA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2" name="Содержимое 4" descr="vol03-01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000496" y="357166"/>
            <a:ext cx="4500594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ransition advTm="3557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4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6" grpI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 t="5764" r="1562" b="7778"/>
          <a:stretch>
            <a:fillRect/>
          </a:stretch>
        </p:blipFill>
        <p:spPr bwMode="auto">
          <a:xfrm>
            <a:off x="-57182" y="0"/>
            <a:ext cx="9201182" cy="6858000"/>
          </a:xfrm>
          <a:prstGeom prst="rect">
            <a:avLst/>
          </a:prstGeom>
          <a:noFill/>
        </p:spPr>
      </p:pic>
      <p:pic>
        <p:nvPicPr>
          <p:cNvPr id="5" name="Содержимое 4" descr="vol07-192.jpg"/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4500562" y="857232"/>
            <a:ext cx="3910338" cy="5609569"/>
          </a:xfrm>
          <a:effectLst>
            <a:softEdge rad="112500"/>
          </a:effectLst>
        </p:spPr>
      </p:pic>
      <p:sp>
        <p:nvSpPr>
          <p:cNvPr id="20483" name="TextBox 2"/>
          <p:cNvSpPr txBox="1">
            <a:spLocks noChangeArrowheads="1"/>
          </p:cNvSpPr>
          <p:nvPr/>
        </p:nvSpPr>
        <p:spPr bwMode="auto">
          <a:xfrm>
            <a:off x="214313" y="714375"/>
            <a:ext cx="3857625" cy="489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Мати возила дівчину в Київ до професора О.Рінека, який раніше оперував Лесі ліву руку. Через рік хвора побувала у Варшаві</a:t>
            </a:r>
            <a:r>
              <a:rPr lang="ru-RU" sz="24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.</a:t>
            </a:r>
          </a:p>
          <a:p>
            <a:pPr algn="ctr"/>
            <a:r>
              <a:rPr lang="uk-UA" sz="24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Улітку 1888 року батько повіз Лесю на лікування в Одесу. </a:t>
            </a:r>
          </a:p>
          <a:p>
            <a:pPr algn="ctr"/>
            <a:r>
              <a:rPr lang="uk-UA" sz="24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У цей час вірші юної поетеси друкувалися у львівських журналах , на її твори звернули увагу  галицькі  критики  – </a:t>
            </a:r>
          </a:p>
          <a:p>
            <a:pPr algn="ctr"/>
            <a:r>
              <a:rPr lang="uk-UA" sz="24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Іван Франко та  Михайло Павлик </a:t>
            </a:r>
            <a:r>
              <a:rPr lang="uk-UA" sz="240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ru-RU" sz="240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3557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3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6" dur="3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 t="5764" r="1562" b="7778"/>
          <a:stretch>
            <a:fillRect/>
          </a:stretch>
        </p:blipFill>
        <p:spPr bwMode="auto">
          <a:xfrm>
            <a:off x="-57182" y="0"/>
            <a:ext cx="9201182" cy="6858000"/>
          </a:xfrm>
          <a:prstGeom prst="rect">
            <a:avLst/>
          </a:prstGeom>
          <a:noFill/>
        </p:spPr>
      </p:pic>
      <p:pic>
        <p:nvPicPr>
          <p:cNvPr id="5" name="Содержимое 6" descr="vol03-048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857224" y="357166"/>
            <a:ext cx="3143272" cy="4687335"/>
          </a:xfrm>
          <a:effectLst>
            <a:softEdge rad="112500"/>
          </a:effectLst>
        </p:spPr>
      </p:pic>
      <p:sp>
        <p:nvSpPr>
          <p:cNvPr id="21506" name="Текст 2"/>
          <p:cNvSpPr>
            <a:spLocks noGrp="1"/>
          </p:cNvSpPr>
          <p:nvPr>
            <p:ph type="body" sz="half" idx="2"/>
          </p:nvPr>
        </p:nvSpPr>
        <p:spPr>
          <a:xfrm>
            <a:off x="4429125" y="642938"/>
            <a:ext cx="4337050" cy="5429250"/>
          </a:xfrm>
        </p:spPr>
        <p:txBody>
          <a:bodyPr/>
          <a:lstStyle/>
          <a:p>
            <a:pPr algn="ctr"/>
            <a:r>
              <a:rPr lang="uk-UA" sz="24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Леся цікавилася історією. Дев</a:t>
            </a:r>
            <a:r>
              <a:rPr lang="en-US" sz="24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’</a:t>
            </a:r>
            <a:r>
              <a:rPr lang="uk-UA" sz="24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ятнадцятирічною  дівчиною вона написала для молодшої сестри підручник  ,,Стародавня історія східних народів</a:t>
            </a:r>
            <a:r>
              <a:rPr lang="en-US" sz="24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”</a:t>
            </a:r>
            <a:r>
              <a:rPr lang="uk-UA" sz="24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 у якому проводила багато паралелей і порівнянь  дійсності трьохтисячного минулого із сучасним. Цей  підручник  був доступний, лаконічний і цікавий.</a:t>
            </a:r>
          </a:p>
        </p:txBody>
      </p:sp>
      <p:pic>
        <p:nvPicPr>
          <p:cNvPr id="4" name="Місце для зображення 8" descr="00001vlq.jpg"/>
          <p:cNvPicPr>
            <a:picLocks noChangeAspect="1"/>
          </p:cNvPicPr>
          <p:nvPr/>
        </p:nvPicPr>
        <p:blipFill>
          <a:blip r:embed="rId5" cstate="print"/>
          <a:srcRect t="1509" b="1509"/>
          <a:stretch>
            <a:fillRect/>
          </a:stretch>
        </p:blipFill>
        <p:spPr>
          <a:xfrm>
            <a:off x="3357554" y="4143380"/>
            <a:ext cx="1964411" cy="24282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3557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4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3000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3000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3000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uild="p"/>
      <p:bldP spid="21506" grpI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 t="5764" r="1562" b="7778"/>
          <a:stretch>
            <a:fillRect/>
          </a:stretch>
        </p:blipFill>
        <p:spPr bwMode="auto">
          <a:xfrm>
            <a:off x="-57182" y="0"/>
            <a:ext cx="9201182" cy="6858000"/>
          </a:xfrm>
          <a:prstGeom prst="rect">
            <a:avLst/>
          </a:prstGeom>
          <a:noFill/>
        </p:spPr>
      </p:pic>
      <p:pic>
        <p:nvPicPr>
          <p:cNvPr id="7" name="Місце для зображення 6" descr="Јгав®Є Ї«Ґп¤ 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14608" r="14608"/>
          <a:stretch>
            <a:fillRect/>
          </a:stretch>
        </p:blipFill>
        <p:spPr>
          <a:xfrm>
            <a:off x="4214810" y="1000108"/>
            <a:ext cx="4617720" cy="4869160"/>
          </a:xfrm>
        </p:spPr>
      </p:pic>
      <p:sp>
        <p:nvSpPr>
          <p:cNvPr id="6" name="Заголовок 1"/>
          <p:cNvSpPr>
            <a:spLocks noGrp="1"/>
          </p:cNvSpPr>
          <p:nvPr>
            <p:ph type="body" sz="half" idx="2"/>
          </p:nvPr>
        </p:nvSpPr>
        <p:spPr>
          <a:xfrm>
            <a:off x="214282" y="357166"/>
            <a:ext cx="3857652" cy="6500834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uk-UA" sz="2000" b="1" spc="50">
              <a:ln w="11430"/>
              <a:solidFill>
                <a:schemeClr val="accent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  <a:p>
            <a:pPr algn="ctr"/>
            <a:endParaRPr lang="uk-UA" sz="2000" b="1" spc="50">
              <a:ln w="11430"/>
              <a:solidFill>
                <a:schemeClr val="accent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  <a:p>
            <a:pPr algn="ctr"/>
            <a:r>
              <a:rPr lang="uk-UA" sz="2400" b="1" spc="5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У 1888 році за </a:t>
            </a:r>
            <a:r>
              <a:rPr lang="uk-UA" sz="2400" b="1" spc="50" dirty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ініціативи М.Старицького та М.Лисенка в Києві був організований літературний гурток «Плеяда».     </a:t>
            </a:r>
          </a:p>
          <a:p>
            <a:pPr algn="ctr"/>
            <a:r>
              <a:rPr lang="uk-UA" sz="2400" b="1" spc="50" dirty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Леся Українка, як один із керівників гуртка, багато зробила у справі організації перекладів творів світової літератури,адже знала більше 10 мов, які </a:t>
            </a:r>
            <a:r>
              <a:rPr lang="uk-UA" sz="2400" b="1" spc="5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вивчила самотужки</a:t>
            </a:r>
            <a:endParaRPr lang="uk-UA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3557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 t="5764" r="1562" b="7778"/>
          <a:stretch>
            <a:fillRect/>
          </a:stretch>
        </p:blipFill>
        <p:spPr bwMode="auto">
          <a:xfrm>
            <a:off x="-57182" y="0"/>
            <a:ext cx="9201182" cy="6858000"/>
          </a:xfrm>
          <a:prstGeom prst="rect">
            <a:avLst/>
          </a:prstGeom>
          <a:noFill/>
        </p:spPr>
      </p:pic>
      <p:sp>
        <p:nvSpPr>
          <p:cNvPr id="22530" name="Содержимое 1"/>
          <p:cNvSpPr>
            <a:spLocks noGrp="1"/>
          </p:cNvSpPr>
          <p:nvPr>
            <p:ph idx="1"/>
          </p:nvPr>
        </p:nvSpPr>
        <p:spPr>
          <a:xfrm>
            <a:off x="457200" y="1714488"/>
            <a:ext cx="5400684" cy="4457712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uk-UA" sz="26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Перша поетична книжка Лесі Українки </a:t>
            </a:r>
            <a:r>
              <a:rPr lang="uk-UA" sz="3000" b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,,На крилах пісень</a:t>
            </a:r>
            <a:r>
              <a:rPr lang="en-US" sz="3000" b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”</a:t>
            </a:r>
            <a:r>
              <a:rPr lang="uk-UA" sz="3000" b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</a:p>
          <a:p>
            <a:pPr algn="ctr"/>
            <a:r>
              <a:rPr lang="uk-UA" sz="26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вийшла у Львові  на початку  1893року  . Вона складалася із шести поетичних циклів та трьох десятків віршів поза циклами, поем ,,Самсон</a:t>
            </a:r>
            <a:r>
              <a:rPr lang="en-US" sz="26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”</a:t>
            </a:r>
            <a:r>
              <a:rPr lang="uk-UA" sz="26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 ,,Місячна легенда</a:t>
            </a:r>
            <a:r>
              <a:rPr lang="en-US" sz="26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”</a:t>
            </a:r>
            <a:r>
              <a:rPr lang="uk-UA" sz="26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 ,,Русалка</a:t>
            </a:r>
            <a:r>
              <a:rPr lang="en-US" sz="26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”</a:t>
            </a:r>
            <a:r>
              <a:rPr lang="uk-UA" sz="26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.</a:t>
            </a:r>
            <a:r>
              <a:rPr lang="ru-RU" sz="26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Схвальну  рецензію на книгу написав О.Маковей ,  правильно  визначивши  провідні  мотиви  творчості  поетеси : ,,Перший – то сумовитий погляд авторки на своє життя й долю, другий – то культ природи, а третій – то культ України і світове горе</a:t>
            </a:r>
            <a:r>
              <a:rPr lang="en-US" sz="26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” </a:t>
            </a:r>
            <a:r>
              <a:rPr lang="uk-UA" sz="26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.</a:t>
            </a:r>
          </a:p>
          <a:p>
            <a:pPr algn="ctr"/>
            <a:endParaRPr lang="uk-UA" sz="2400">
              <a:latin typeface="Monotype Corsiva" pitchFamily="66" charset="0"/>
            </a:endParaRPr>
          </a:p>
          <a:p>
            <a:pPr algn="ctr"/>
            <a:endParaRPr lang="uk-UA" sz="2400">
              <a:latin typeface="Monotype Corsiva" pitchFamily="66" charset="0"/>
            </a:endParaRPr>
          </a:p>
        </p:txBody>
      </p:sp>
      <p:pic>
        <p:nvPicPr>
          <p:cNvPr id="3" name="Содержимое 4" descr="vol01-25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00760" y="1142984"/>
            <a:ext cx="2357454" cy="318234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3557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20" dur="3000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25" dur="3000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 t="5764" r="1562" b="7778"/>
          <a:stretch>
            <a:fillRect/>
          </a:stretch>
        </p:blipFill>
        <p:spPr bwMode="auto">
          <a:xfrm>
            <a:off x="-57182" y="0"/>
            <a:ext cx="9201182" cy="6858000"/>
          </a:xfrm>
          <a:prstGeom prst="rect">
            <a:avLst/>
          </a:prstGeom>
          <a:noFill/>
        </p:spPr>
      </p:pic>
      <p:sp>
        <p:nvSpPr>
          <p:cNvPr id="11270" name="Заголовок 1"/>
          <p:cNvSpPr>
            <a:spLocks/>
          </p:cNvSpPr>
          <p:nvPr/>
        </p:nvSpPr>
        <p:spPr bwMode="auto">
          <a:xfrm>
            <a:off x="3563938" y="549275"/>
            <a:ext cx="5349875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uk-UA" sz="3600"/>
              <a:t> </a:t>
            </a:r>
            <a:endParaRPr lang="ru-RU" sz="3600" b="1">
              <a:solidFill>
                <a:srgbClr val="3333FF"/>
              </a:solidFill>
            </a:endParaRPr>
          </a:p>
        </p:txBody>
      </p:sp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77050" y="3644900"/>
            <a:ext cx="1908175" cy="2862263"/>
          </a:xfrm>
          <a:prstGeom prst="rect">
            <a:avLst/>
          </a:prstGeom>
          <a:noFill/>
          <a:ln w="38100" cmpd="dbl">
            <a:solidFill>
              <a:srgbClr val="666699"/>
            </a:solidFill>
            <a:miter lim="800000"/>
            <a:headEnd/>
            <a:tailEnd/>
          </a:ln>
          <a:effectLst/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0" y="3000372"/>
            <a:ext cx="1966912" cy="2946400"/>
          </a:xfrm>
          <a:prstGeom prst="rect">
            <a:avLst/>
          </a:prstGeom>
          <a:noFill/>
          <a:ln w="38100" cmpd="dbl">
            <a:solidFill>
              <a:srgbClr val="666699"/>
            </a:solidFill>
            <a:miter lim="800000"/>
            <a:headEnd/>
            <a:tailEnd/>
          </a:ln>
          <a:effectLst/>
        </p:spPr>
      </p:pic>
      <p:pic>
        <p:nvPicPr>
          <p:cNvPr id="11275" name="Picture 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1550" y="765175"/>
            <a:ext cx="2830513" cy="4319588"/>
          </a:xfrm>
          <a:prstGeom prst="rect">
            <a:avLst/>
          </a:prstGeom>
          <a:noFill/>
          <a:ln w="38100" cmpd="dbl">
            <a:solidFill>
              <a:srgbClr val="666699"/>
            </a:solidFill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4143372" y="928670"/>
            <a:ext cx="4572000" cy="200054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4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У 1899 році у Львові вийшла  друга Лесина збірка </a:t>
            </a:r>
          </a:p>
          <a:p>
            <a:pPr algn="ctr"/>
            <a:r>
              <a:rPr lang="uk-UA" sz="2800" b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,,Думи і мрії</a:t>
            </a:r>
            <a:r>
              <a:rPr lang="en-US" sz="2800" b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”</a:t>
            </a:r>
            <a:r>
              <a:rPr lang="uk-UA" sz="24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 яка  засвідчила безсумнівний злет творчості молодої поетеси. </a:t>
            </a:r>
          </a:p>
        </p:txBody>
      </p:sp>
    </p:spTree>
  </p:cSld>
  <p:clrMapOvr>
    <a:masterClrMapping/>
  </p:clrMapOvr>
  <p:transition advTm="35579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 b="777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r="3096"/>
          <a:stretch>
            <a:fillRect/>
          </a:stretch>
        </p:blipFill>
        <p:spPr bwMode="auto">
          <a:xfrm>
            <a:off x="285720" y="1928802"/>
            <a:ext cx="3004060" cy="4525963"/>
          </a:xfrm>
          <a:prstGeom prst="rect">
            <a:avLst/>
          </a:prstGeom>
          <a:noFill/>
          <a:ln w="38100" cmpd="dbl">
            <a:solidFill>
              <a:srgbClr val="666699"/>
            </a:solidFill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4429124" y="3286124"/>
            <a:ext cx="40005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i="1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На шлях  я вийшла </a:t>
            </a:r>
            <a:br>
              <a:rPr lang="uk-UA" sz="2400" b="1" i="1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uk-UA" sz="2400" b="1" i="1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         ранньою весною</a:t>
            </a:r>
            <a:br>
              <a:rPr lang="uk-UA" sz="2400" b="1" i="1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uk-UA" sz="2400" b="1" i="1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І тихий спів </a:t>
            </a:r>
            <a:br>
              <a:rPr lang="uk-UA" sz="2400" b="1" i="1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uk-UA" sz="2400" b="1" i="1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        несмілий заспівала,</a:t>
            </a:r>
            <a:br>
              <a:rPr lang="uk-UA" sz="2400" b="1" i="1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uk-UA" sz="2400" b="1" i="1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А хто стрічався </a:t>
            </a:r>
            <a:br>
              <a:rPr lang="uk-UA" sz="2400" b="1" i="1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uk-UA" sz="2400" b="1" i="1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        на шляху зо мною,</a:t>
            </a:r>
            <a:br>
              <a:rPr lang="uk-UA" sz="2400" b="1" i="1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uk-UA" sz="2400" b="1" i="1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Того я щирим </a:t>
            </a:r>
            <a:br>
              <a:rPr lang="uk-UA" sz="2400" b="1" i="1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uk-UA" sz="2400" b="1" i="1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        серденьком вітала.</a:t>
            </a:r>
            <a:endParaRPr lang="ru-RU" sz="2400" b="1" i="1">
              <a:solidFill>
                <a:schemeClr val="accent3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14678" y="928670"/>
            <a:ext cx="5643602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Леся Українка. </a:t>
            </a:r>
          </a:p>
          <a:p>
            <a:pPr algn="ctr"/>
            <a:r>
              <a:rPr lang="uk-UA" sz="4000" b="1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(1871-1913)</a:t>
            </a:r>
            <a:endParaRPr lang="ru-RU" sz="4000" b="1" i="1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uk-UA" sz="4000" b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Життєвий і творчий шлях</a:t>
            </a:r>
            <a:endParaRPr lang="ru-RU" sz="4000" b="1"/>
          </a:p>
        </p:txBody>
      </p:sp>
    </p:spTree>
  </p:cSld>
  <p:clrMapOvr>
    <a:masterClrMapping/>
  </p:clrMapOvr>
  <p:transition advTm="35579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 t="5764" r="1562" b="7778"/>
          <a:stretch>
            <a:fillRect/>
          </a:stretch>
        </p:blipFill>
        <p:spPr bwMode="auto">
          <a:xfrm>
            <a:off x="-57182" y="0"/>
            <a:ext cx="9201182" cy="6858000"/>
          </a:xfrm>
          <a:prstGeom prst="rect">
            <a:avLst/>
          </a:prstGeom>
          <a:noFill/>
        </p:spPr>
      </p:pic>
      <p:pic>
        <p:nvPicPr>
          <p:cNvPr id="13324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2708275"/>
            <a:ext cx="2008187" cy="3305175"/>
          </a:xfrm>
          <a:prstGeom prst="rect">
            <a:avLst/>
          </a:prstGeom>
          <a:noFill/>
          <a:ln w="38100" cmpd="dbl">
            <a:solidFill>
              <a:srgbClr val="666699"/>
            </a:solidFill>
            <a:miter lim="800000"/>
            <a:headEnd/>
            <a:tailEnd/>
          </a:ln>
          <a:effectLst/>
        </p:spPr>
      </p:pic>
      <p:pic>
        <p:nvPicPr>
          <p:cNvPr id="13325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77050" y="3429000"/>
            <a:ext cx="1944688" cy="3095625"/>
          </a:xfrm>
          <a:prstGeom prst="rect">
            <a:avLst/>
          </a:prstGeom>
          <a:noFill/>
          <a:ln w="38100" cmpd="dbl">
            <a:solidFill>
              <a:srgbClr val="666699"/>
            </a:solidFill>
            <a:miter lim="800000"/>
            <a:headEnd/>
            <a:tailEnd/>
          </a:ln>
          <a:effectLst/>
        </p:spPr>
      </p:pic>
      <p:pic>
        <p:nvPicPr>
          <p:cNvPr id="13326" name="Picture 14"/>
          <p:cNvPicPr>
            <a:picLocks noChangeAspect="1" noChangeArrowheads="1"/>
          </p:cNvPicPr>
          <p:nvPr/>
        </p:nvPicPr>
        <p:blipFill>
          <a:blip r:embed="rId5"/>
          <a:srcRect l="5807" r="4688"/>
          <a:stretch>
            <a:fillRect/>
          </a:stretch>
        </p:blipFill>
        <p:spPr bwMode="auto">
          <a:xfrm>
            <a:off x="533400" y="476250"/>
            <a:ext cx="3389313" cy="4897438"/>
          </a:xfrm>
          <a:prstGeom prst="rect">
            <a:avLst/>
          </a:prstGeom>
          <a:noFill/>
          <a:ln w="38100" cmpd="dbl">
            <a:solidFill>
              <a:srgbClr val="666699"/>
            </a:solidFill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4143372" y="1357298"/>
            <a:ext cx="45720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А  у  1902 році  в Чернівцях  - книга поезій </a:t>
            </a:r>
            <a:r>
              <a:rPr lang="uk-UA" sz="2800" b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,,Відгуки</a:t>
            </a:r>
            <a:r>
              <a:rPr lang="en-US" sz="2800" b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”</a:t>
            </a:r>
            <a:r>
              <a:rPr lang="uk-UA" sz="2800" b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uk-UA" sz="24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.</a:t>
            </a:r>
            <a:endParaRPr lang="ru-RU" sz="240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advTm="35579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 t="5764" r="1562" b="7778"/>
          <a:stretch>
            <a:fillRect/>
          </a:stretch>
        </p:blipFill>
        <p:spPr bwMode="auto">
          <a:xfrm>
            <a:off x="-57182" y="0"/>
            <a:ext cx="9201182" cy="6858000"/>
          </a:xfrm>
          <a:prstGeom prst="rect">
            <a:avLst/>
          </a:prstGeom>
          <a:noFill/>
        </p:spPr>
      </p:pic>
      <p:sp>
        <p:nvSpPr>
          <p:cNvPr id="8198" name="Заголовок 1"/>
          <p:cNvSpPr>
            <a:spLocks/>
          </p:cNvSpPr>
          <p:nvPr/>
        </p:nvSpPr>
        <p:spPr bwMode="auto">
          <a:xfrm>
            <a:off x="4154488" y="333375"/>
            <a:ext cx="4989512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uk-UA" sz="3600"/>
              <a:t> </a:t>
            </a:r>
            <a:r>
              <a:rPr lang="uk-UA" sz="2400" b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1894 – поїздка до дядька Михайла Драгоманова </a:t>
            </a:r>
            <a:br>
              <a:rPr lang="uk-UA" sz="2400" b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uk-UA" sz="2400" b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 Софію (Болгарія)</a:t>
            </a:r>
            <a:endParaRPr lang="ru-RU" sz="2400" b="1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928670"/>
            <a:ext cx="2965472" cy="3873745"/>
          </a:xfrm>
          <a:prstGeom prst="rect">
            <a:avLst/>
          </a:prstGeom>
          <a:noFill/>
          <a:ln w="38100" cmpd="dbl">
            <a:solidFill>
              <a:srgbClr val="666699"/>
            </a:solidFill>
            <a:miter lim="800000"/>
            <a:headEnd/>
            <a:tailEnd/>
          </a:ln>
          <a:effectLst/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3429000"/>
            <a:ext cx="4425548" cy="2955926"/>
          </a:xfrm>
          <a:prstGeom prst="rect">
            <a:avLst/>
          </a:prstGeom>
          <a:noFill/>
          <a:ln w="38100" cmpd="dbl">
            <a:solidFill>
              <a:srgbClr val="666699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advTm="35579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 t="5764" r="1562" b="7778"/>
          <a:stretch>
            <a:fillRect/>
          </a:stretch>
        </p:blipFill>
        <p:spPr bwMode="auto">
          <a:xfrm>
            <a:off x="-57182" y="0"/>
            <a:ext cx="9201182" cy="6858000"/>
          </a:xfrm>
          <a:prstGeom prst="rect">
            <a:avLst/>
          </a:prstGeom>
          <a:noFill/>
        </p:spPr>
      </p:pic>
      <p:sp>
        <p:nvSpPr>
          <p:cNvPr id="9222" name="Заголовок 1"/>
          <p:cNvSpPr>
            <a:spLocks/>
          </p:cNvSpPr>
          <p:nvPr/>
        </p:nvSpPr>
        <p:spPr bwMode="auto">
          <a:xfrm>
            <a:off x="3794125" y="260350"/>
            <a:ext cx="5349875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uk-UA" sz="3600"/>
              <a:t> </a:t>
            </a:r>
            <a:r>
              <a:rPr lang="uk-UA" sz="2400" b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1897 – у Криму на лікуванні знайомиться з білоруським журналістом </a:t>
            </a:r>
            <a:br>
              <a:rPr lang="uk-UA" sz="2400" b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uk-UA" sz="2400" b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Сергієм Мержинським</a:t>
            </a:r>
            <a:endParaRPr lang="ru-RU" sz="2400" b="1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3"/>
          <a:srcRect l="5759" t="5779" r="8994" b="1303"/>
          <a:stretch>
            <a:fillRect/>
          </a:stretch>
        </p:blipFill>
        <p:spPr bwMode="auto">
          <a:xfrm>
            <a:off x="928662" y="928670"/>
            <a:ext cx="2895280" cy="4394196"/>
          </a:xfrm>
          <a:prstGeom prst="rect">
            <a:avLst/>
          </a:prstGeom>
          <a:noFill/>
          <a:ln w="38100" cmpd="dbl">
            <a:solidFill>
              <a:srgbClr val="666699"/>
            </a:solidFill>
            <a:miter lim="800000"/>
            <a:headEnd/>
            <a:tailEnd/>
          </a:ln>
          <a:effectLst/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4"/>
          <a:srcRect t="6363"/>
          <a:stretch>
            <a:fillRect/>
          </a:stretch>
        </p:blipFill>
        <p:spPr bwMode="auto">
          <a:xfrm>
            <a:off x="4214810" y="3429000"/>
            <a:ext cx="4321175" cy="3033712"/>
          </a:xfrm>
          <a:prstGeom prst="rect">
            <a:avLst/>
          </a:prstGeom>
          <a:noFill/>
          <a:ln w="38100" cmpd="dbl">
            <a:solidFill>
              <a:srgbClr val="666699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advTm="35579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 t="5764" r="1562" b="7778"/>
          <a:stretch>
            <a:fillRect/>
          </a:stretch>
        </p:blipFill>
        <p:spPr bwMode="auto">
          <a:xfrm>
            <a:off x="-57182" y="0"/>
            <a:ext cx="9201182" cy="6858000"/>
          </a:xfrm>
          <a:prstGeom prst="rect">
            <a:avLst/>
          </a:prstGeom>
          <a:noFill/>
        </p:spPr>
      </p:pic>
      <p:sp>
        <p:nvSpPr>
          <p:cNvPr id="14343" name="Заголовок 1"/>
          <p:cNvSpPr>
            <a:spLocks/>
          </p:cNvSpPr>
          <p:nvPr/>
        </p:nvSpPr>
        <p:spPr bwMode="auto">
          <a:xfrm>
            <a:off x="250825" y="4508500"/>
            <a:ext cx="6049963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uk-UA" sz="3600"/>
              <a:t> </a:t>
            </a:r>
            <a:r>
              <a:rPr lang="uk-UA" sz="2400" b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1903 – взяла участь у відкритті пам</a:t>
            </a:r>
            <a:r>
              <a:rPr lang="ru-RU" sz="2400" b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’</a:t>
            </a:r>
            <a:r>
              <a:rPr lang="uk-UA" sz="2400" b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ятника Іванові Котляревському в Полтаві</a:t>
            </a:r>
            <a:endParaRPr lang="ru-RU" sz="3600" b="1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4344" name="Picture 8"/>
          <p:cNvPicPr>
            <a:picLocks noChangeAspect="1" noChangeArrowheads="1"/>
          </p:cNvPicPr>
          <p:nvPr/>
        </p:nvPicPr>
        <p:blipFill>
          <a:blip r:embed="rId3"/>
          <a:srcRect r="1418"/>
          <a:stretch>
            <a:fillRect/>
          </a:stretch>
        </p:blipFill>
        <p:spPr bwMode="auto">
          <a:xfrm>
            <a:off x="539750" y="260350"/>
            <a:ext cx="5257800" cy="4124325"/>
          </a:xfrm>
          <a:prstGeom prst="rect">
            <a:avLst/>
          </a:prstGeom>
          <a:noFill/>
          <a:ln w="38100" cmpd="dbl">
            <a:solidFill>
              <a:srgbClr val="666699"/>
            </a:solidFill>
            <a:miter lim="800000"/>
            <a:headEnd/>
            <a:tailEnd/>
          </a:ln>
          <a:effectLst/>
        </p:spPr>
      </p:pic>
      <p:pic>
        <p:nvPicPr>
          <p:cNvPr id="14345" name="Picture 9"/>
          <p:cNvPicPr>
            <a:picLocks noChangeAspect="1" noChangeArrowheads="1"/>
          </p:cNvPicPr>
          <p:nvPr/>
        </p:nvPicPr>
        <p:blipFill>
          <a:blip r:embed="rId4"/>
          <a:srcRect l="18207" r="14049"/>
          <a:stretch>
            <a:fillRect/>
          </a:stretch>
        </p:blipFill>
        <p:spPr bwMode="auto">
          <a:xfrm>
            <a:off x="6370638" y="1844675"/>
            <a:ext cx="2413000" cy="4746625"/>
          </a:xfrm>
          <a:prstGeom prst="rect">
            <a:avLst/>
          </a:prstGeom>
          <a:noFill/>
          <a:ln w="38100" cmpd="dbl">
            <a:solidFill>
              <a:srgbClr val="666699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advTm="35579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 t="5764" r="1562" b="7778"/>
          <a:stretch>
            <a:fillRect/>
          </a:stretch>
        </p:blipFill>
        <p:spPr bwMode="auto">
          <a:xfrm>
            <a:off x="-57182" y="0"/>
            <a:ext cx="9201182" cy="6858000"/>
          </a:xfrm>
          <a:prstGeom prst="rect">
            <a:avLst/>
          </a:prstGeom>
          <a:noFill/>
        </p:spPr>
      </p:pic>
      <p:sp>
        <p:nvSpPr>
          <p:cNvPr id="16389" name="Заголовок 1"/>
          <p:cNvSpPr>
            <a:spLocks/>
          </p:cNvSpPr>
          <p:nvPr/>
        </p:nvSpPr>
        <p:spPr bwMode="auto">
          <a:xfrm>
            <a:off x="4286247" y="2143116"/>
            <a:ext cx="4857753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Wingdings 2" pitchFamily="18" charset="2"/>
              <a:buNone/>
            </a:pPr>
            <a:r>
              <a:rPr lang="uk-UA" sz="3600"/>
              <a:t> </a:t>
            </a:r>
            <a:r>
              <a:rPr lang="uk-UA" sz="24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25 липня 1907 року вийшла заміж за фольклориста </a:t>
            </a:r>
          </a:p>
          <a:p>
            <a:pPr algn="ctr">
              <a:buFont typeface="Wingdings 2" pitchFamily="18" charset="2"/>
              <a:buNone/>
            </a:pPr>
            <a:r>
              <a:rPr lang="uk-UA" sz="24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Климентія  Квітку.</a:t>
            </a:r>
          </a:p>
          <a:p>
            <a:pPr algn="ctr">
              <a:buFont typeface="Wingdings 2" pitchFamily="18" charset="2"/>
              <a:buNone/>
            </a:pPr>
            <a:r>
              <a:rPr lang="uk-UA" sz="2400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Згодом чоловік одержав посаду в суді в Криму, і подружжя переїхало туди, а згодом </a:t>
            </a:r>
          </a:p>
          <a:p>
            <a:pPr algn="ctr">
              <a:buFont typeface="Wingdings 2" pitchFamily="18" charset="2"/>
              <a:buNone/>
            </a:pPr>
            <a:r>
              <a:rPr lang="uk-UA" sz="2400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до  Ялти.</a:t>
            </a:r>
          </a:p>
          <a:p>
            <a:pPr algn="ctr">
              <a:buFont typeface="Wingdings 2" pitchFamily="18" charset="2"/>
              <a:buNone/>
            </a:pPr>
            <a:endParaRPr lang="uk-UA" sz="2800" i="1">
              <a:latin typeface="Monotype Corsiva" pitchFamily="66" charset="0"/>
            </a:endParaRPr>
          </a:p>
          <a:p>
            <a:pPr algn="ctr"/>
            <a:endParaRPr lang="ru-RU" sz="2800" b="1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3"/>
          <a:srcRect l="53944" t="13965" r="9450" b="14857"/>
          <a:stretch>
            <a:fillRect/>
          </a:stretch>
        </p:blipFill>
        <p:spPr bwMode="auto">
          <a:xfrm>
            <a:off x="1071538" y="928670"/>
            <a:ext cx="3055932" cy="4458134"/>
          </a:xfrm>
          <a:prstGeom prst="rect">
            <a:avLst/>
          </a:prstGeom>
          <a:noFill/>
          <a:ln w="38100" cmpd="dbl">
            <a:solidFill>
              <a:srgbClr val="666699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advTm="35579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 t="5764" r="1562" b="7778"/>
          <a:stretch>
            <a:fillRect/>
          </a:stretch>
        </p:blipFill>
        <p:spPr bwMode="auto">
          <a:xfrm>
            <a:off x="-57182" y="0"/>
            <a:ext cx="9201182" cy="6858000"/>
          </a:xfrm>
          <a:prstGeom prst="rect">
            <a:avLst/>
          </a:prstGeom>
          <a:noFill/>
        </p:spPr>
      </p:pic>
      <p:pic>
        <p:nvPicPr>
          <p:cNvPr id="5" name="Содержимое 4" descr="vol06-096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786314" y="928670"/>
            <a:ext cx="3457184" cy="5010411"/>
          </a:xfrm>
          <a:effectLst>
            <a:softEdge rad="112500"/>
          </a:effectLst>
        </p:spPr>
      </p:pic>
      <p:sp>
        <p:nvSpPr>
          <p:cNvPr id="24579" name="TextBox 2"/>
          <p:cNvSpPr txBox="1">
            <a:spLocks noChangeArrowheads="1"/>
          </p:cNvSpPr>
          <p:nvPr/>
        </p:nvSpPr>
        <p:spPr bwMode="auto">
          <a:xfrm>
            <a:off x="428625" y="642938"/>
            <a:ext cx="4143375" cy="489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Через хворобу Лесі Українці доводилося  </a:t>
            </a:r>
          </a:p>
          <a:p>
            <a:pPr algn="ctr"/>
            <a:r>
              <a:rPr lang="uk-UA" sz="2400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багато їздити по світу.</a:t>
            </a:r>
          </a:p>
          <a:p>
            <a:pPr algn="ctr"/>
            <a:r>
              <a:rPr lang="uk-UA" sz="2400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Вона лікувалася в Криму й на Кавказі, у Німеччині й Швейцарії, в Італії  та  Єгипті.</a:t>
            </a:r>
          </a:p>
          <a:p>
            <a:pPr algn="ctr"/>
            <a:r>
              <a:rPr lang="uk-UA" sz="2400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  І хоча чужина завжди викликала  в неї тугу за рідним краєм, але й збагачувала новими враженнями, знанням життя інших народів, зміцнювала та  поглиблювала інтернаціональні мотиви її творчості.</a:t>
            </a:r>
            <a:endParaRPr lang="ru-RU" sz="2400" i="1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  <p:custDataLst>
      <p:tags r:id="rId1"/>
    </p:custDataLst>
  </p:cSld>
  <p:clrMapOvr>
    <a:masterClrMapping/>
  </p:clrMapOvr>
  <p:transition advTm="3557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0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3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79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 t="5764" r="1562" b="7778"/>
          <a:stretch>
            <a:fillRect/>
          </a:stretch>
        </p:blipFill>
        <p:spPr bwMode="auto">
          <a:xfrm>
            <a:off x="-57182" y="0"/>
            <a:ext cx="9201182" cy="6858000"/>
          </a:xfrm>
          <a:prstGeom prst="rect">
            <a:avLst/>
          </a:prstGeom>
          <a:noFill/>
        </p:spPr>
      </p:pic>
      <p:pic>
        <p:nvPicPr>
          <p:cNvPr id="4" name="Содержимое 3" descr="2007-07-18-142.jpg"/>
          <p:cNvPicPr>
            <a:picLocks noGrp="1" noChangeAspect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4071938" y="357188"/>
            <a:ext cx="4357687" cy="6191250"/>
          </a:xfrm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14313" y="1214438"/>
            <a:ext cx="3643312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4000" b="1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Померла </a:t>
            </a:r>
          </a:p>
          <a:p>
            <a:pPr algn="ctr"/>
            <a:r>
              <a:rPr lang="uk-UA" sz="4000" b="1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Леся Українка </a:t>
            </a:r>
          </a:p>
          <a:p>
            <a:pPr algn="ctr"/>
            <a:r>
              <a:rPr lang="uk-UA" sz="4000" b="1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1 серпня 1913року </a:t>
            </a:r>
          </a:p>
          <a:p>
            <a:pPr algn="ctr"/>
            <a:r>
              <a:rPr lang="uk-UA" sz="4000" b="1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 Грузії, у місті Сурамі</a:t>
            </a:r>
            <a:r>
              <a:rPr lang="uk-UA" sz="4000" b="1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</p:txBody>
      </p:sp>
    </p:spTree>
    <p:custDataLst>
      <p:tags r:id="rId1"/>
    </p:custDataLst>
  </p:cSld>
  <p:clrMapOvr>
    <a:masterClrMapping/>
  </p:clrMapOvr>
  <p:transition advTm="3557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2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5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 t="5764" r="1562" b="7778"/>
          <a:stretch>
            <a:fillRect/>
          </a:stretch>
        </p:blipFill>
        <p:spPr bwMode="auto">
          <a:xfrm>
            <a:off x="-57182" y="0"/>
            <a:ext cx="9201182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628" y="714375"/>
            <a:ext cx="4143372" cy="4429125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uk-UA" sz="3200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Її  тіло  перевезли </a:t>
            </a:r>
            <a:br>
              <a:rPr lang="uk-UA" sz="3200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uk-UA" sz="3200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до Києва  й  поховали  на  Байковому кладовищі , поряд  із могилами  батька  </a:t>
            </a:r>
            <a:br>
              <a:rPr lang="uk-UA" sz="3200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uk-UA" sz="3200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та  брата.</a:t>
            </a:r>
            <a:endParaRPr lang="ru-RU" sz="3200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7" name="Содержимое 6" descr="vol12-112-2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500034" y="457782"/>
            <a:ext cx="4357718" cy="6137631"/>
          </a:xfrm>
          <a:effectLst>
            <a:softEdge rad="112500"/>
          </a:effectLst>
        </p:spPr>
      </p:pic>
      <p:sp>
        <p:nvSpPr>
          <p:cNvPr id="34818" name="Текст 2"/>
          <p:cNvSpPr>
            <a:spLocks noGrp="1"/>
          </p:cNvSpPr>
          <p:nvPr>
            <p:ph type="body" sz="half" idx="2"/>
          </p:nvPr>
        </p:nvSpPr>
        <p:spPr>
          <a:xfrm>
            <a:off x="5214942" y="2000240"/>
            <a:ext cx="3643313" cy="1400175"/>
          </a:xfrm>
        </p:spPr>
        <p:txBody>
          <a:bodyPr/>
          <a:lstStyle/>
          <a:p>
            <a:pPr algn="ctr" eaLnBrk="1" hangingPunct="1"/>
            <a:endParaRPr lang="uk-UA" sz="3600" b="1">
              <a:latin typeface="Monotype Corsiva" pitchFamily="66" charset="0"/>
            </a:endParaRPr>
          </a:p>
          <a:p>
            <a:pPr algn="ctr" eaLnBrk="1" hangingPunct="1"/>
            <a:endParaRPr lang="ru-RU" sz="3600" b="1">
              <a:latin typeface="Monotype Corsiva" pitchFamily="66" charset="0"/>
            </a:endParaRPr>
          </a:p>
        </p:txBody>
      </p:sp>
    </p:spTree>
    <p:custDataLst>
      <p:tags r:id="rId1"/>
    </p:custDataLst>
  </p:cSld>
  <p:clrMapOvr>
    <a:masterClrMapping/>
  </p:clrMapOvr>
  <p:transition advTm="3557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xit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ircle(in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42852"/>
            <a:ext cx="2786082" cy="2249873"/>
          </a:xfrm>
          <a:prstGeom prst="rect">
            <a:avLst/>
          </a:prstGeom>
          <a:noFill/>
        </p:spPr>
      </p:pic>
      <p:pic>
        <p:nvPicPr>
          <p:cNvPr id="7" name="Объект 2"/>
          <p:cNvPicPr>
            <a:picLocks/>
          </p:cNvPicPr>
          <p:nvPr/>
        </p:nvPicPr>
        <p:blipFill>
          <a:blip r:embed="rId3"/>
          <a:srcRect l="19531" t="5208" r="12500" b="17708"/>
          <a:stretch>
            <a:fillRect/>
          </a:stretch>
        </p:blipFill>
        <p:spPr bwMode="auto">
          <a:xfrm>
            <a:off x="3357554" y="142852"/>
            <a:ext cx="271464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 cstate="print"/>
          <a:srcRect l="5873" t="13020" r="56110" b="12863"/>
          <a:stretch>
            <a:fillRect/>
          </a:stretch>
        </p:blipFill>
        <p:spPr bwMode="auto">
          <a:xfrm>
            <a:off x="3500430" y="428604"/>
            <a:ext cx="857256" cy="1253622"/>
          </a:xfrm>
          <a:prstGeom prst="rect">
            <a:avLst/>
          </a:prstGeom>
          <a:noFill/>
          <a:ln w="38100" cmpd="dbl">
            <a:solidFill>
              <a:srgbClr val="666699"/>
            </a:solidFill>
            <a:miter lim="800000"/>
            <a:headEnd/>
            <a:tailEnd/>
          </a:ln>
          <a:effectLst/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5" cstate="print"/>
          <a:srcRect l="52684" t="11708" r="9253" b="15434"/>
          <a:stretch>
            <a:fillRect/>
          </a:stretch>
        </p:blipFill>
        <p:spPr bwMode="auto">
          <a:xfrm>
            <a:off x="4714876" y="428604"/>
            <a:ext cx="878932" cy="1261789"/>
          </a:xfrm>
          <a:prstGeom prst="rect">
            <a:avLst/>
          </a:prstGeom>
          <a:noFill/>
          <a:ln w="38100" cmpd="dbl">
            <a:solidFill>
              <a:srgbClr val="666699"/>
            </a:solidFill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3286116" y="1857364"/>
            <a:ext cx="12858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900" b="1">
                <a:solidFill>
                  <a:srgbClr val="3333FF"/>
                </a:solidFill>
              </a:rPr>
              <a:t>Петро Косач, </a:t>
            </a:r>
            <a:br>
              <a:rPr lang="uk-UA" sz="900" b="1">
                <a:solidFill>
                  <a:srgbClr val="3333FF"/>
                </a:solidFill>
              </a:rPr>
            </a:br>
            <a:r>
              <a:rPr lang="uk-UA" sz="900" b="1">
                <a:solidFill>
                  <a:srgbClr val="3333FF"/>
                </a:solidFill>
              </a:rPr>
              <a:t>батько</a:t>
            </a:r>
            <a:endParaRPr lang="ru-RU" sz="900"/>
          </a:p>
        </p:txBody>
      </p:sp>
      <p:sp>
        <p:nvSpPr>
          <p:cNvPr id="11" name="Прямоугольник 10"/>
          <p:cNvSpPr/>
          <p:nvPr/>
        </p:nvSpPr>
        <p:spPr>
          <a:xfrm>
            <a:off x="4643438" y="1857364"/>
            <a:ext cx="10001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900" b="1">
                <a:solidFill>
                  <a:srgbClr val="3333FF"/>
                </a:solidFill>
              </a:rPr>
              <a:t>Олена Косач ,</a:t>
            </a:r>
          </a:p>
          <a:p>
            <a:pPr algn="ctr"/>
            <a:r>
              <a:rPr lang="uk-UA" sz="900" b="1">
                <a:solidFill>
                  <a:srgbClr val="3333FF"/>
                </a:solidFill>
              </a:rPr>
              <a:t> мати</a:t>
            </a:r>
            <a:endParaRPr lang="ru-RU" sz="900"/>
          </a:p>
        </p:txBody>
      </p:sp>
      <p:pic>
        <p:nvPicPr>
          <p:cNvPr id="76804" name="Picture 4" descr="Картинки по запросу лід на річці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72198" y="142852"/>
            <a:ext cx="2928958" cy="2286016"/>
          </a:xfrm>
          <a:prstGeom prst="rect">
            <a:avLst/>
          </a:prstGeom>
          <a:noFill/>
        </p:spPr>
      </p:pic>
      <p:pic>
        <p:nvPicPr>
          <p:cNvPr id="76808" name="Picture 8" descr="Похожее изображение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86446" y="2428868"/>
            <a:ext cx="3214710" cy="2139433"/>
          </a:xfrm>
          <a:prstGeom prst="rect">
            <a:avLst/>
          </a:prstGeom>
          <a:noFill/>
        </p:spPr>
      </p:pic>
      <p:pic>
        <p:nvPicPr>
          <p:cNvPr id="76810" name="Picture 10" descr="Картинки по запросу перо і пергамент картинка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86446" y="4572008"/>
            <a:ext cx="3179058" cy="2118048"/>
          </a:xfrm>
          <a:prstGeom prst="rect">
            <a:avLst/>
          </a:prstGeom>
          <a:noFill/>
        </p:spPr>
      </p:pic>
      <p:pic>
        <p:nvPicPr>
          <p:cNvPr id="16" name="Объект 2"/>
          <p:cNvPicPr>
            <a:picLocks/>
          </p:cNvPicPr>
          <p:nvPr/>
        </p:nvPicPr>
        <p:blipFill>
          <a:blip r:embed="rId3"/>
          <a:srcRect l="19531" t="5208" r="12500" b="17708"/>
          <a:stretch>
            <a:fillRect/>
          </a:stretch>
        </p:blipFill>
        <p:spPr bwMode="auto">
          <a:xfrm>
            <a:off x="2928926" y="4572008"/>
            <a:ext cx="285752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лісова-пісня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2910" y="4143380"/>
            <a:ext cx="2286016" cy="2584159"/>
          </a:xfrm>
          <a:prstGeom prst="rect">
            <a:avLst/>
          </a:prstGeom>
        </p:spPr>
      </p:pic>
      <p:pic>
        <p:nvPicPr>
          <p:cNvPr id="76812" name="Picture 12" descr="Похожее изображение"/>
          <p:cNvPicPr>
            <a:picLocks noChangeAspect="1" noChangeArrowheads="1"/>
          </p:cNvPicPr>
          <p:nvPr/>
        </p:nvPicPr>
        <p:blipFill>
          <a:blip r:embed="rId10"/>
          <a:srcRect l="7985" r="15712"/>
          <a:stretch>
            <a:fillRect/>
          </a:stretch>
        </p:blipFill>
        <p:spPr bwMode="auto">
          <a:xfrm>
            <a:off x="642910" y="2357430"/>
            <a:ext cx="2730561" cy="2014521"/>
          </a:xfrm>
          <a:prstGeom prst="rect">
            <a:avLst/>
          </a:prstGeom>
          <a:noFill/>
        </p:spPr>
      </p:pic>
      <p:pic>
        <p:nvPicPr>
          <p:cNvPr id="19" name="Picture 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072066" y="5357826"/>
            <a:ext cx="598479" cy="897718"/>
          </a:xfrm>
          <a:prstGeom prst="rect">
            <a:avLst/>
          </a:prstGeom>
          <a:noFill/>
          <a:ln w="38100" cmpd="dbl">
            <a:solidFill>
              <a:srgbClr val="666699"/>
            </a:solidFill>
            <a:miter lim="800000"/>
            <a:headEnd/>
            <a:tailEnd/>
          </a:ln>
          <a:effectLst/>
        </p:spPr>
      </p:pic>
      <p:pic>
        <p:nvPicPr>
          <p:cNvPr id="20" name="Picture 1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000496" y="5286388"/>
            <a:ext cx="777867" cy="1238237"/>
          </a:xfrm>
          <a:prstGeom prst="rect">
            <a:avLst/>
          </a:prstGeom>
          <a:noFill/>
          <a:ln w="38100" cmpd="dbl">
            <a:solidFill>
              <a:srgbClr val="666699"/>
            </a:solidFill>
            <a:miter lim="800000"/>
            <a:headEnd/>
            <a:tailEnd/>
          </a:ln>
          <a:effectLst/>
        </p:spPr>
      </p:pic>
      <p:pic>
        <p:nvPicPr>
          <p:cNvPr id="21" name="Содержимое 4" descr="vol01-256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3000364" y="5000636"/>
            <a:ext cx="830548" cy="1121162"/>
          </a:xfrm>
          <a:prstGeom prst="rect">
            <a:avLst/>
          </a:prstGeom>
        </p:spPr>
      </p:pic>
      <p:pic>
        <p:nvPicPr>
          <p:cNvPr id="76802" name="Picture 2" descr="Картинки по запросу леся українка життя і творчість картинки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286116" y="2214554"/>
            <a:ext cx="2428892" cy="2768388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 rot="10800000" flipV="1">
            <a:off x="0" y="357166"/>
            <a:ext cx="601859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all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кроссенс</a:t>
            </a:r>
            <a:endParaRPr lang="ru-RU" sz="5400" b="1" cap="all" spc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928926" y="142852"/>
            <a:ext cx="41069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1</a:t>
            </a:r>
            <a:endParaRPr lang="ru-RU" sz="4000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643570" y="142852"/>
            <a:ext cx="41069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2</a:t>
            </a:r>
            <a:endParaRPr lang="ru-RU" sz="4000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429652" y="214290"/>
            <a:ext cx="5000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3</a:t>
            </a:r>
            <a:endParaRPr lang="ru-RU" sz="4000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8501090" y="2571744"/>
            <a:ext cx="41069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4</a:t>
            </a:r>
            <a:endParaRPr lang="ru-RU" sz="4000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8286776" y="4643446"/>
            <a:ext cx="5714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5</a:t>
            </a:r>
            <a:endParaRPr lang="ru-RU" sz="4000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143240" y="6000768"/>
            <a:ext cx="4286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>
                <a:solidFill>
                  <a:srgbClr val="993366"/>
                </a:solidFill>
                <a:latin typeface="Monotype Corsiva" pitchFamily="66" charset="0"/>
              </a:rPr>
              <a:t>6</a:t>
            </a:r>
            <a:endParaRPr lang="ru-RU" sz="4000" b="1">
              <a:solidFill>
                <a:srgbClr val="993366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143504" y="2500306"/>
            <a:ext cx="4286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>
                <a:solidFill>
                  <a:srgbClr val="FFC000"/>
                </a:solidFill>
                <a:latin typeface="Monotype Corsiva" pitchFamily="66" charset="0"/>
              </a:rPr>
              <a:t>9</a:t>
            </a:r>
            <a:endParaRPr lang="ru-RU" sz="3200" b="1">
              <a:solidFill>
                <a:srgbClr val="FFC0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428860" y="4429132"/>
            <a:ext cx="3882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>
                <a:solidFill>
                  <a:srgbClr val="FFFF00"/>
                </a:solidFill>
                <a:latin typeface="Monotype Corsiva" pitchFamily="66" charset="0"/>
              </a:rPr>
              <a:t>7</a:t>
            </a:r>
            <a:endParaRPr lang="ru-RU" sz="3600" b="1">
              <a:solidFill>
                <a:srgbClr val="FFFF0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786050" y="2357430"/>
            <a:ext cx="5311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>
                <a:solidFill>
                  <a:srgbClr val="993366"/>
                </a:solidFill>
                <a:latin typeface="Monotype Corsiva" pitchFamily="66" charset="0"/>
              </a:rPr>
              <a:t>8</a:t>
            </a:r>
            <a:endParaRPr lang="ru-RU" sz="3600" b="1">
              <a:solidFill>
                <a:srgbClr val="993366"/>
              </a:solidFill>
            </a:endParaRPr>
          </a:p>
        </p:txBody>
      </p:sp>
    </p:spTree>
  </p:cSld>
  <p:clrMapOvr>
    <a:masterClrMapping/>
  </p:clrMapOvr>
  <p:transition advTm="3557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0"/>
            <a:ext cx="7572396" cy="685799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786050" y="571480"/>
            <a:ext cx="601882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Хотіла б я піснею стати</a:t>
            </a:r>
            <a:endParaRPr lang="ru-RU" sz="4400"/>
          </a:p>
        </p:txBody>
      </p:sp>
    </p:spTree>
  </p:cSld>
  <p:clrMapOvr>
    <a:masterClrMapping/>
  </p:clrMapOvr>
  <p:transition advTm="35579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 b="777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14348" y="274638"/>
            <a:ext cx="7515252" cy="1143000"/>
          </a:xfrm>
        </p:spPr>
        <p:txBody>
          <a:bodyPr/>
          <a:lstStyle/>
          <a:p>
            <a:r>
              <a:rPr lang="uk-UA">
                <a:solidFill>
                  <a:schemeClr val="accent2">
                    <a:lumMod val="50000"/>
                  </a:schemeClr>
                </a:solidFill>
              </a:rPr>
              <a:t>“Хмара слів”</a:t>
            </a:r>
            <a:endParaRPr lang="ru-RU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0148BF7-DD0D-451E-B69D-9503308E47E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719" t="28270" r="28969" b="20622"/>
          <a:stretch/>
        </p:blipFill>
        <p:spPr>
          <a:xfrm>
            <a:off x="1522511" y="1844824"/>
            <a:ext cx="6318051" cy="4738538"/>
          </a:xfrm>
          <a:prstGeom prst="rect">
            <a:avLst/>
          </a:prstGeom>
        </p:spPr>
      </p:pic>
    </p:spTree>
  </p:cSld>
  <p:clrMapOvr>
    <a:masterClrMapping/>
  </p:clrMapOvr>
  <p:transition advTm="35579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6" name="Picture 4" descr="Картинки по запросу сонячний ден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2948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214810" y="2000240"/>
            <a:ext cx="459132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4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У сюю хвилину ясну,</a:t>
            </a:r>
            <a:endParaRPr lang="ru-RU" sz="4400"/>
          </a:p>
        </p:txBody>
      </p:sp>
    </p:spTree>
  </p:cSld>
  <p:clrMapOvr>
    <a:masterClrMapping/>
  </p:clrMapOvr>
  <p:transition advTm="35579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Картинки по запросу птахи у небі журавлі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928794" y="1142984"/>
            <a:ext cx="689038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Щоб вільно по світі літати,</a:t>
            </a:r>
            <a:endParaRPr lang="ru-RU" sz="4400"/>
          </a:p>
        </p:txBody>
      </p:sp>
    </p:spTree>
  </p:cSld>
  <p:clrMapOvr>
    <a:masterClrMapping/>
  </p:clrMapOvr>
  <p:transition advTm="35579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вітер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14612" y="5000636"/>
            <a:ext cx="672819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Щоб вітер розносив луну.</a:t>
            </a:r>
            <a:endParaRPr lang="ru-RU" sz="4400"/>
          </a:p>
        </p:txBody>
      </p:sp>
    </p:spTree>
  </p:cSld>
  <p:clrMapOvr>
    <a:masterClrMapping/>
  </p:clrMapOvr>
  <p:transition advTm="35579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Картинки по запросу зорі неб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64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643174" y="571480"/>
            <a:ext cx="65729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>
                <a:solidFill>
                  <a:srgbClr val="FFFF00"/>
                </a:solidFill>
                <a:latin typeface="Monotype Corsiva" pitchFamily="66" charset="0"/>
              </a:rPr>
              <a:t>Щоб геть аж під яснії зорі</a:t>
            </a:r>
            <a:endParaRPr lang="ru-RU" sz="440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35579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25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1472" y="5857892"/>
            <a:ext cx="602921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400">
                <a:solidFill>
                  <a:srgbClr val="FFFF00"/>
                </a:solidFill>
                <a:latin typeface="Monotype Corsiva" pitchFamily="66" charset="0"/>
              </a:rPr>
              <a:t>Полинути співом дзвінким,</a:t>
            </a:r>
            <a:endParaRPr lang="ru-RU" sz="440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35579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2854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14678" y="5072074"/>
            <a:ext cx="550343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4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Упасти на хвилі прозорі,</a:t>
            </a:r>
            <a:endParaRPr lang="ru-RU" sz="4400"/>
          </a:p>
        </p:txBody>
      </p:sp>
    </p:spTree>
  </p:cSld>
  <p:clrMapOvr>
    <a:masterClrMapping/>
  </p:clrMapOvr>
  <p:transition advTm="35579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9292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14480" y="571480"/>
            <a:ext cx="57615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4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Буяти над морем хибким.</a:t>
            </a:r>
            <a:endParaRPr lang="ru-RU" sz="4400"/>
          </a:p>
        </p:txBody>
      </p:sp>
    </p:spTree>
  </p:cSld>
  <p:clrMapOvr>
    <a:masterClrMapping/>
  </p:clrMapOvr>
  <p:transition advTm="35579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85750"/>
            <a:ext cx="9525000" cy="714375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071802" y="1214422"/>
            <a:ext cx="537379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>
                <a:solidFill>
                  <a:srgbClr val="FFFF00"/>
                </a:solidFill>
                <a:latin typeface="Monotype Corsiva" pitchFamily="66" charset="0"/>
              </a:rPr>
              <a:t>Лунали б тоді мої мрії</a:t>
            </a:r>
            <a:endParaRPr lang="ru-RU" sz="440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35579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4" descr="pix_kagaya_0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826" y="0"/>
            <a:ext cx="9168826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8596" y="857232"/>
            <a:ext cx="558811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І щастя моє таємне,</a:t>
            </a:r>
            <a:endParaRPr lang="ru-RU" sz="4400"/>
          </a:p>
        </p:txBody>
      </p:sp>
    </p:spTree>
  </p:cSld>
  <p:clrMapOvr>
    <a:masterClrMapping/>
  </p:clrMapOvr>
  <p:transition advTm="35579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Картинки по запросу зорі неб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4" y="0"/>
            <a:ext cx="10211546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928670"/>
            <a:ext cx="608817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>
                <a:solidFill>
                  <a:srgbClr val="FFFF00"/>
                </a:solidFill>
                <a:latin typeface="Monotype Corsiva" pitchFamily="66" charset="0"/>
              </a:rPr>
              <a:t>Ясніші, ніж зорі яснії,</a:t>
            </a:r>
            <a:endParaRPr lang="ru-RU" sz="440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35579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 b="777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r="3096"/>
          <a:stretch>
            <a:fillRect/>
          </a:stretch>
        </p:blipFill>
        <p:spPr bwMode="auto">
          <a:xfrm>
            <a:off x="285720" y="1928802"/>
            <a:ext cx="3004060" cy="4525963"/>
          </a:xfrm>
          <a:prstGeom prst="rect">
            <a:avLst/>
          </a:prstGeom>
          <a:noFill/>
          <a:ln w="38100" cmpd="dbl">
            <a:solidFill>
              <a:srgbClr val="666699"/>
            </a:solidFill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4429124" y="3286124"/>
            <a:ext cx="40005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i="1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На шлях  я вийшла </a:t>
            </a:r>
            <a:br>
              <a:rPr lang="uk-UA" sz="2400" b="1" i="1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uk-UA" sz="2400" b="1" i="1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         ранньою весною</a:t>
            </a:r>
            <a:br>
              <a:rPr lang="uk-UA" sz="2400" b="1" i="1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uk-UA" sz="2400" b="1" i="1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І тихий спів </a:t>
            </a:r>
            <a:br>
              <a:rPr lang="uk-UA" sz="2400" b="1" i="1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uk-UA" sz="2400" b="1" i="1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        несмілий заспівала,</a:t>
            </a:r>
            <a:br>
              <a:rPr lang="uk-UA" sz="2400" b="1" i="1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uk-UA" sz="2400" b="1" i="1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А хто стрічався </a:t>
            </a:r>
            <a:br>
              <a:rPr lang="uk-UA" sz="2400" b="1" i="1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uk-UA" sz="2400" b="1" i="1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        на шляху зо мною,</a:t>
            </a:r>
            <a:br>
              <a:rPr lang="uk-UA" sz="2400" b="1" i="1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uk-UA" sz="2400" b="1" i="1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Того я щирим </a:t>
            </a:r>
            <a:br>
              <a:rPr lang="uk-UA" sz="2400" b="1" i="1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uk-UA" sz="2400" b="1" i="1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        серденьком вітала.</a:t>
            </a:r>
            <a:endParaRPr lang="ru-RU" sz="2400" b="1" i="1">
              <a:solidFill>
                <a:schemeClr val="accent3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14678" y="928670"/>
            <a:ext cx="5643602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Леся Українка. </a:t>
            </a:r>
          </a:p>
          <a:p>
            <a:pPr algn="ctr"/>
            <a:r>
              <a:rPr lang="uk-UA" sz="4000" b="1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(1871-1913)</a:t>
            </a:r>
            <a:endParaRPr lang="ru-RU" sz="4000" b="1" i="1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uk-UA" sz="4000" b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Життєвий і творчий шлях</a:t>
            </a:r>
            <a:endParaRPr lang="ru-RU" sz="4000" b="1"/>
          </a:p>
        </p:txBody>
      </p:sp>
    </p:spTree>
  </p:cSld>
  <p:clrMapOvr>
    <a:masterClrMapping/>
  </p:clrMapOvr>
  <p:transition advTm="35579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full13035489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00166" y="1857364"/>
            <a:ext cx="658821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Гучніші, ніж море гучне.</a:t>
            </a:r>
            <a:endParaRPr lang="ru-RU" sz="4400"/>
          </a:p>
        </p:txBody>
      </p:sp>
    </p:spTree>
  </p:cSld>
  <p:clrMapOvr>
    <a:masterClrMapping/>
  </p:clrMapOvr>
  <p:transition advTm="35579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Картинки по запросу схід сонця над море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/>
          <a:srcRect r="3096"/>
          <a:stretch>
            <a:fillRect/>
          </a:stretch>
        </p:blipFill>
        <p:spPr bwMode="auto">
          <a:xfrm>
            <a:off x="1357290" y="1142984"/>
            <a:ext cx="3004060" cy="4525963"/>
          </a:xfrm>
          <a:prstGeom prst="rect">
            <a:avLst/>
          </a:prstGeom>
          <a:noFill/>
          <a:ln w="38100" cmpd="dbl">
            <a:solidFill>
              <a:srgbClr val="666699"/>
            </a:solidFill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5000628" y="1071546"/>
            <a:ext cx="38864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b="1">
                <a:solidFill>
                  <a:srgbClr val="FFFF00"/>
                </a:solidFill>
                <a:latin typeface="Monotype Corsiva" pitchFamily="66" charset="0"/>
              </a:rPr>
              <a:t>Леся Українка</a:t>
            </a:r>
            <a:endParaRPr lang="ru-RU" sz="48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35579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 t="5764" r="1562" b="7778"/>
          <a:stretch>
            <a:fillRect/>
          </a:stretch>
        </p:blipFill>
        <p:spPr bwMode="auto">
          <a:xfrm>
            <a:off x="-57182" y="0"/>
            <a:ext cx="9201182" cy="6858000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857250" y="1143000"/>
            <a:ext cx="6929438" cy="5024438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uk-UA" sz="4000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Леся Українка прожила життя, сповнене невимовних страждань  і  гіркоти. Але її творчість звучить оптимістично, у ній на повний  голос пролунали  життєрадісні мотиви, сповнені  віри  в  невичерпні  сили народні.</a:t>
            </a:r>
          </a:p>
        </p:txBody>
      </p:sp>
    </p:spTree>
    <p:custDataLst>
      <p:tags r:id="rId1"/>
    </p:custDataLst>
  </p:cSld>
  <p:clrMapOvr>
    <a:masterClrMapping/>
  </p:clrMapOvr>
  <p:transition advTm="3557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5" grpId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 t="5764" r="1562" b="7778"/>
          <a:stretch>
            <a:fillRect/>
          </a:stretch>
        </p:blipFill>
        <p:spPr bwMode="auto">
          <a:xfrm>
            <a:off x="-57182" y="0"/>
            <a:ext cx="9201182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714375" y="642938"/>
            <a:ext cx="757237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uk-UA" sz="4400" i="1">
              <a:solidFill>
                <a:schemeClr val="tx2"/>
              </a:solidFill>
              <a:latin typeface="Monotype Corsiva" pitchFamily="66" charset="0"/>
            </a:endParaRPr>
          </a:p>
          <a:p>
            <a:pPr algn="ctr"/>
            <a:r>
              <a:rPr lang="uk-UA" sz="4400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Поетеса живе серед нас, вона не вмерла, а тільки зробила крок  у  безсмертя:</a:t>
            </a:r>
          </a:p>
          <a:p>
            <a:pPr algn="ctr"/>
            <a:r>
              <a:rPr lang="uk-UA" sz="4400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   </a:t>
            </a:r>
            <a:r>
              <a:rPr lang="uk-UA" sz="4400" b="1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Ні !  Я жива, я вічно буду жити, </a:t>
            </a:r>
          </a:p>
          <a:p>
            <a:pPr algn="ctr"/>
            <a:r>
              <a:rPr lang="uk-UA" sz="4400" b="1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    Я в серці маю те, що не вмирає.</a:t>
            </a:r>
          </a:p>
        </p:txBody>
      </p:sp>
      <p:sp>
        <p:nvSpPr>
          <p:cNvPr id="36868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870" name="AutoShape 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872" name="AutoShape 8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874" name="AutoShape 10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custDataLst>
      <p:tags r:id="rId1"/>
    </p:custDataLst>
  </p:cSld>
  <p:clrMapOvr>
    <a:masterClrMapping/>
  </p:clrMapOvr>
  <p:transition advTm="3557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4"/>
          <a:srcRect t="5764" r="1562" b="7778"/>
          <a:stretch>
            <a:fillRect/>
          </a:stretch>
        </p:blipFill>
        <p:spPr bwMode="auto">
          <a:xfrm>
            <a:off x="-57182" y="0"/>
            <a:ext cx="9201182" cy="6858000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57189" y="1500174"/>
            <a:ext cx="5214944" cy="4786326"/>
          </a:xfrm>
        </p:spPr>
        <p:txBody>
          <a:bodyPr>
            <a:normAutofit fontScale="92500"/>
          </a:bodyPr>
          <a:lstStyle/>
          <a:p>
            <a:pPr algn="ctr" eaLnBrk="1" fontAlgn="auto" hangingPunct="1">
              <a:buFont typeface="Wingdings 2"/>
              <a:buNone/>
              <a:defRPr/>
            </a:pPr>
            <a:r>
              <a:rPr lang="uk-UA" sz="3600" b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Народилася  </a:t>
            </a:r>
            <a:r>
              <a:rPr lang="uk-UA" sz="3600" b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майбутня   письменниця </a:t>
            </a:r>
          </a:p>
          <a:p>
            <a:pPr algn="ctr" eaLnBrk="1" fontAlgn="auto" hangingPunct="1">
              <a:buFont typeface="Wingdings 2"/>
              <a:buNone/>
              <a:defRPr/>
            </a:pPr>
            <a:r>
              <a:rPr lang="uk-UA" sz="3600" b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25 лютого 1871 року  в 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pPr algn="ctr" eaLnBrk="1" fontAlgn="auto" hangingPunct="1">
              <a:buFont typeface="Wingdings 2"/>
              <a:buNone/>
              <a:defRPr/>
            </a:pPr>
            <a:r>
              <a:rPr lang="uk-UA" sz="3600" b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м. Новограді – Волинському  і</a:t>
            </a:r>
          </a:p>
          <a:p>
            <a:pPr algn="ctr">
              <a:defRPr/>
            </a:pPr>
            <a:r>
              <a:rPr lang="uk-UA" sz="3600" b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виховувалася  в інтелігентній сім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’</a:t>
            </a:r>
            <a:r>
              <a:rPr lang="uk-UA" sz="3600" b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ї</a:t>
            </a:r>
            <a:r>
              <a:rPr lang="uk-UA" sz="360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.</a:t>
            </a:r>
            <a:r>
              <a:rPr lang="uk-UA" sz="3600" b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</a:p>
          <a:p>
            <a:pPr algn="ctr">
              <a:defRPr/>
            </a:pPr>
            <a:r>
              <a:rPr lang="uk-UA" sz="3600" b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Справжнє  ім’я   -</a:t>
            </a:r>
          </a:p>
          <a:p>
            <a:pPr algn="ctr">
              <a:defRPr/>
            </a:pPr>
            <a:r>
              <a:rPr lang="uk-UA" sz="3600" b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  Лариса  Петрівна  Косач. </a:t>
            </a:r>
          </a:p>
          <a:p>
            <a:pPr algn="ctr" eaLnBrk="1" fontAlgn="auto" hangingPunct="1">
              <a:buFont typeface="Wingdings 2"/>
              <a:buNone/>
              <a:defRPr/>
            </a:pPr>
            <a:endParaRPr lang="ru-RU" sz="3600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8" y="857232"/>
            <a:ext cx="2774950" cy="4457700"/>
          </a:xfrm>
          <a:prstGeom prst="rect">
            <a:avLst/>
          </a:prstGeom>
          <a:noFill/>
          <a:ln w="38100" cmpd="dbl">
            <a:solidFill>
              <a:srgbClr val="666699"/>
            </a:solidFill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5572132" y="5500702"/>
            <a:ext cx="328614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Лариса Косач, </a:t>
            </a:r>
            <a:br>
              <a:rPr lang="uk-UA" b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uk-UA" b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1879 р.</a:t>
            </a:r>
            <a:endParaRPr lang="ru-RU" sz="3200" b="1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  <p:custDataLst>
      <p:tags r:id="rId1"/>
    </p:custDataLst>
  </p:cSld>
  <p:clrMapOvr>
    <a:masterClrMapping/>
  </p:clrMapOvr>
  <p:transition advTm="35579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 t="5764" r="1562" b="7778"/>
          <a:stretch>
            <a:fillRect/>
          </a:stretch>
        </p:blipFill>
        <p:spPr bwMode="auto">
          <a:xfrm>
            <a:off x="-57182" y="0"/>
            <a:ext cx="9201182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4800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Батьки Лесі Українки</a:t>
            </a:r>
            <a:endParaRPr lang="ru-RU" sz="4800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57158" y="5357826"/>
            <a:ext cx="4040188" cy="135732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Мати </a:t>
            </a: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Ольга </a:t>
            </a:r>
            <a:r>
              <a:rPr lang="uk-UA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Петрівна Косач</a:t>
            </a: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(відома українська письменниця Олена Пчілка)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7" name="Содержимое 6" descr="vol10-097-2.jpg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1285852" y="1428736"/>
            <a:ext cx="2650350" cy="3786213"/>
          </a:xfrm>
          <a:effectLst>
            <a:softEdge rad="112500"/>
          </a:effectLst>
        </p:spPr>
      </p:pic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643438" y="5214950"/>
            <a:ext cx="4210080" cy="1143008"/>
          </a:xfrm>
          <a:noFill/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sz="2800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Батько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sz="2800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Петро Антонович Косач 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8" name="Содержимое 7" descr="vol10-097-1.jpg"/>
          <p:cNvPicPr>
            <a:picLocks noGrp="1" noChangeAspect="1"/>
          </p:cNvPicPr>
          <p:nvPr>
            <p:ph sz="quarter" idx="4"/>
          </p:nvPr>
        </p:nvPicPr>
        <p:blipFill>
          <a:blip r:embed="rId5"/>
          <a:stretch>
            <a:fillRect/>
          </a:stretch>
        </p:blipFill>
        <p:spPr>
          <a:xfrm>
            <a:off x="5072066" y="1357298"/>
            <a:ext cx="2643206" cy="3762571"/>
          </a:xfrm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ransition advTm="3557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" grpId="0" build="p"/>
      <p:bldP spid="2" grpId="1" build="p"/>
      <p:bldP spid="6" grpId="0" build="p"/>
      <p:bldP spid="6" grpI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 t="5764" r="1562" b="7778"/>
          <a:stretch>
            <a:fillRect/>
          </a:stretch>
        </p:blipFill>
        <p:spPr bwMode="auto">
          <a:xfrm>
            <a:off x="-57182" y="0"/>
            <a:ext cx="9201182" cy="6858000"/>
          </a:xfrm>
          <a:prstGeom prst="rect">
            <a:avLst/>
          </a:prstGeom>
          <a:noFill/>
        </p:spPr>
      </p:pic>
      <p:pic>
        <p:nvPicPr>
          <p:cNvPr id="6" name="Содержимое 5" descr="museum2.jpg"/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4429124" y="3143248"/>
            <a:ext cx="4601092" cy="3571900"/>
          </a:xfrm>
          <a:effectLst>
            <a:softEdge rad="112500"/>
          </a:effectLst>
        </p:spPr>
      </p:pic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285728"/>
            <a:ext cx="4429156" cy="3321526"/>
          </a:xfrm>
          <a:prstGeom prst="rect">
            <a:avLst/>
          </a:prstGeom>
          <a:noFill/>
          <a:ln w="38100" cmpd="dbl">
            <a:solidFill>
              <a:srgbClr val="666699"/>
            </a:solidFill>
            <a:miter lim="800000"/>
            <a:headEnd/>
            <a:tailEnd/>
          </a:ln>
          <a:effectLst/>
        </p:spPr>
      </p:pic>
      <p:sp>
        <p:nvSpPr>
          <p:cNvPr id="12292" name="TextBox 4"/>
          <p:cNvSpPr txBox="1">
            <a:spLocks noChangeArrowheads="1"/>
          </p:cNvSpPr>
          <p:nvPr/>
        </p:nvSpPr>
        <p:spPr bwMode="auto">
          <a:xfrm>
            <a:off x="0" y="3714752"/>
            <a:ext cx="4714876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sz="2800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Дитячі  роки  поетеси минали  на  Поліссі.  </a:t>
            </a:r>
          </a:p>
          <a:p>
            <a:pPr algn="ctr"/>
            <a:r>
              <a:rPr lang="uk-UA" sz="2800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Узимку  Косачі  жили  в  Луцьку, а літом – у  с.Колодяжне. </a:t>
            </a:r>
          </a:p>
          <a:p>
            <a:pPr algn="ctr"/>
            <a:r>
              <a:rPr lang="uk-UA" sz="2800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Воно назавжди зачарувало Лесю </a:t>
            </a:r>
          </a:p>
          <a:p>
            <a:pPr algn="ctr"/>
            <a:r>
              <a:rPr lang="uk-UA" sz="2800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чудовою природою .</a:t>
            </a:r>
            <a:endParaRPr lang="ru-RU" sz="2800" i="1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pPr algn="ctr"/>
            <a:endParaRPr lang="ru-RU" sz="2800">
              <a:latin typeface="Monotype Corsiva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500694" y="2643182"/>
            <a:ext cx="24288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Будинок у с.Колодяжне</a:t>
            </a:r>
            <a:endParaRPr lang="ru-RU" sz="3200" b="1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  <p:custDataLst>
      <p:tags r:id="rId1"/>
    </p:custDataLst>
  </p:cSld>
  <p:clrMapOvr>
    <a:masterClrMapping/>
  </p:clrMapOvr>
  <p:transition advTm="3557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5" dur="3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 t="5764" r="1562" b="7778"/>
          <a:stretch>
            <a:fillRect/>
          </a:stretch>
        </p:blipFill>
        <p:spPr bwMode="auto">
          <a:xfrm>
            <a:off x="-57182" y="0"/>
            <a:ext cx="9201182" cy="6858000"/>
          </a:xfrm>
          <a:prstGeom prst="rect">
            <a:avLst/>
          </a:prstGeom>
          <a:noFill/>
        </p:spPr>
      </p:pic>
      <p:pic>
        <p:nvPicPr>
          <p:cNvPr id="5127" name="Picture 7" descr="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62448">
            <a:off x="6256234" y="638510"/>
            <a:ext cx="1873250" cy="3024188"/>
          </a:xfrm>
          <a:prstGeom prst="rect">
            <a:avLst/>
          </a:prstGeom>
          <a:noFill/>
          <a:ln w="9525">
            <a:solidFill>
              <a:srgbClr val="FFCC99"/>
            </a:solidFill>
            <a:miter lim="800000"/>
            <a:headEnd/>
            <a:tailEnd/>
          </a:ln>
        </p:spPr>
      </p:pic>
      <p:pic>
        <p:nvPicPr>
          <p:cNvPr id="5126" name="Picture 6" descr="5"/>
          <p:cNvPicPr>
            <a:picLocks noChangeAspect="1" noChangeArrowheads="1"/>
          </p:cNvPicPr>
          <p:nvPr/>
        </p:nvPicPr>
        <p:blipFill>
          <a:blip r:embed="rId4"/>
          <a:srcRect b="3410"/>
          <a:stretch>
            <a:fillRect/>
          </a:stretch>
        </p:blipFill>
        <p:spPr bwMode="auto">
          <a:xfrm>
            <a:off x="3000364" y="571480"/>
            <a:ext cx="2133600" cy="3025775"/>
          </a:xfrm>
          <a:prstGeom prst="rect">
            <a:avLst/>
          </a:prstGeom>
          <a:noFill/>
          <a:ln w="9525">
            <a:solidFill>
              <a:srgbClr val="FFCC99"/>
            </a:solidFill>
            <a:miter lim="800000"/>
            <a:headEnd/>
            <a:tailEnd/>
          </a:ln>
        </p:spPr>
      </p:pic>
      <p:pic>
        <p:nvPicPr>
          <p:cNvPr id="5129" name="Picture 9" descr="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61895" y="3860389"/>
            <a:ext cx="1879600" cy="2924175"/>
          </a:xfrm>
          <a:prstGeom prst="rect">
            <a:avLst/>
          </a:prstGeom>
          <a:noFill/>
          <a:ln w="9525">
            <a:solidFill>
              <a:srgbClr val="FFCC99"/>
            </a:solidFill>
            <a:miter lim="800000"/>
            <a:headEnd/>
            <a:tailEnd/>
          </a:ln>
        </p:spPr>
      </p:pic>
      <p:pic>
        <p:nvPicPr>
          <p:cNvPr id="5131" name="Picture 11" descr="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67984">
            <a:off x="6428239" y="3687667"/>
            <a:ext cx="1887537" cy="2924175"/>
          </a:xfrm>
          <a:prstGeom prst="rect">
            <a:avLst/>
          </a:prstGeom>
          <a:noFill/>
          <a:ln w="9525">
            <a:solidFill>
              <a:srgbClr val="FFCC99"/>
            </a:solidFill>
            <a:miter lim="800000"/>
            <a:headEnd/>
            <a:tailEnd/>
          </a:ln>
        </p:spPr>
      </p:pic>
      <p:pic>
        <p:nvPicPr>
          <p:cNvPr id="5130" name="Picture 10" descr="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57620" y="3786190"/>
            <a:ext cx="1897062" cy="2852737"/>
          </a:xfrm>
          <a:prstGeom prst="rect">
            <a:avLst/>
          </a:prstGeom>
          <a:noFill/>
          <a:ln w="9525">
            <a:solidFill>
              <a:srgbClr val="FFCC99"/>
            </a:solidFill>
            <a:miter lim="800000"/>
            <a:headEnd/>
            <a:tailEnd/>
          </a:ln>
        </p:spPr>
      </p:pic>
      <p:sp>
        <p:nvSpPr>
          <p:cNvPr id="5134" name="Rectangle 14"/>
          <p:cNvSpPr>
            <a:spLocks noChangeArrowheads="1"/>
          </p:cNvSpPr>
          <p:nvPr/>
        </p:nvSpPr>
        <p:spPr bwMode="auto">
          <a:xfrm>
            <a:off x="1187450" y="0"/>
            <a:ext cx="681357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uk-UA" sz="3600" b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У Лесі було два брати і три сестри.</a:t>
            </a:r>
            <a:endParaRPr lang="ru-RU" sz="3600" b="1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125" name="Picture 5" descr="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-279066">
            <a:off x="622346" y="854658"/>
            <a:ext cx="1824037" cy="3090862"/>
          </a:xfrm>
          <a:prstGeom prst="rect">
            <a:avLst/>
          </a:prstGeom>
          <a:noFill/>
          <a:ln w="9525">
            <a:solidFill>
              <a:srgbClr val="FFCC99"/>
            </a:solidFill>
            <a:miter lim="800000"/>
            <a:headEnd/>
            <a:tailEnd/>
          </a:ln>
        </p:spPr>
      </p:pic>
    </p:spTree>
  </p:cSld>
  <p:clrMapOvr>
    <a:masterClrMapping/>
  </p:clrMapOvr>
  <p:transition advTm="3557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3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3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2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2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000"/>
                            </p:stCondLst>
                            <p:childTnLst>
                              <p:par>
                                <p:cTn id="2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2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 t="5764" r="1562" b="7778"/>
          <a:stretch>
            <a:fillRect/>
          </a:stretch>
        </p:blipFill>
        <p:spPr bwMode="auto">
          <a:xfrm>
            <a:off x="-57182" y="0"/>
            <a:ext cx="9201182" cy="6858000"/>
          </a:xfrm>
          <a:prstGeom prst="rect">
            <a:avLst/>
          </a:prstGeom>
          <a:noFill/>
        </p:spPr>
      </p:pic>
      <p:pic>
        <p:nvPicPr>
          <p:cNvPr id="6" name="Содержимое 5" descr="1160665554.jpg"/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571472" y="142852"/>
            <a:ext cx="2562960" cy="3741922"/>
          </a:xfrm>
          <a:effectLst>
            <a:softEdge rad="112500"/>
          </a:effectLst>
        </p:spPr>
      </p:pic>
      <p:pic>
        <p:nvPicPr>
          <p:cNvPr id="4" name="Picture 4" descr="18"/>
          <p:cNvPicPr>
            <a:picLocks noChangeAspect="1" noChangeArrowheads="1"/>
          </p:cNvPicPr>
          <p:nvPr/>
        </p:nvPicPr>
        <p:blipFill>
          <a:blip r:embed="rId5"/>
          <a:srcRect t="3777" r="1050"/>
          <a:stretch>
            <a:fillRect/>
          </a:stretch>
        </p:blipFill>
        <p:spPr>
          <a:xfrm>
            <a:off x="5500694" y="3643314"/>
            <a:ext cx="2962267" cy="2880936"/>
          </a:xfrm>
          <a:prstGeom prst="rect">
            <a:avLst/>
          </a:prstGeom>
          <a:noFill/>
          <a:ln>
            <a:solidFill>
              <a:schemeClr val="hlink"/>
            </a:solidFill>
          </a:ln>
        </p:spPr>
      </p:pic>
      <p:sp>
        <p:nvSpPr>
          <p:cNvPr id="10243" name="TextBox 2"/>
          <p:cNvSpPr txBox="1">
            <a:spLocks noChangeArrowheads="1"/>
          </p:cNvSpPr>
          <p:nvPr/>
        </p:nvSpPr>
        <p:spPr bwMode="auto">
          <a:xfrm>
            <a:off x="642910" y="3857628"/>
            <a:ext cx="4643441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sz="2400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З дитинства мала Косачівна </a:t>
            </a:r>
          </a:p>
          <a:p>
            <a:pPr algn="ctr"/>
            <a:r>
              <a:rPr lang="uk-UA" sz="2400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кохалася в народних піснях  і  казках , </a:t>
            </a:r>
          </a:p>
          <a:p>
            <a:pPr algn="ctr"/>
            <a:r>
              <a:rPr lang="uk-UA" sz="2400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у чотири роки уже читала, у  п</a:t>
            </a:r>
            <a:r>
              <a:rPr lang="en-US" sz="2400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’</a:t>
            </a:r>
            <a:r>
              <a:rPr lang="uk-UA" sz="2400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ять - грала на </a:t>
            </a:r>
          </a:p>
          <a:p>
            <a:pPr algn="ctr"/>
            <a:r>
              <a:rPr lang="uk-UA" sz="2400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фортепіано і пробувала </a:t>
            </a:r>
          </a:p>
          <a:p>
            <a:pPr algn="ctr"/>
            <a:r>
              <a:rPr lang="uk-UA" sz="2400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творити власну музику. У 6 років навчилачся шити і вишивати</a:t>
            </a:r>
            <a:endParaRPr lang="ru-RU" sz="160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Содержимое 4" descr="P9030017-big.jpg"/>
          <p:cNvPicPr>
            <a:picLocks noGrp="1" noChangeAspect="1"/>
          </p:cNvPicPr>
          <p:nvPr>
            <p:ph sz="half" idx="1"/>
          </p:nvPr>
        </p:nvPicPr>
        <p:blipFill>
          <a:blip r:embed="rId6"/>
          <a:srcRect/>
          <a:stretch>
            <a:fillRect/>
          </a:stretch>
        </p:blipFill>
        <p:spPr>
          <a:xfrm>
            <a:off x="3857620" y="500042"/>
            <a:ext cx="3870322" cy="2932885"/>
          </a:xfrm>
        </p:spPr>
      </p:pic>
      <p:sp>
        <p:nvSpPr>
          <p:cNvPr id="10" name="TextBox 2"/>
          <p:cNvSpPr txBox="1">
            <a:spLocks noChangeArrowheads="1"/>
          </p:cNvSpPr>
          <p:nvPr/>
        </p:nvSpPr>
        <p:spPr bwMode="auto">
          <a:xfrm>
            <a:off x="142875" y="142875"/>
            <a:ext cx="3643313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uk-UA" sz="2400">
              <a:latin typeface="Monotype Corsiva" pitchFamily="66" charset="0"/>
            </a:endParaRPr>
          </a:p>
          <a:p>
            <a:pPr algn="ctr"/>
            <a:endParaRPr lang="uk-UA"/>
          </a:p>
          <a:p>
            <a:pPr algn="ctr"/>
            <a:endParaRPr lang="uk-UA"/>
          </a:p>
          <a:p>
            <a:pPr algn="ctr"/>
            <a:endParaRPr lang="uk-UA"/>
          </a:p>
          <a:p>
            <a:pPr algn="ctr"/>
            <a:endParaRPr lang="uk-UA"/>
          </a:p>
          <a:p>
            <a:pPr algn="ctr"/>
            <a:endParaRPr lang="uk-UA"/>
          </a:p>
          <a:p>
            <a:pPr algn="ctr"/>
            <a:endParaRPr lang="uk-UA"/>
          </a:p>
          <a:p>
            <a:pPr algn="ctr"/>
            <a:endParaRPr lang="uk-UA"/>
          </a:p>
        </p:txBody>
      </p:sp>
    </p:spTree>
    <p:custDataLst>
      <p:tags r:id="rId1"/>
    </p:custDataLst>
  </p:cSld>
  <p:clrMapOvr>
    <a:masterClrMapping/>
  </p:clrMapOvr>
  <p:transition advTm="3557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edge">
                                      <p:cBhvr>
                                        <p:cTn id="1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3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3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3.2|3.3|3.2|3.2|3.1|3.8|2.1|1.6|1.6|1.5|1.5|1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3.6|21.4|3.5|2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21.9|9|7.3|3.4|3.8|2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4|19.7|3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3.5|9.1|3.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4|12.9|1.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1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7.3|10.7|13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2.2|3.4|2.7|3|2.5|2.6|5.2|2|2.1|1.9|1.5|1.5|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4.2|14.7|3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1.9|17.7|3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3.3|18.9|2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2|19.7|2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21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3.2|1.5|2.4|7.8|1.1|1.1|1.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2.5|20.4|3.6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2721</TotalTime>
  <Words>892</Words>
  <Application>Microsoft Office PowerPoint</Application>
  <PresentationFormat>Экран (4:3)</PresentationFormat>
  <Paragraphs>133</Paragraphs>
  <Slides>43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Тема Office</vt:lpstr>
      <vt:lpstr> Веб-квест  -  дослідження життєвого і творчого шляху  Лесі Українки</vt:lpstr>
      <vt:lpstr>Слайд 2</vt:lpstr>
      <vt:lpstr>“Хмара слів”</vt:lpstr>
      <vt:lpstr>Слайд 4</vt:lpstr>
      <vt:lpstr>Слайд 5</vt:lpstr>
      <vt:lpstr>Батьки Лесі Українки</vt:lpstr>
      <vt:lpstr>Слайд 7</vt:lpstr>
      <vt:lpstr>Слайд 8</vt:lpstr>
      <vt:lpstr>Слайд 9</vt:lpstr>
      <vt:lpstr> 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Її  тіло  перевезли   до Києва  й  поховали  на  Байковому кладовищі , поряд  із могилами  батька   та  брата.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dovga</dc:creator>
  <cp:lastModifiedBy>МАСТЕР</cp:lastModifiedBy>
  <cp:revision>263</cp:revision>
  <dcterms:modified xsi:type="dcterms:W3CDTF">2018-02-12T18:49:48Z</dcterms:modified>
</cp:coreProperties>
</file>