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8" r:id="rId4"/>
    <p:sldId id="260" r:id="rId5"/>
    <p:sldId id="259" r:id="rId6"/>
    <p:sldId id="281" r:id="rId7"/>
    <p:sldId id="258" r:id="rId8"/>
    <p:sldId id="282" r:id="rId9"/>
    <p:sldId id="283" r:id="rId10"/>
    <p:sldId id="284" r:id="rId11"/>
    <p:sldId id="285" r:id="rId12"/>
    <p:sldId id="261" r:id="rId13"/>
    <p:sldId id="286" r:id="rId14"/>
    <p:sldId id="287" r:id="rId15"/>
    <p:sldId id="269" r:id="rId16"/>
    <p:sldId id="288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FF"/>
    <a:srgbClr val="43BD8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116A3-9ACC-483A-8C85-093AF8117EC3}" type="datetimeFigureOut">
              <a:rPr lang="uk-UA" smtClean="0"/>
              <a:pPr/>
              <a:t>07.03.2018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AE42-6A9A-47DD-BBDA-C9E143E3E12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3421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9182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4100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54360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56933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0371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6777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1588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918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5485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93804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2909-0007-4853-BC79-A5AADB0021D4}" type="datetimeFigureOut">
              <a:rPr lang="ru-RU" smtClean="0"/>
              <a:pPr/>
              <a:t>07.03.2018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42091-8BBB-46D5-B6D5-62D20E7832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358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7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9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0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____________Microsoft_Office_PowerPoint_97-20034.ppt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47380830"/>
              </p:ext>
            </p:extLst>
          </p:nvPr>
        </p:nvGraphicFramePr>
        <p:xfrm>
          <a:off x="0" y="-71462"/>
          <a:ext cx="9108504" cy="6843088"/>
        </p:xfrm>
        <a:graphic>
          <a:graphicData uri="http://schemas.openxmlformats.org/presentationml/2006/ole">
            <p:oleObj spid="_x0000_s3090" name="Презентация" r:id="rId3" imgW="4570530" imgH="3427618" progId="PowerPoint.Show.8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28728" y="1214422"/>
            <a:ext cx="528641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Основи</a:t>
            </a:r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здоров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</a:t>
            </a:r>
            <a:endParaRPr lang="uk-UA" sz="6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uk-UA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клас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655563"/>
            <a:ext cx="10106939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Донець Ю.І</a:t>
            </a:r>
          </a:p>
          <a:p>
            <a:pPr algn="ctr"/>
            <a:r>
              <a:rPr lang="uk-UA" sz="20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КЗ</a:t>
            </a:r>
            <a:r>
              <a:rPr lang="uk-UA" sz="2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20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“Канівська</a:t>
            </a:r>
            <a:r>
              <a:rPr lang="uk-UA" sz="2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загальноосвітня санаторна </a:t>
            </a:r>
            <a:r>
              <a:rPr lang="uk-UA" sz="20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школа-</a:t>
            </a:r>
            <a:r>
              <a:rPr lang="uk-UA" sz="2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інтернат І-ІІІ ступенів</a:t>
            </a:r>
          </a:p>
          <a:p>
            <a:pPr algn="ctr"/>
            <a:r>
              <a:rPr lang="uk-UA" sz="2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Черкаської обласної </a:t>
            </a:r>
            <a:r>
              <a:rPr lang="uk-UA" sz="20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ради”</a:t>
            </a:r>
            <a:endParaRPr lang="uk-UA" sz="2000" b="1" cap="none" spc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96217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ДОКУМЕНТАЦИЯ\ПРЕЗЕНТАЦІЇ\шаблоны\анимация\казкові персонажі\ДОКТОР АЙБОЛИТЬ\imag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5984" y="0"/>
            <a:ext cx="61436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СЛОВНИЧОК </a:t>
            </a:r>
          </a:p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лікаря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АЙБОЛИТА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1500175"/>
            <a:ext cx="585791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ХВОРОБА- це порушення діяльності органів</a:t>
            </a:r>
          </a:p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систем</a:t>
            </a:r>
          </a:p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організмі людини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-280988" y="0"/>
          <a:ext cx="9424988" cy="7072313"/>
        </p:xfrm>
        <a:graphic>
          <a:graphicData uri="http://schemas.openxmlformats.org/presentationml/2006/ole">
            <p:oleObj spid="_x0000_s46082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8596" y="357166"/>
            <a:ext cx="84296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Правила </a:t>
            </a:r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роботи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 </a:t>
            </a:r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групі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785926"/>
            <a:ext cx="8066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Цінувати час</a:t>
            </a:r>
          </a:p>
          <a:p>
            <a:pPr>
              <a:buFont typeface="Arial" pitchFamily="34" charset="0"/>
              <a:buChar char="•"/>
            </a:pP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Говорити по черзі</a:t>
            </a:r>
          </a:p>
          <a:p>
            <a:pPr>
              <a:buFont typeface="Arial" pitchFamily="34" charset="0"/>
              <a:buChar char="•"/>
            </a:pP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Говорити від свого імені</a:t>
            </a:r>
          </a:p>
          <a:p>
            <a:pPr>
              <a:buFont typeface="Arial" pitchFamily="34" charset="0"/>
              <a:buChar char="•"/>
            </a:pPr>
            <a:r>
              <a:rPr lang="uk-UA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Бути позитивним</a:t>
            </a:r>
            <a:endParaRPr lang="uk-UA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ИЯ\ПРЕЗЕНТАЦІЇ\шаблоны\анимация\Школа\ФОН ШКОЛА\бумага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ДОКУМЕНТАЦИЯ\ПРЕЗЕНТАЦІЇ\шаблоны\анимация\казкові персонажі\0_76635_e0fd7fb0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24" y="4146242"/>
            <a:ext cx="2672303" cy="2742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4818" y="804414"/>
            <a:ext cx="5458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Для дослідження</a:t>
            </a:r>
          </a:p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</a:t>
            </a: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отрібно: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16216" y="2816930"/>
            <a:ext cx="2016224" cy="1268949"/>
          </a:xfrm>
          <a:prstGeom prst="roundRect">
            <a:avLst/>
          </a:prstGeom>
          <a:ln w="104775"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1 м</a:t>
            </a:r>
          </a:p>
          <a:p>
            <a:pPr algn="ctr"/>
            <a:r>
              <a:rPr lang="uk-UA" sz="2800" b="1" dirty="0" smtClean="0"/>
              <a:t>бажання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30232" y="2708920"/>
            <a:ext cx="2016224" cy="1296144"/>
          </a:xfrm>
          <a:prstGeom prst="roundRect">
            <a:avLst/>
          </a:prstGeom>
          <a:ln w="104775"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 склянка</a:t>
            </a:r>
          </a:p>
          <a:p>
            <a:pPr algn="ctr"/>
            <a:r>
              <a:rPr lang="uk-UA" sz="3200" b="1" dirty="0" smtClean="0"/>
              <a:t>поваги</a:t>
            </a:r>
            <a:endParaRPr lang="ru-RU" sz="3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51720" y="2787764"/>
            <a:ext cx="2304256" cy="1327283"/>
          </a:xfrm>
          <a:prstGeom prst="roundRect">
            <a:avLst/>
          </a:prstGeom>
          <a:ln w="104775"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1 л</a:t>
            </a:r>
          </a:p>
          <a:p>
            <a:pPr algn="ctr"/>
            <a:r>
              <a:rPr lang="uk-UA" sz="2000" b="1" dirty="0" smtClean="0"/>
              <a:t>доброзичливості</a:t>
            </a:r>
            <a:endParaRPr lang="ru-RU" sz="2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940164"/>
            <a:ext cx="2304256" cy="1327283"/>
          </a:xfrm>
          <a:prstGeom prst="roundRect">
            <a:avLst/>
          </a:prstGeom>
          <a:ln w="104775"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1 кг активності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643860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-280988" y="-214313"/>
          <a:ext cx="9424988" cy="7072313"/>
        </p:xfrm>
        <a:graphic>
          <a:graphicData uri="http://schemas.openxmlformats.org/presentationml/2006/ole">
            <p:oleObj spid="_x0000_s48130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285728"/>
            <a:ext cx="8858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єднання в групи  за висловом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“Ти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здоров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</a:t>
            </a:r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бережи”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571612"/>
            <a:ext cx="80010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І група </a:t>
            </a:r>
            <a:r>
              <a:rPr lang="uk-UA" sz="3600" dirty="0" err="1" smtClean="0"/>
              <a:t>“Ти”-</a:t>
            </a:r>
            <a:r>
              <a:rPr lang="uk-UA" sz="3600" dirty="0" smtClean="0"/>
              <a:t> досліджує, що повинна робити людина, щоб бути здоровою?</a:t>
            </a:r>
          </a:p>
          <a:p>
            <a:r>
              <a:rPr lang="uk-UA" sz="3600" dirty="0" smtClean="0"/>
              <a:t> ІІ група - “ Здоров</a:t>
            </a:r>
            <a:r>
              <a:rPr lang="en-US" sz="3600" dirty="0" smtClean="0"/>
              <a:t>’</a:t>
            </a:r>
            <a:r>
              <a:rPr lang="uk-UA" sz="3600" dirty="0" smtClean="0"/>
              <a:t>я”</a:t>
            </a:r>
          </a:p>
          <a:p>
            <a:r>
              <a:rPr lang="uk-UA" sz="3600" dirty="0" smtClean="0"/>
              <a:t>Складає словесний портрет учениці 2 класу, що піклується про своє здоров</a:t>
            </a:r>
            <a:r>
              <a:rPr lang="ru-RU" sz="3600" dirty="0" smtClean="0"/>
              <a:t>я.</a:t>
            </a:r>
            <a:r>
              <a:rPr lang="uk-UA" sz="3600" dirty="0" smtClean="0"/>
              <a:t> </a:t>
            </a:r>
            <a:endParaRPr lang="uk-UA" sz="3600" dirty="0" smtClean="0"/>
          </a:p>
          <a:p>
            <a:r>
              <a:rPr lang="uk-UA" sz="3600" dirty="0" smtClean="0"/>
              <a:t>ІІІ </a:t>
            </a:r>
            <a:r>
              <a:rPr lang="uk-UA" sz="3600" dirty="0" smtClean="0"/>
              <a:t>група </a:t>
            </a:r>
            <a:r>
              <a:rPr lang="uk-UA" sz="3600" dirty="0" smtClean="0"/>
              <a:t>– “ </a:t>
            </a:r>
            <a:r>
              <a:rPr lang="uk-UA" sz="3600" dirty="0" err="1" smtClean="0"/>
              <a:t>Бережи”</a:t>
            </a:r>
            <a:endParaRPr lang="uk-UA" sz="3600" dirty="0" smtClean="0"/>
          </a:p>
          <a:p>
            <a:r>
              <a:rPr lang="uk-UA" sz="3600" dirty="0" smtClean="0"/>
              <a:t>Досліджує значення </a:t>
            </a:r>
            <a:r>
              <a:rPr lang="uk-UA" sz="3600" dirty="0" err="1" smtClean="0"/>
              <a:t>прислів</a:t>
            </a:r>
            <a:r>
              <a:rPr lang="en-US" sz="3600" dirty="0" smtClean="0"/>
              <a:t>’</a:t>
            </a:r>
            <a:r>
              <a:rPr lang="uk-UA" sz="3600" dirty="0" smtClean="0"/>
              <a:t>я “ Здоровим будеш – усе </a:t>
            </a:r>
            <a:r>
              <a:rPr lang="uk-UA" sz="3600" dirty="0" err="1" smtClean="0"/>
              <a:t>здобудеш”</a:t>
            </a:r>
            <a:endParaRPr lang="ru-RU" sz="3600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-280988" y="0"/>
          <a:ext cx="9424988" cy="7072313"/>
        </p:xfrm>
        <a:graphic>
          <a:graphicData uri="http://schemas.openxmlformats.org/presentationml/2006/ole">
            <p:oleObj spid="_x0000_s49154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71670" y="428604"/>
            <a:ext cx="4572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РУХАНКА “ХЕНДБОЛ”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ИЯ\ПРЕЗЕНТАЦІЇ\шаблоны\анимация\Школа\ФОН ШКОЛА\бумага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788" y="114050"/>
            <a:ext cx="7953203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Інтерактивна вправа</a:t>
            </a:r>
          </a:p>
          <a:p>
            <a:pPr algn="ctr"/>
            <a:r>
              <a:rPr lang="uk-UA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« Берег сподівань і звершень»</a:t>
            </a:r>
            <a:endParaRPr lang="ru-RU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1501541" y="2897204"/>
            <a:ext cx="6083166" cy="1107109"/>
          </a:xfrm>
          <a:custGeom>
            <a:avLst/>
            <a:gdLst>
              <a:gd name="connsiteX0" fmla="*/ 0 w 6083166"/>
              <a:gd name="connsiteY0" fmla="*/ 1010653 h 1107109"/>
              <a:gd name="connsiteX1" fmla="*/ 1376413 w 6083166"/>
              <a:gd name="connsiteY1" fmla="*/ 654518 h 1107109"/>
              <a:gd name="connsiteX2" fmla="*/ 2079057 w 6083166"/>
              <a:gd name="connsiteY2" fmla="*/ 587141 h 1107109"/>
              <a:gd name="connsiteX3" fmla="*/ 2618072 w 6083166"/>
              <a:gd name="connsiteY3" fmla="*/ 1106905 h 1107109"/>
              <a:gd name="connsiteX4" fmla="*/ 3696101 w 6083166"/>
              <a:gd name="connsiteY4" fmla="*/ 519764 h 1107109"/>
              <a:gd name="connsiteX5" fmla="*/ 4764505 w 6083166"/>
              <a:gd name="connsiteY5" fmla="*/ 741145 h 1107109"/>
              <a:gd name="connsiteX6" fmla="*/ 5592278 w 6083166"/>
              <a:gd name="connsiteY6" fmla="*/ 240632 h 1107109"/>
              <a:gd name="connsiteX7" fmla="*/ 6083166 w 6083166"/>
              <a:gd name="connsiteY7" fmla="*/ 0 h 110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3166" h="1107109">
                <a:moveTo>
                  <a:pt x="0" y="1010653"/>
                </a:moveTo>
                <a:cubicBezTo>
                  <a:pt x="514951" y="867878"/>
                  <a:pt x="1029903" y="725103"/>
                  <a:pt x="1376413" y="654518"/>
                </a:cubicBezTo>
                <a:cubicBezTo>
                  <a:pt x="1722923" y="583933"/>
                  <a:pt x="1872114" y="511743"/>
                  <a:pt x="2079057" y="587141"/>
                </a:cubicBezTo>
                <a:cubicBezTo>
                  <a:pt x="2286000" y="662539"/>
                  <a:pt x="2348565" y="1118134"/>
                  <a:pt x="2618072" y="1106905"/>
                </a:cubicBezTo>
                <a:cubicBezTo>
                  <a:pt x="2887579" y="1095676"/>
                  <a:pt x="3338362" y="580724"/>
                  <a:pt x="3696101" y="519764"/>
                </a:cubicBezTo>
                <a:cubicBezTo>
                  <a:pt x="4053840" y="458804"/>
                  <a:pt x="4448476" y="787667"/>
                  <a:pt x="4764505" y="741145"/>
                </a:cubicBezTo>
                <a:cubicBezTo>
                  <a:pt x="5080534" y="694623"/>
                  <a:pt x="5372501" y="364156"/>
                  <a:pt x="5592278" y="240632"/>
                </a:cubicBezTo>
                <a:cubicBezTo>
                  <a:pt x="5812055" y="117108"/>
                  <a:pt x="5947610" y="58554"/>
                  <a:pt x="6083166" y="0"/>
                </a:cubicBezTo>
              </a:path>
            </a:pathLst>
          </a:cu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2059806" y="4253633"/>
            <a:ext cx="5226518" cy="1967253"/>
          </a:xfrm>
          <a:custGeom>
            <a:avLst/>
            <a:gdLst>
              <a:gd name="connsiteX0" fmla="*/ 0 w 5226518"/>
              <a:gd name="connsiteY0" fmla="*/ 1560026 h 1967253"/>
              <a:gd name="connsiteX1" fmla="*/ 847023 w 5226518"/>
              <a:gd name="connsiteY1" fmla="*/ 1242392 h 1967253"/>
              <a:gd name="connsiteX2" fmla="*/ 1568918 w 5226518"/>
              <a:gd name="connsiteY2" fmla="*/ 1964287 h 1967253"/>
              <a:gd name="connsiteX3" fmla="*/ 2560320 w 5226518"/>
              <a:gd name="connsiteY3" fmla="*/ 1502274 h 1967253"/>
              <a:gd name="connsiteX4" fmla="*/ 3388093 w 5226518"/>
              <a:gd name="connsiteY4" fmla="*/ 1598527 h 1967253"/>
              <a:gd name="connsiteX5" fmla="*/ 4119613 w 5226518"/>
              <a:gd name="connsiteY5" fmla="*/ 1444523 h 1967253"/>
              <a:gd name="connsiteX6" fmla="*/ 4042611 w 5226518"/>
              <a:gd name="connsiteY6" fmla="*/ 636001 h 1967253"/>
              <a:gd name="connsiteX7" fmla="*/ 4726005 w 5226518"/>
              <a:gd name="connsiteY7" fmla="*/ 395369 h 1967253"/>
              <a:gd name="connsiteX8" fmla="*/ 4774131 w 5226518"/>
              <a:gd name="connsiteY8" fmla="*/ 733 h 1967253"/>
              <a:gd name="connsiteX9" fmla="*/ 5226518 w 5226518"/>
              <a:gd name="connsiteY9" fmla="*/ 289491 h 196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6518" h="1967253">
                <a:moveTo>
                  <a:pt x="0" y="1560026"/>
                </a:moveTo>
                <a:cubicBezTo>
                  <a:pt x="292768" y="1367520"/>
                  <a:pt x="585537" y="1175015"/>
                  <a:pt x="847023" y="1242392"/>
                </a:cubicBezTo>
                <a:cubicBezTo>
                  <a:pt x="1108509" y="1309769"/>
                  <a:pt x="1283369" y="1920973"/>
                  <a:pt x="1568918" y="1964287"/>
                </a:cubicBezTo>
                <a:cubicBezTo>
                  <a:pt x="1854468" y="2007601"/>
                  <a:pt x="2257124" y="1563234"/>
                  <a:pt x="2560320" y="1502274"/>
                </a:cubicBezTo>
                <a:cubicBezTo>
                  <a:pt x="2863516" y="1441314"/>
                  <a:pt x="3128211" y="1608152"/>
                  <a:pt x="3388093" y="1598527"/>
                </a:cubicBezTo>
                <a:cubicBezTo>
                  <a:pt x="3647975" y="1588902"/>
                  <a:pt x="4010527" y="1604944"/>
                  <a:pt x="4119613" y="1444523"/>
                </a:cubicBezTo>
                <a:cubicBezTo>
                  <a:pt x="4228699" y="1284102"/>
                  <a:pt x="3941546" y="810860"/>
                  <a:pt x="4042611" y="636001"/>
                </a:cubicBezTo>
                <a:cubicBezTo>
                  <a:pt x="4143676" y="461142"/>
                  <a:pt x="4604085" y="501247"/>
                  <a:pt x="4726005" y="395369"/>
                </a:cubicBezTo>
                <a:cubicBezTo>
                  <a:pt x="4847925" y="289491"/>
                  <a:pt x="4690712" y="18379"/>
                  <a:pt x="4774131" y="733"/>
                </a:cubicBezTo>
                <a:cubicBezTo>
                  <a:pt x="4857550" y="-16913"/>
                  <a:pt x="5226518" y="289491"/>
                  <a:pt x="5226518" y="28949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099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054583"/>
            <a:ext cx="1691872" cy="1811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12519" y="3511851"/>
            <a:ext cx="3871636" cy="70788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 сподівань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785927"/>
            <a:ext cx="1562573" cy="1672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67" y="1714488"/>
            <a:ext cx="1678937" cy="1797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643050"/>
            <a:ext cx="1564617" cy="1674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785926"/>
            <a:ext cx="1148298" cy="1372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1571612"/>
            <a:ext cx="1148298" cy="1229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25173" y="5733256"/>
            <a:ext cx="3837910" cy="70788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 звершень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89303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796  l 0.036 0  l 0 0.04796  l 0.036 0  l 0 0.04796  l 0.036 0  l 0 0.04796  l 0.036 0  l 0 0.04796  l 0.036 0  l 0 0.04796  l 0.036 0  l 0 0.04796  E" pathEditMode="relative" ptsTypes="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0.09135 C 0.0816 0.2271 0.1408 0.36308 0.11927 0.43987 C 0.09774 0.51665 -0.09028 0.54185 -0.10694 0.55249 C -0.12361 0.56313 -0.01719 0.51618 0.01927 0.50323 C 0.05573 0.49028 0.09445 0.45744 0.11163 0.47456 C 0.12882 0.49167 0.12066 0.58395 0.1224 0.60592 " pathEditMode="relative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6716E-6 C -0.02292 -0.0044 -0.03577 0.01041 -0.05678 0.0185 C -0.06615 0.02659 -0.07622 0.03307 -0.08455 0.04301 C -0.09671 0.05782 -0.10608 0.07609 -0.11685 0.09227 C -0.12171 0.09944 -0.12605 0.108 -0.1323 0.11286 C -0.1323 0.11286 -0.14323 0.12118 -0.14462 0.12303 C -0.17605 0.16489 -0.19879 0.22479 -0.21841 0.27683 C -0.23768 0.32747 -0.22587 0.29926 -0.25539 0.36078 C -0.26337 0.3772 -0.27049 0.39431 -0.27692 0.41189 C -0.27952 0.41882 -0.28282 0.4253 -0.28455 0.43247 C -0.28577 0.43709 -0.28525 0.44311 -0.28768 0.44681 C -0.2948 0.45745 -0.31181 0.46207 -0.32153 0.46531 C -0.32587 0.46831 -0.32952 0.47271 -0.33386 0.47548 C -0.33681 0.47733 -0.34306 0.47965 -0.34306 0.47965 C -0.34688 0.48335 -0.34966 0.48913 -0.35382 0.4919 C -0.35626 0.49352 -0.37379 0.49607 -0.37379 0.49607 C -0.39323 0.49769 -0.41285 0.49861 -0.4323 0.5 C -0.43768 0.5037 -0.44185 0.51017 -0.44757 0.51249 C -0.45938 0.51711 -0.4724 0.51665 -0.48455 0.5185 C -0.49532 0.52336 -0.49063 0.52405 -0.49844 0.52058 C -0.51112 0.52914 -0.49792 0.51966 -0.51077 0.53076 C -0.53664 0.55296 -0.53212 0.5451 -0.57379 0.54718 C -0.57865 0.54926 -0.58056 0.55134 -0.58612 0.54718 C -0.58768 0.54602 -0.58803 0.54278 -0.58924 0.54116 C -0.59046 0.53955 -0.59219 0.53816 -0.59376 0.537 C -0.59948 0.53307 -0.60626 0.53261 -0.61216 0.52891 " pathEditMode="relative" ptsTypes="fffffffffffffffffffffffff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ChangeAspect="1"/>
          </p:cNvGraphicFramePr>
          <p:nvPr/>
        </p:nvGraphicFramePr>
        <p:xfrm>
          <a:off x="-280988" y="-214313"/>
          <a:ext cx="9424988" cy="7072313"/>
        </p:xfrm>
        <a:graphic>
          <a:graphicData uri="http://schemas.openxmlformats.org/presentationml/2006/ole">
            <p:oleObj spid="_x0000_s50178" name="Презентация" r:id="rId3" imgW="4570530" imgH="3427618" progId="PowerPoint.Show.8">
              <p:embed/>
            </p:oleObj>
          </a:graphicData>
        </a:graphic>
      </p:graphicFrame>
      <p:pic>
        <p:nvPicPr>
          <p:cNvPr id="4" name="Picture 2" descr="D:\ДОКУМЕНТАЦИЯ\ПРЕЗЕНТАЦІЇ\шаблоны\анимация\казкові персонажі\3d630e7e251d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1643050"/>
            <a:ext cx="2786050" cy="49291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2357430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ХВОРІЙТЕ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НІКОЛИ!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642918"/>
            <a:ext cx="5357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Гра « ЗАМОЧОК»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-280988" y="-214313"/>
          <a:ext cx="9424988" cy="7072313"/>
        </p:xfrm>
        <a:graphic>
          <a:graphicData uri="http://schemas.openxmlformats.org/presentationml/2006/ole">
            <p:oleObj spid="_x0000_s53250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71670" y="1857364"/>
            <a:ext cx="3357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Дякую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за урок!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АЦИЯ\ПРЕЗЕНТАЦІЇ\шаблоны\анимация\Школа\ФОН ШКОЛА\fon_prezentacii_O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5356" y="1346002"/>
            <a:ext cx="6483956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Здоров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</a:t>
            </a: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і хвороби.</a:t>
            </a:r>
          </a:p>
          <a:p>
            <a:pPr algn="ctr"/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Профілактика захворювань.</a:t>
            </a:r>
            <a:endParaRPr lang="uk-UA" sz="4000" b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3583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43770295"/>
              </p:ext>
            </p:extLst>
          </p:nvPr>
        </p:nvGraphicFramePr>
        <p:xfrm>
          <a:off x="35496" y="14912"/>
          <a:ext cx="9108504" cy="6843088"/>
        </p:xfrm>
        <a:graphic>
          <a:graphicData uri="http://schemas.openxmlformats.org/presentationml/2006/ole">
            <p:oleObj spid="_x0000_s4099" name="Презентация" r:id="rId3" imgW="4570530" imgH="3427618" progId="PowerPoint.Show.8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57158" y="0"/>
            <a:ext cx="721523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Хто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здоровий, той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сміється</a:t>
            </a:r>
            <a:endParaRPr lang="ru-RU" sz="4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Все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йому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житті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вдається</a:t>
            </a:r>
            <a:endParaRPr lang="ru-RU" sz="4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Він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долає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всі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вершини</a:t>
            </a:r>
            <a:endParaRPr lang="ru-RU" sz="4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Це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ж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чудово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для </a:t>
            </a:r>
            <a:r>
              <a:rPr lang="ru-RU" sz="48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людини</a:t>
            </a:r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endParaRPr lang="uk-UA" sz="48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4101" name="Picture 5" descr="Тестовый сайт, собранный на Api GdeFon / Картин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60775"/>
            <a:ext cx="4857752" cy="3097224"/>
          </a:xfrm>
          <a:prstGeom prst="rect">
            <a:avLst/>
          </a:prstGeom>
          <a:noFill/>
        </p:spPr>
      </p:pic>
      <p:pic>
        <p:nvPicPr>
          <p:cNvPr id="4104" name="Picture 8" descr="Один, два или три месяца занятий для Вашего ребенка в группе…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714752"/>
            <a:ext cx="4643438" cy="3143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99743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ИЯ\ПРЕЗЕНТАЦІЇ\шаблоны\анимация\Школа\ФОН ШКОЛА\бумага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3712" y="116632"/>
            <a:ext cx="71561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Інтерактивна вправа</a:t>
            </a:r>
          </a:p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«Відкритий мікрофон»</a:t>
            </a:r>
            <a:endParaRPr lang="uk-UA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17748" y="1772115"/>
            <a:ext cx="67085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Кожен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почина</a:t>
            </a:r>
            <a:r>
              <a:rPr lang="uk-U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 висловлювання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2500306"/>
            <a:ext cx="871540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Готуючись до уроку,</a:t>
            </a:r>
          </a:p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дізнався про…</a:t>
            </a:r>
          </a:p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Після домашнього завдання я можу пояснити…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860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ИЯ\ПРЕЗЕНТАЦІЇ\шаблоны\анимация\Школа\ФОН ШКОЛА\бумага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1788" y="428604"/>
            <a:ext cx="7953203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Інтерактивна вправа</a:t>
            </a:r>
          </a:p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« Берег сподівань і звершень»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1501541" y="2897204"/>
            <a:ext cx="6083166" cy="1107109"/>
          </a:xfrm>
          <a:custGeom>
            <a:avLst/>
            <a:gdLst>
              <a:gd name="connsiteX0" fmla="*/ 0 w 6083166"/>
              <a:gd name="connsiteY0" fmla="*/ 1010653 h 1107109"/>
              <a:gd name="connsiteX1" fmla="*/ 1376413 w 6083166"/>
              <a:gd name="connsiteY1" fmla="*/ 654518 h 1107109"/>
              <a:gd name="connsiteX2" fmla="*/ 2079057 w 6083166"/>
              <a:gd name="connsiteY2" fmla="*/ 587141 h 1107109"/>
              <a:gd name="connsiteX3" fmla="*/ 2618072 w 6083166"/>
              <a:gd name="connsiteY3" fmla="*/ 1106905 h 1107109"/>
              <a:gd name="connsiteX4" fmla="*/ 3696101 w 6083166"/>
              <a:gd name="connsiteY4" fmla="*/ 519764 h 1107109"/>
              <a:gd name="connsiteX5" fmla="*/ 4764505 w 6083166"/>
              <a:gd name="connsiteY5" fmla="*/ 741145 h 1107109"/>
              <a:gd name="connsiteX6" fmla="*/ 5592278 w 6083166"/>
              <a:gd name="connsiteY6" fmla="*/ 240632 h 1107109"/>
              <a:gd name="connsiteX7" fmla="*/ 6083166 w 6083166"/>
              <a:gd name="connsiteY7" fmla="*/ 0 h 110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83166" h="1107109">
                <a:moveTo>
                  <a:pt x="0" y="1010653"/>
                </a:moveTo>
                <a:cubicBezTo>
                  <a:pt x="514951" y="867878"/>
                  <a:pt x="1029903" y="725103"/>
                  <a:pt x="1376413" y="654518"/>
                </a:cubicBezTo>
                <a:cubicBezTo>
                  <a:pt x="1722923" y="583933"/>
                  <a:pt x="1872114" y="511743"/>
                  <a:pt x="2079057" y="587141"/>
                </a:cubicBezTo>
                <a:cubicBezTo>
                  <a:pt x="2286000" y="662539"/>
                  <a:pt x="2348565" y="1118134"/>
                  <a:pt x="2618072" y="1106905"/>
                </a:cubicBezTo>
                <a:cubicBezTo>
                  <a:pt x="2887579" y="1095676"/>
                  <a:pt x="3338362" y="580724"/>
                  <a:pt x="3696101" y="519764"/>
                </a:cubicBezTo>
                <a:cubicBezTo>
                  <a:pt x="4053840" y="458804"/>
                  <a:pt x="4448476" y="787667"/>
                  <a:pt x="4764505" y="741145"/>
                </a:cubicBezTo>
                <a:cubicBezTo>
                  <a:pt x="5080534" y="694623"/>
                  <a:pt x="5372501" y="364156"/>
                  <a:pt x="5592278" y="240632"/>
                </a:cubicBezTo>
                <a:cubicBezTo>
                  <a:pt x="5812055" y="117108"/>
                  <a:pt x="5947610" y="58554"/>
                  <a:pt x="6083166" y="0"/>
                </a:cubicBezTo>
              </a:path>
            </a:pathLst>
          </a:cu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2059806" y="4253633"/>
            <a:ext cx="5226518" cy="1967253"/>
          </a:xfrm>
          <a:custGeom>
            <a:avLst/>
            <a:gdLst>
              <a:gd name="connsiteX0" fmla="*/ 0 w 5226518"/>
              <a:gd name="connsiteY0" fmla="*/ 1560026 h 1967253"/>
              <a:gd name="connsiteX1" fmla="*/ 847023 w 5226518"/>
              <a:gd name="connsiteY1" fmla="*/ 1242392 h 1967253"/>
              <a:gd name="connsiteX2" fmla="*/ 1568918 w 5226518"/>
              <a:gd name="connsiteY2" fmla="*/ 1964287 h 1967253"/>
              <a:gd name="connsiteX3" fmla="*/ 2560320 w 5226518"/>
              <a:gd name="connsiteY3" fmla="*/ 1502274 h 1967253"/>
              <a:gd name="connsiteX4" fmla="*/ 3388093 w 5226518"/>
              <a:gd name="connsiteY4" fmla="*/ 1598527 h 1967253"/>
              <a:gd name="connsiteX5" fmla="*/ 4119613 w 5226518"/>
              <a:gd name="connsiteY5" fmla="*/ 1444523 h 1967253"/>
              <a:gd name="connsiteX6" fmla="*/ 4042611 w 5226518"/>
              <a:gd name="connsiteY6" fmla="*/ 636001 h 1967253"/>
              <a:gd name="connsiteX7" fmla="*/ 4726005 w 5226518"/>
              <a:gd name="connsiteY7" fmla="*/ 395369 h 1967253"/>
              <a:gd name="connsiteX8" fmla="*/ 4774131 w 5226518"/>
              <a:gd name="connsiteY8" fmla="*/ 733 h 1967253"/>
              <a:gd name="connsiteX9" fmla="*/ 5226518 w 5226518"/>
              <a:gd name="connsiteY9" fmla="*/ 289491 h 196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6518" h="1967253">
                <a:moveTo>
                  <a:pt x="0" y="1560026"/>
                </a:moveTo>
                <a:cubicBezTo>
                  <a:pt x="292768" y="1367520"/>
                  <a:pt x="585537" y="1175015"/>
                  <a:pt x="847023" y="1242392"/>
                </a:cubicBezTo>
                <a:cubicBezTo>
                  <a:pt x="1108509" y="1309769"/>
                  <a:pt x="1283369" y="1920973"/>
                  <a:pt x="1568918" y="1964287"/>
                </a:cubicBezTo>
                <a:cubicBezTo>
                  <a:pt x="1854468" y="2007601"/>
                  <a:pt x="2257124" y="1563234"/>
                  <a:pt x="2560320" y="1502274"/>
                </a:cubicBezTo>
                <a:cubicBezTo>
                  <a:pt x="2863516" y="1441314"/>
                  <a:pt x="3128211" y="1608152"/>
                  <a:pt x="3388093" y="1598527"/>
                </a:cubicBezTo>
                <a:cubicBezTo>
                  <a:pt x="3647975" y="1588902"/>
                  <a:pt x="4010527" y="1604944"/>
                  <a:pt x="4119613" y="1444523"/>
                </a:cubicBezTo>
                <a:cubicBezTo>
                  <a:pt x="4228699" y="1284102"/>
                  <a:pt x="3941546" y="810860"/>
                  <a:pt x="4042611" y="636001"/>
                </a:cubicBezTo>
                <a:cubicBezTo>
                  <a:pt x="4143676" y="461142"/>
                  <a:pt x="4604085" y="501247"/>
                  <a:pt x="4726005" y="395369"/>
                </a:cubicBezTo>
                <a:cubicBezTo>
                  <a:pt x="4847925" y="289491"/>
                  <a:pt x="4690712" y="18379"/>
                  <a:pt x="4774131" y="733"/>
                </a:cubicBezTo>
                <a:cubicBezTo>
                  <a:pt x="4857550" y="-16913"/>
                  <a:pt x="5226518" y="289491"/>
                  <a:pt x="5226518" y="28949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214554"/>
            <a:ext cx="1718532" cy="1839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12519" y="3511851"/>
            <a:ext cx="3871636" cy="70788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 сподівань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990162"/>
            <a:ext cx="1549645" cy="1658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27" y="2071678"/>
            <a:ext cx="1452437" cy="1554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87" y="2000240"/>
            <a:ext cx="1412012" cy="1511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29" y="1928802"/>
            <a:ext cx="1348491" cy="1443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ДОКУМЕНТАЦИЯ\ПРЕЗЕНТАЦІЇ\шаблоны\анимация\транспорт\Парус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830" y="2103025"/>
            <a:ext cx="1148298" cy="1229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25173" y="5733256"/>
            <a:ext cx="3837910" cy="70788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 звершень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860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0" y="0"/>
          <a:ext cx="9105900" cy="6832600"/>
        </p:xfrm>
        <a:graphic>
          <a:graphicData uri="http://schemas.openxmlformats.org/presentationml/2006/ole">
            <p:oleObj spid="_x0000_s39938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214546" y="44587"/>
            <a:ext cx="47863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 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“Шифрувальник”</a:t>
            </a:r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</a:t>
            </a:r>
            <a:r>
              <a:rPr lang="uk-UA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вилуч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назви квітів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uk-UA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2000240"/>
            <a:ext cx="5715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ЗДОРОМАКВОМУ</a:t>
            </a:r>
            <a:b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ВСТРОЯНДАЕ</a:t>
            </a:r>
            <a:b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uk-U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ЗДОРОЛІЛІЯВО</a:t>
            </a:r>
          </a:p>
          <a:p>
            <a:pPr algn="ctr">
              <a:spcAft>
                <a:spcPts val="0"/>
              </a:spcAft>
            </a:pP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АЦИЯ\ПРЕЗЕНТАЦІЇ\шаблоны\анимация\Школа\ФОН ШКОЛА\бумага 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АЦИЯ\ПРЕЗЕНТАЦІЇ\шаблоны\анимация\казкові персонажі\0_6f4fc_e1c57066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96952"/>
            <a:ext cx="2160587" cy="373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1916832"/>
            <a:ext cx="4379725" cy="38779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Єдиний шлях ,</a:t>
            </a:r>
          </a:p>
          <a:p>
            <a:pPr algn="ctr">
              <a:spcAft>
                <a:spcPts val="0"/>
              </a:spcAft>
            </a:pPr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 який веде </a:t>
            </a:r>
          </a:p>
          <a:p>
            <a:pPr algn="ctr">
              <a:spcAft>
                <a:spcPts val="0"/>
              </a:spcAft>
            </a:pPr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до знань – </a:t>
            </a:r>
          </a:p>
          <a:p>
            <a:pPr algn="ctr">
              <a:spcAft>
                <a:spcPts val="0"/>
              </a:spcAft>
            </a:pPr>
            <a:r>
              <a:rPr lang="uk-UA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це діяльність.</a:t>
            </a:r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</a:rPr>
              <a:t> 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92299" y="804414"/>
            <a:ext cx="3703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Девіз уроку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-281402" y="-214338"/>
          <a:ext cx="9425402" cy="7072338"/>
        </p:xfrm>
        <a:graphic>
          <a:graphicData uri="http://schemas.openxmlformats.org/presentationml/2006/ole">
            <p:oleObj spid="_x0000_s38913" name="Презентация" r:id="rId5" imgW="4570530" imgH="3427618" progId="PowerPoint.Show.8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14348" y="1674674"/>
            <a:ext cx="71684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ЗДОРОВОМУ ВСЕ 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ЗДОРОВО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4888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-571536" y="0"/>
          <a:ext cx="9715536" cy="7072313"/>
        </p:xfrm>
        <a:graphic>
          <a:graphicData uri="http://schemas.openxmlformats.org/presentationml/2006/ole">
            <p:oleObj spid="_x0000_s40962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00298" y="2857496"/>
            <a:ext cx="40719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Здоров</a:t>
            </a:r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5400000">
            <a:off x="2393141" y="3036091"/>
            <a:ext cx="7143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711571">
            <a:off x="418107" y="2104853"/>
            <a:ext cx="3307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43BD83"/>
                </a:solidFill>
              </a:rPr>
              <a:t>БАЖАННЯ СПІЛКУВАТИСЯ</a:t>
            </a:r>
            <a:endParaRPr lang="uk-UA" sz="3600" b="1" dirty="0">
              <a:solidFill>
                <a:srgbClr val="43BD8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979" y="3458783"/>
            <a:ext cx="2736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7030A0"/>
                </a:solidFill>
              </a:rPr>
              <a:t>ГАРНИЙ НАСТРІЙ</a:t>
            </a:r>
            <a:endParaRPr lang="uk-UA" sz="40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6116" y="1357298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ХОРОШИЙ АПЕТИТ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20900656">
            <a:off x="6154499" y="1907261"/>
            <a:ext cx="2098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Цікаво вчитися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0800000" flipV="1">
            <a:off x="3714745" y="3994010"/>
            <a:ext cx="2500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ГАРНИЙ СОН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8016" y="3500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357167"/>
            <a:ext cx="457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Асоціативний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кущ”</a:t>
            </a:r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0"/>
          <a:ext cx="9424988" cy="7072313"/>
        </p:xfrm>
        <a:graphic>
          <a:graphicData uri="http://schemas.openxmlformats.org/presentationml/2006/ole">
            <p:oleObj spid="_x0000_s41986" name="Презентация" r:id="rId3" imgW="4570530" imgH="3427618" progId="PowerPoint.Show.8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14678" y="3071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86049" y="2967335"/>
            <a:ext cx="350046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ХВОРОБА</a:t>
            </a:r>
            <a:endParaRPr lang="ru-RU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50030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2">
                    <a:lumMod val="10000"/>
                  </a:schemeClr>
                </a:solidFill>
              </a:rPr>
              <a:t>СЛАБКІСТЬ</a:t>
            </a:r>
            <a:endParaRPr lang="uk-UA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1802" y="1857364"/>
            <a:ext cx="3340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ТЕМПЕРАТУРА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5918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6286512" y="3071810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CC00FF"/>
                </a:solidFill>
              </a:rPr>
              <a:t>БІЛЬ</a:t>
            </a:r>
            <a:endParaRPr lang="uk-UA" sz="4000" b="1" dirty="0">
              <a:solidFill>
                <a:srgbClr val="CC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4214818"/>
            <a:ext cx="585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</a:rPr>
              <a:t>ВДСУТНІСТЬ АПЕТИТУ</a:t>
            </a:r>
            <a:endParaRPr lang="uk-UA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285728"/>
            <a:ext cx="628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“Асоціативний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кущ”</a:t>
            </a:r>
            <a:endParaRPr lang="uk-UA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293</Words>
  <Application>Microsoft Office PowerPoint</Application>
  <PresentationFormat>Экран (4:3)</PresentationFormat>
  <Paragraphs>79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Солнышко</dc:creator>
  <cp:lastModifiedBy>home</cp:lastModifiedBy>
  <cp:revision>43</cp:revision>
  <dcterms:created xsi:type="dcterms:W3CDTF">2013-06-24T13:18:44Z</dcterms:created>
  <dcterms:modified xsi:type="dcterms:W3CDTF">2018-03-07T13:04:34Z</dcterms:modified>
</cp:coreProperties>
</file>