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70" r:id="rId17"/>
    <p:sldId id="278" r:id="rId18"/>
    <p:sldId id="271" r:id="rId19"/>
    <p:sldId id="279" r:id="rId20"/>
    <p:sldId id="280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D7DAA-6724-461F-A564-494F7C45817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FCB3A-7F7D-42E2-A69B-97FBE67BB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FCB3A-7F7D-42E2-A69B-97FBE67BBAA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26DAE8-F31A-4FAC-85E7-5199E0452211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8ECEF5-2DA2-4FD3-A298-B712E8EAE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4572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6000" b="1" dirty="0">
                <a:solidFill>
                  <a:srgbClr val="C00000"/>
                </a:solidFill>
              </a:rPr>
              <a:t>Знати – </a:t>
            </a:r>
          </a:p>
          <a:p>
            <a:pPr algn="ctr">
              <a:buNone/>
            </a:pPr>
            <a:r>
              <a:rPr lang="uk-UA" sz="6000" b="1" dirty="0">
                <a:solidFill>
                  <a:srgbClr val="C00000"/>
                </a:solidFill>
              </a:rPr>
              <a:t>це, насамперед, означає вміти користуватися </a:t>
            </a:r>
            <a:r>
              <a:rPr lang="uk-UA" sz="6000" b="1" dirty="0" err="1">
                <a:solidFill>
                  <a:srgbClr val="C00000"/>
                </a:solidFill>
              </a:rPr>
              <a:t>знаннями”</a:t>
            </a:r>
            <a:r>
              <a:rPr lang="uk-UA" sz="6000" b="1" dirty="0">
                <a:solidFill>
                  <a:srgbClr val="C00000"/>
                </a:solidFill>
              </a:rPr>
              <a:t>.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6EA3D626-7C3B-4E7B-B16F-BBD81CDC1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u="sng" dirty="0">
                <a:solidFill>
                  <a:srgbClr val="FF0000"/>
                </a:solidFill>
                <a:latin typeface="Arial Black" panose="020B0A04020102020204" pitchFamily="34" charset="0"/>
              </a:rPr>
              <a:t>Сила Архімеда у природі.</a:t>
            </a:r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Картинки по запросу велетенські горіхи кокосових пальм">
            <a:extLst>
              <a:ext uri="{FF2B5EF4-FFF2-40B4-BE49-F238E27FC236}">
                <a16:creationId xmlns:a16="http://schemas.microsoft.com/office/drawing/2014/main" xmlns="" id="{1F9B3BDA-A7E5-4120-B906-AC698E9ACE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1796" y="1383771"/>
            <a:ext cx="6720408" cy="504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339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велетенські кити">
            <a:extLst>
              <a:ext uri="{FF2B5EF4-FFF2-40B4-BE49-F238E27FC236}">
                <a16:creationId xmlns:a16="http://schemas.microsoft.com/office/drawing/2014/main" xmlns="" id="{176D6AC7-279A-43C0-8DC0-B65C352F06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073" y="764704"/>
            <a:ext cx="7689854" cy="476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0862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мертве море">
            <a:extLst>
              <a:ext uri="{FF2B5EF4-FFF2-40B4-BE49-F238E27FC236}">
                <a16:creationId xmlns:a16="http://schemas.microsoft.com/office/drawing/2014/main" xmlns="" id="{77EE687B-854C-4EDB-A8DF-771BC4D7AE0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055" y="548680"/>
            <a:ext cx="785988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2661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лиман куяльник біля Одеси">
            <a:extLst>
              <a:ext uri="{FF2B5EF4-FFF2-40B4-BE49-F238E27FC236}">
                <a16:creationId xmlns:a16="http://schemas.microsoft.com/office/drawing/2014/main" xmlns="" id="{7A5E7C81-E388-4040-BB38-1B047F0D68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547" y="727348"/>
            <a:ext cx="8100905" cy="540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5225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D91B2A99-C04F-4A1F-9A4A-68DCA05D7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6889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4800" dirty="0">
                <a:solidFill>
                  <a:srgbClr val="002060"/>
                </a:solidFill>
                <a:latin typeface="Arial Black" panose="020B0A04020102020204" pitchFamily="34" charset="0"/>
              </a:rPr>
              <a:t>Чому під час пожежі на бензосховищі заборонено гасити водою палаючий бензин?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79F1363A-9F06-45D7-9E5D-17713936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u="sng" dirty="0">
                <a:solidFill>
                  <a:srgbClr val="FF0000"/>
                </a:solidFill>
                <a:latin typeface="Arial Black" panose="020B0A04020102020204" pitchFamily="34" charset="0"/>
              </a:rPr>
              <a:t>« Давайте поміркуємо»</a:t>
            </a:r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34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73C38619-5E7A-43B6-9437-6645B2F68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3600" dirty="0">
                <a:solidFill>
                  <a:srgbClr val="002060"/>
                </a:solidFill>
                <a:latin typeface="Arial Black" panose="020B0A04020102020204" pitchFamily="34" charset="0"/>
              </a:rPr>
              <a:t>Бензин має густину 710 кг на метр кубічний, вода – 1000. Палаючий бензин буде плавати на поверхні води, тому що </a:t>
            </a:r>
            <a:r>
              <a:rPr lang="uk-UA" sz="3600" u="sng" dirty="0">
                <a:solidFill>
                  <a:srgbClr val="C00000"/>
                </a:solidFill>
                <a:latin typeface="Arial Black" panose="020B0A04020102020204" pitchFamily="34" charset="0"/>
              </a:rPr>
              <a:t>сила </a:t>
            </a:r>
            <a:r>
              <a:rPr lang="uk-UA" sz="4000" u="sng" dirty="0">
                <a:solidFill>
                  <a:srgbClr val="C00000"/>
                </a:solidFill>
                <a:latin typeface="Arial Black" panose="020B0A04020102020204" pitchFamily="34" charset="0"/>
              </a:rPr>
              <a:t>Архімеда залежить від густини речовини.</a:t>
            </a:r>
            <a:r>
              <a:rPr lang="uk-UA" sz="4000" dirty="0">
                <a:solidFill>
                  <a:srgbClr val="002060"/>
                </a:solidFill>
                <a:latin typeface="Arial Black" panose="020B0A04020102020204" pitchFamily="34" charset="0"/>
              </a:rPr>
              <a:t> Гасити потрібно піною</a:t>
            </a:r>
            <a:endParaRPr lang="ru-RU" sz="4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1683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4EDC6751-78C9-498F-871C-B4E8BCF37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4502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uk-UA" sz="6000" dirty="0">
                <a:solidFill>
                  <a:srgbClr val="002060"/>
                </a:solidFill>
                <a:latin typeface="Arial Black" panose="020B0A04020102020204" pitchFamily="34" charset="0"/>
              </a:rPr>
              <a:t>Ч</a:t>
            </a:r>
            <a:r>
              <a:rPr lang="uk-UA" sz="480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ому собака легко витягує з води потопаючого, а на березі не може його здвинути? </a:t>
            </a:r>
            <a:endParaRPr lang="ru-RU" sz="6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338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3B79E5CC-3EFE-41E6-AD6E-3BD29E4A8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572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800" u="sng" dirty="0">
                <a:solidFill>
                  <a:srgbClr val="C00000"/>
                </a:solidFill>
                <a:latin typeface="Arial Black" panose="020B0A04020102020204" pitchFamily="34" charset="0"/>
              </a:rPr>
              <a:t>Вага тіла у воді зменшується, а сила Архімеда збільшується. </a:t>
            </a:r>
          </a:p>
          <a:p>
            <a:pPr marL="0" indent="0" algn="ctr">
              <a:buNone/>
            </a:pPr>
            <a:r>
              <a:rPr lang="uk-UA" sz="4800" u="sng" dirty="0">
                <a:solidFill>
                  <a:srgbClr val="C00000"/>
                </a:solidFill>
                <a:latin typeface="Arial Black" panose="020B0A04020102020204" pitchFamily="34" charset="0"/>
              </a:rPr>
              <a:t>( Гіпотеза Архімеда).</a:t>
            </a:r>
            <a:endParaRPr lang="ru-RU" sz="4800" u="sng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5422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E59F235-017D-4D92-B511-2B6BE398C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2108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uk-UA" sz="540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Як сила Архімеда допомагає витягувати воду із колодязя?</a:t>
            </a:r>
            <a:r>
              <a:rPr lang="ru-RU" sz="540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ru-RU" sz="540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</a:br>
            <a:endParaRPr lang="ru-RU" sz="5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347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3F474378-7F1C-4A77-B3DB-81FD4E5AB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72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6000" dirty="0">
                <a:solidFill>
                  <a:srgbClr val="C00000"/>
                </a:solidFill>
                <a:latin typeface="Arial Black" panose="020B0A04020102020204" pitchFamily="34" charset="0"/>
              </a:rPr>
              <a:t>У воді вага тіла зменшується, сила Архімеда виштовхує відро.</a:t>
            </a:r>
            <a:endParaRPr lang="ru-RU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072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741368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AutoNum type="arabicPeriod"/>
            </a:pPr>
            <a:r>
              <a:rPr lang="uk-UA" sz="4000" b="1" u="sng" dirty="0">
                <a:solidFill>
                  <a:srgbClr val="C00000"/>
                </a:solidFill>
              </a:rPr>
              <a:t>Фізична величина, яка є мірою дії одного тіла на інше – це….</a:t>
            </a:r>
          </a:p>
          <a:p>
            <a:pPr marL="514350" indent="-514350" algn="just">
              <a:buAutoNum type="arabicPeriod"/>
            </a:pPr>
            <a:r>
              <a:rPr lang="uk-UA" sz="4000" b="1" dirty="0">
                <a:solidFill>
                  <a:srgbClr val="002060"/>
                </a:solidFill>
              </a:rPr>
              <a:t>Сила, яка виникає під час деформації тіла і направлена протилежно напрямку зміщення частин цього  тіла в ході деформації – це…</a:t>
            </a:r>
          </a:p>
          <a:p>
            <a:pPr marL="514350" indent="-514350" algn="just">
              <a:buAutoNum type="arabicPeriod"/>
            </a:pPr>
            <a:r>
              <a:rPr lang="uk-UA" sz="4000" b="1" dirty="0">
                <a:solidFill>
                  <a:schemeClr val="bg2">
                    <a:lumMod val="50000"/>
                  </a:schemeClr>
                </a:solidFill>
              </a:rPr>
              <a:t>Сила, з якою Земля притягує до себе тіла, що перебувають на її поверхні або поблизу неї – це…</a:t>
            </a:r>
          </a:p>
          <a:p>
            <a:pPr marL="514350" indent="-514350" algn="just">
              <a:buAutoNum type="arabicPeriod"/>
            </a:pPr>
            <a:r>
              <a:rPr lang="uk-UA" sz="4000" b="1" dirty="0">
                <a:solidFill>
                  <a:srgbClr val="C00000"/>
                </a:solidFill>
              </a:rPr>
              <a:t>Сила, яка виникає між двома дотичними тілами в разі спроби зрушити одне тіло відносно іншого і направлена в бік, протилежний тому, в який би рухалось тіло, якби тертя не було – це…</a:t>
            </a:r>
          </a:p>
          <a:p>
            <a:pPr marL="514350" indent="-514350" algn="just">
              <a:buAutoNum type="arabicPeriod"/>
            </a:pPr>
            <a:r>
              <a:rPr lang="uk-UA" sz="4000" b="1" dirty="0">
                <a:solidFill>
                  <a:srgbClr val="002060"/>
                </a:solidFill>
              </a:rPr>
              <a:t>Сила, з якою внаслідок притягання до Землі тіло тисне на горизонтальну опору або розтягує підвіс – це…</a:t>
            </a:r>
          </a:p>
          <a:p>
            <a:pPr marL="514350" indent="-514350" algn="just">
              <a:buAutoNum type="arabicPeriod"/>
            </a:pPr>
            <a:r>
              <a:rPr lang="uk-UA" sz="4000" b="1" dirty="0">
                <a:solidFill>
                  <a:schemeClr val="tx2">
                    <a:lumMod val="10000"/>
                  </a:schemeClr>
                </a:solidFill>
              </a:rPr>
              <a:t>Фізична величина, яка  характеризує речовину і дорівнює відношенню маси суцільного тіла, виготовленого з цієї речовини, до об</a:t>
            </a:r>
            <a:r>
              <a:rPr lang="en-US" sz="4000" b="1" dirty="0">
                <a:solidFill>
                  <a:schemeClr val="tx2">
                    <a:lumMod val="10000"/>
                  </a:schemeClr>
                </a:solidFill>
              </a:rPr>
              <a:t>`</a:t>
            </a:r>
            <a:r>
              <a:rPr lang="uk-UA" sz="4000" b="1" dirty="0" err="1">
                <a:solidFill>
                  <a:schemeClr val="tx2">
                    <a:lumMod val="10000"/>
                  </a:schemeClr>
                </a:solidFill>
              </a:rPr>
              <a:t>єму</a:t>
            </a:r>
            <a:r>
              <a:rPr lang="uk-UA" sz="4000" b="1" dirty="0">
                <a:solidFill>
                  <a:schemeClr val="tx2">
                    <a:lumMod val="10000"/>
                  </a:schemeClr>
                </a:solidFill>
              </a:rPr>
              <a:t> цього тіла – це…</a:t>
            </a:r>
          </a:p>
          <a:p>
            <a:pPr marL="514350" indent="-514350" algn="just">
              <a:buAutoNum type="arabicPeriod"/>
            </a:pPr>
            <a:endParaRPr lang="uk-UA" sz="2800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62D6A868-0036-4C2F-A217-989405C7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3600" dirty="0">
                <a:solidFill>
                  <a:srgbClr val="002060"/>
                </a:solidFill>
                <a:latin typeface="Arial Black" panose="020B0A04020102020204" pitchFamily="34" charset="0"/>
              </a:rPr>
              <a:t>1. Було вам цікаво під час уроку?</a:t>
            </a:r>
          </a:p>
          <a:p>
            <a:pPr marL="0" indent="0">
              <a:buNone/>
            </a:pPr>
            <a:r>
              <a:rPr lang="uk-UA" sz="3600" dirty="0">
                <a:solidFill>
                  <a:srgbClr val="002060"/>
                </a:solidFill>
                <a:latin typeface="Arial Black" panose="020B0A04020102020204" pitchFamily="34" charset="0"/>
              </a:rPr>
              <a:t>2. Що було найважчим, а що корисним?</a:t>
            </a:r>
          </a:p>
          <a:p>
            <a:pPr marL="0" indent="0">
              <a:buNone/>
            </a:pPr>
            <a:r>
              <a:rPr lang="uk-UA" sz="3600" dirty="0">
                <a:solidFill>
                  <a:srgbClr val="002060"/>
                </a:solidFill>
                <a:latin typeface="Arial Black" panose="020B0A04020102020204" pitchFamily="34" charset="0"/>
              </a:rPr>
              <a:t>3. Як ви гадаєте, ми змогли наш девіз провести через весь урок?</a:t>
            </a:r>
          </a:p>
          <a:p>
            <a:pPr marL="0" indent="0">
              <a:buNone/>
            </a:pPr>
            <a:r>
              <a:rPr lang="uk-UA" sz="3600" dirty="0">
                <a:solidFill>
                  <a:srgbClr val="002060"/>
                </a:solidFill>
                <a:latin typeface="Arial Black" panose="020B0A04020102020204" pitchFamily="34" charset="0"/>
              </a:rPr>
              <a:t>4. Залишився той настрій, з яким ви прийшли на урок, чи змінився?.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4A743E9-7775-4CC5-8912-019BDD1C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400" u="sng" dirty="0">
                <a:solidFill>
                  <a:srgbClr val="C00000"/>
                </a:solidFill>
                <a:latin typeface="Arial Black" panose="020B0A04020102020204" pitchFamily="34" charset="0"/>
              </a:rPr>
              <a:t>« Спливаємо чи тонемо?»</a:t>
            </a:r>
            <a:endParaRPr lang="ru-RU" sz="4400" u="sng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197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артинки по запросу рефлексія на уроці">
            <a:extLst>
              <a:ext uri="{FF2B5EF4-FFF2-40B4-BE49-F238E27FC236}">
                <a16:creationId xmlns:a16="http://schemas.microsoft.com/office/drawing/2014/main" xmlns="" id="{F12EE0D5-FD5D-4A0E-AA02-47693AE5E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13592"/>
            <a:ext cx="8532440" cy="283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8430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C67801C-2B10-4A03-A668-4B7C210A9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Arial Black" panose="020B0A04020102020204" pitchFamily="34" charset="0"/>
              </a:rPr>
              <a:t>1.  Опрацювати параграф підручника 27.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Arial Black" panose="020B0A04020102020204" pitchFamily="34" charset="0"/>
              </a:rPr>
              <a:t>2. Навести 3 приклади застосування сили Архімеда ( у зошит ).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uk-UA" sz="2400" dirty="0">
                <a:solidFill>
                  <a:srgbClr val="002060"/>
                </a:solidFill>
                <a:latin typeface="Arial Black" panose="020B0A04020102020204" pitchFamily="34" charset="0"/>
              </a:rPr>
              <a:t>3.  Вправа 27, 1 завдання (</a:t>
            </a:r>
            <a:r>
              <a:rPr lang="uk-UA" sz="2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а,б</a:t>
            </a:r>
            <a:r>
              <a:rPr lang="uk-UA" sz="2400" dirty="0">
                <a:solidFill>
                  <a:srgbClr val="002060"/>
                </a:solidFill>
                <a:latin typeface="Arial Black" panose="020B0A04020102020204" pitchFamily="34" charset="0"/>
              </a:rPr>
              <a:t>) -  1 варіант;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uk-UA" sz="2400" dirty="0">
                <a:solidFill>
                  <a:srgbClr val="002060"/>
                </a:solidFill>
                <a:latin typeface="Arial Black" panose="020B0A04020102020204" pitchFamily="34" charset="0"/>
              </a:rPr>
              <a:t>     вправа 27, 1 завдання  ( в, г ) -  2 варіант </a:t>
            </a:r>
          </a:p>
          <a:p>
            <a:pPr marL="0" indent="0">
              <a:buNone/>
            </a:pPr>
            <a:r>
              <a:rPr lang="uk-UA" sz="2400">
                <a:solidFill>
                  <a:srgbClr val="002060"/>
                </a:solidFill>
                <a:latin typeface="Arial Black" panose="020B0A04020102020204" pitchFamily="34" charset="0"/>
              </a:rPr>
              <a:t>     </a:t>
            </a:r>
            <a:r>
              <a:rPr lang="uk-UA" sz="2400" dirty="0">
                <a:solidFill>
                  <a:srgbClr val="002060"/>
                </a:solidFill>
                <a:latin typeface="Arial Black" panose="020B0A04020102020204" pitchFamily="34" charset="0"/>
              </a:rPr>
              <a:t>(описати у зошиті).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B9D16C4-7F35-4781-8292-47031488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u="sng" dirty="0">
                <a:solidFill>
                  <a:srgbClr val="C00000"/>
                </a:solidFill>
                <a:latin typeface="Arial Black" panose="020B0A04020102020204" pitchFamily="34" charset="0"/>
              </a:rPr>
              <a:t>Домашнє завдання:</a:t>
            </a:r>
            <a:endParaRPr lang="ru-RU" sz="4400" u="sng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058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Дякую за урок анімація">
            <a:extLst>
              <a:ext uri="{FF2B5EF4-FFF2-40B4-BE49-F238E27FC236}">
                <a16:creationId xmlns:a16="http://schemas.microsoft.com/office/drawing/2014/main" xmlns="" id="{6016A86A-58F2-407E-8BB5-5FE163245DA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877" y="314908"/>
            <a:ext cx="8304245" cy="622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3779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301038" cy="571504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uk-UA" sz="6000" b="1" dirty="0">
                <a:solidFill>
                  <a:srgbClr val="002060"/>
                </a:solidFill>
              </a:rPr>
              <a:t>Сила.</a:t>
            </a:r>
          </a:p>
          <a:p>
            <a:pPr marL="514350" indent="-514350">
              <a:buAutoNum type="arabicPeriod"/>
            </a:pPr>
            <a:r>
              <a:rPr lang="uk-UA" sz="6000" b="1" dirty="0">
                <a:solidFill>
                  <a:srgbClr val="002060"/>
                </a:solidFill>
              </a:rPr>
              <a:t>Сила пружності.</a:t>
            </a:r>
          </a:p>
          <a:p>
            <a:pPr marL="514350" indent="-514350">
              <a:buAutoNum type="arabicPeriod"/>
            </a:pPr>
            <a:r>
              <a:rPr lang="uk-UA" sz="6000" b="1" dirty="0">
                <a:solidFill>
                  <a:srgbClr val="002060"/>
                </a:solidFill>
              </a:rPr>
              <a:t>Сила тяжіння.</a:t>
            </a:r>
          </a:p>
          <a:p>
            <a:pPr marL="514350" indent="-514350">
              <a:buAutoNum type="arabicPeriod"/>
            </a:pPr>
            <a:r>
              <a:rPr lang="uk-UA" sz="6000" b="1" dirty="0">
                <a:solidFill>
                  <a:srgbClr val="002060"/>
                </a:solidFill>
              </a:rPr>
              <a:t>Сила тертя.</a:t>
            </a:r>
          </a:p>
          <a:p>
            <a:pPr marL="514350" indent="-514350">
              <a:buAutoNum type="arabicPeriod"/>
            </a:pPr>
            <a:r>
              <a:rPr lang="uk-UA" sz="6000" b="1" dirty="0">
                <a:solidFill>
                  <a:srgbClr val="002060"/>
                </a:solidFill>
              </a:rPr>
              <a:t>Вага тіла.</a:t>
            </a:r>
          </a:p>
          <a:p>
            <a:pPr marL="514350" indent="-514350">
              <a:buAutoNum type="arabicPeriod"/>
            </a:pPr>
            <a:r>
              <a:rPr lang="uk-UA" sz="6000" b="1" dirty="0">
                <a:solidFill>
                  <a:srgbClr val="002060"/>
                </a:solidFill>
              </a:rPr>
              <a:t>Густина.</a:t>
            </a:r>
            <a:endParaRPr lang="uk-UA" b="1" dirty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428604"/>
            <a:ext cx="8443914" cy="6215106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Формула густини.</a:t>
            </a:r>
          </a:p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Формула сили тяжіння.</a:t>
            </a:r>
          </a:p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Формула сили тертя.</a:t>
            </a:r>
          </a:p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Формула сили пружності.</a:t>
            </a:r>
          </a:p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Прискорення вільного падіння.</a:t>
            </a:r>
          </a:p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Одиниці вимірювання сили.</a:t>
            </a:r>
          </a:p>
          <a:p>
            <a:pPr marL="514350" indent="-514350">
              <a:buAutoNum type="arabicPeriod"/>
            </a:pPr>
            <a:r>
              <a:rPr lang="uk-UA" sz="2800" b="1" dirty="0">
                <a:solidFill>
                  <a:schemeClr val="tx2">
                    <a:lumMod val="10000"/>
                  </a:schemeClr>
                </a:solidFill>
              </a:rPr>
              <a:t>Одиниці вимірювання густини.</a:t>
            </a:r>
          </a:p>
          <a:p>
            <a:pPr marL="514350" indent="-514350">
              <a:buAutoNum type="arabicPeriod"/>
            </a:pPr>
            <a:endParaRPr lang="ru-RU" sz="2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581" t="56201" r="61833" b="8673"/>
          <a:stretch>
            <a:fillRect/>
          </a:stretch>
        </p:blipFill>
        <p:spPr bwMode="auto">
          <a:xfrm>
            <a:off x="6429388" y="1643050"/>
            <a:ext cx="216355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Картинки по запросу формула сили тяжіння"/>
          <p:cNvPicPr>
            <a:picLocks noChangeAspect="1" noChangeArrowheads="1"/>
          </p:cNvPicPr>
          <p:nvPr/>
        </p:nvPicPr>
        <p:blipFill>
          <a:blip r:embed="rId3" cstate="print"/>
          <a:srcRect l="25862" r="32994" b="68685"/>
          <a:stretch>
            <a:fillRect/>
          </a:stretch>
        </p:blipFill>
        <p:spPr bwMode="auto">
          <a:xfrm>
            <a:off x="2857488" y="4214818"/>
            <a:ext cx="2143140" cy="1214446"/>
          </a:xfrm>
          <a:prstGeom prst="rect">
            <a:avLst/>
          </a:prstGeom>
          <a:noFill/>
        </p:spPr>
      </p:pic>
      <p:pic>
        <p:nvPicPr>
          <p:cNvPr id="6" name="Picture 6" descr="Картинки по запросу формула сили тертя"/>
          <p:cNvPicPr>
            <a:picLocks noChangeAspect="1" noChangeArrowheads="1"/>
          </p:cNvPicPr>
          <p:nvPr/>
        </p:nvPicPr>
        <p:blipFill>
          <a:blip r:embed="rId4" cstate="print"/>
          <a:srcRect t="14286"/>
          <a:stretch>
            <a:fillRect/>
          </a:stretch>
        </p:blipFill>
        <p:spPr bwMode="auto">
          <a:xfrm>
            <a:off x="5929322" y="428604"/>
            <a:ext cx="2733675" cy="857249"/>
          </a:xfrm>
          <a:prstGeom prst="rect">
            <a:avLst/>
          </a:prstGeom>
          <a:noFill/>
        </p:spPr>
      </p:pic>
      <p:pic>
        <p:nvPicPr>
          <p:cNvPr id="7" name="Picture 8" descr="Картинки по запросу формула закона гу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3357562"/>
            <a:ext cx="2524125" cy="1162050"/>
          </a:xfrm>
          <a:prstGeom prst="rect">
            <a:avLst/>
          </a:prstGeom>
          <a:noFill/>
        </p:spPr>
      </p:pic>
      <p:pic>
        <p:nvPicPr>
          <p:cNvPr id="8" name="Picture 10" descr="Картинки по запросу прискорення вільного падіння"/>
          <p:cNvPicPr>
            <a:picLocks noChangeAspect="1" noChangeArrowheads="1"/>
          </p:cNvPicPr>
          <p:nvPr/>
        </p:nvPicPr>
        <p:blipFill>
          <a:blip r:embed="rId6" cstate="print"/>
          <a:srcRect l="31740" t="67832" r="42398" b="12127"/>
          <a:stretch>
            <a:fillRect/>
          </a:stretch>
        </p:blipFill>
        <p:spPr bwMode="auto">
          <a:xfrm>
            <a:off x="428596" y="4214818"/>
            <a:ext cx="1571636" cy="928694"/>
          </a:xfrm>
          <a:prstGeom prst="rect">
            <a:avLst/>
          </a:prstGeom>
          <a:noFill/>
        </p:spPr>
      </p:pic>
      <p:pic>
        <p:nvPicPr>
          <p:cNvPr id="9" name="Picture 12" descr="Картинки по запросу одиниці вимірювання сили"/>
          <p:cNvPicPr>
            <a:picLocks noChangeAspect="1" noChangeArrowheads="1"/>
          </p:cNvPicPr>
          <p:nvPr/>
        </p:nvPicPr>
        <p:blipFill>
          <a:blip r:embed="rId7" cstate="print"/>
          <a:srcRect l="7813" r="73437" b="32539"/>
          <a:stretch>
            <a:fillRect/>
          </a:stretch>
        </p:blipFill>
        <p:spPr bwMode="auto">
          <a:xfrm>
            <a:off x="4786314" y="5572140"/>
            <a:ext cx="857256" cy="1071570"/>
          </a:xfrm>
          <a:prstGeom prst="rect">
            <a:avLst/>
          </a:prstGeom>
          <a:noFill/>
        </p:spPr>
      </p:pic>
      <p:pic>
        <p:nvPicPr>
          <p:cNvPr id="10" name="Picture 1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51624" t="55893" r="8441" b="9011"/>
          <a:stretch>
            <a:fillRect/>
          </a:stretch>
        </p:blipFill>
        <p:spPr bwMode="auto">
          <a:xfrm>
            <a:off x="6000760" y="5214950"/>
            <a:ext cx="2169599" cy="14287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929454" y="1643050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4143380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Р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5214950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7950" y="5000636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Д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16" y="314324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І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407194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М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98" y="28572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C00000"/>
                </a:solidFill>
              </a:rPr>
              <a:t>Х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071538" y="642918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u="sng" dirty="0">
                <a:solidFill>
                  <a:srgbClr val="C00000"/>
                </a:solidFill>
              </a:rPr>
              <a:t>АРХІМЕД</a:t>
            </a:r>
            <a:endParaRPr lang="ru-RU" sz="9600" b="1" u="sng" dirty="0">
              <a:solidFill>
                <a:srgbClr val="C00000"/>
              </a:solidFill>
            </a:endParaRPr>
          </a:p>
        </p:txBody>
      </p:sp>
      <p:pic>
        <p:nvPicPr>
          <p:cNvPr id="1042" name="Picture 18" descr="Картинки по запросу фото Архімеда"/>
          <p:cNvPicPr>
            <a:picLocks noChangeAspect="1" noChangeArrowheads="1"/>
          </p:cNvPicPr>
          <p:nvPr/>
        </p:nvPicPr>
        <p:blipFill>
          <a:blip r:embed="rId2" cstate="print"/>
          <a:srcRect l="6818" t="3409" r="5681"/>
          <a:stretch>
            <a:fillRect/>
          </a:stretch>
        </p:blipFill>
        <p:spPr bwMode="auto">
          <a:xfrm>
            <a:off x="2000232" y="2214554"/>
            <a:ext cx="5500726" cy="40481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305800" cy="2695556"/>
          </a:xfrm>
        </p:spPr>
        <p:txBody>
          <a:bodyPr/>
          <a:lstStyle/>
          <a:p>
            <a:r>
              <a:rPr lang="uk-UA" b="1" dirty="0" err="1">
                <a:solidFill>
                  <a:srgbClr val="C00000"/>
                </a:solidFill>
              </a:rPr>
              <a:t>Виштовхувальна</a:t>
            </a:r>
            <a:r>
              <a:rPr lang="uk-UA" b="1" dirty="0">
                <a:solidFill>
                  <a:srgbClr val="C00000"/>
                </a:solidFill>
              </a:rPr>
              <a:t> сила в рідинах.</a:t>
            </a:r>
            <a:br>
              <a:rPr lang="uk-UA" b="1" dirty="0">
                <a:solidFill>
                  <a:srgbClr val="C00000"/>
                </a:solidFill>
              </a:rPr>
            </a:br>
            <a:r>
              <a:rPr lang="uk-UA" b="1" dirty="0">
                <a:solidFill>
                  <a:srgbClr val="C00000"/>
                </a:solidFill>
              </a:rPr>
              <a:t>Закон Архімеда.</a:t>
            </a:r>
            <a:br>
              <a:rPr lang="uk-UA" b="1" dirty="0">
                <a:solidFill>
                  <a:srgbClr val="C00000"/>
                </a:solidFill>
              </a:rPr>
            </a:br>
            <a:r>
              <a:rPr lang="uk-UA" b="1" dirty="0">
                <a:solidFill>
                  <a:srgbClr val="C00000"/>
                </a:solidFill>
              </a:rPr>
              <a:t>Урок з елементами досліду.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u="sng" dirty="0">
                <a:solidFill>
                  <a:srgbClr val="FF0000"/>
                </a:solidFill>
                <a:latin typeface="Arial Black" panose="020B0A04020102020204" pitchFamily="34" charset="0"/>
              </a:rPr>
              <a:t>Гіпотеза Архімеда:</a:t>
            </a:r>
          </a:p>
          <a:p>
            <a:pPr marL="0" indent="0" algn="ctr">
              <a:buNone/>
            </a:pPr>
            <a:r>
              <a:rPr lang="uk-UA" sz="5400" dirty="0">
                <a:solidFill>
                  <a:srgbClr val="002060"/>
                </a:solidFill>
                <a:latin typeface="Arial Black" panose="020B0A04020102020204" pitchFamily="34" charset="0"/>
              </a:rPr>
              <a:t>вага тіла у рідині зменшується – </a:t>
            </a:r>
          </a:p>
          <a:p>
            <a:pPr marL="0" indent="0" algn="ctr">
              <a:buNone/>
            </a:pPr>
            <a:r>
              <a:rPr lang="uk-UA" sz="5400" dirty="0">
                <a:solidFill>
                  <a:srgbClr val="002060"/>
                </a:solidFill>
                <a:latin typeface="Arial Black" panose="020B0A04020102020204" pitchFamily="34" charset="0"/>
              </a:rPr>
              <a:t>тіло спливає на поверхню</a:t>
            </a:r>
            <a:endParaRPr lang="ru-RU" sz="5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56C6979A-8BE0-4344-8FD6-E35DCA383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u="sng" dirty="0">
                <a:solidFill>
                  <a:srgbClr val="FF0000"/>
                </a:solidFill>
                <a:latin typeface="Arial Black" panose="020B0A04020102020204" pitchFamily="34" charset="0"/>
              </a:rPr>
              <a:t>Математичний запис </a:t>
            </a:r>
            <a:r>
              <a:rPr lang="uk-UA" sz="3600" u="sng" dirty="0" err="1">
                <a:solidFill>
                  <a:srgbClr val="FF0000"/>
                </a:solidFill>
                <a:latin typeface="Arial Black" panose="020B0A04020102020204" pitchFamily="34" charset="0"/>
              </a:rPr>
              <a:t>закона</a:t>
            </a:r>
            <a:r>
              <a:rPr lang="uk-UA" sz="3600" u="sng" dirty="0">
                <a:solidFill>
                  <a:srgbClr val="FF0000"/>
                </a:solidFill>
                <a:latin typeface="Arial Black" panose="020B0A04020102020204" pitchFamily="34" charset="0"/>
              </a:rPr>
              <a:t> Архімеда:</a:t>
            </a:r>
            <a:endParaRPr lang="ru-RU" sz="3600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8" name="Picture 4" descr="Картинки по запросу сила Архімеда залежить від">
            <a:extLst>
              <a:ext uri="{FF2B5EF4-FFF2-40B4-BE49-F238E27FC236}">
                <a16:creationId xmlns:a16="http://schemas.microsoft.com/office/drawing/2014/main" xmlns="" id="{F2265B25-7831-4AB7-9E40-9A0D86B03D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3784" y="1362473"/>
            <a:ext cx="6936432" cy="520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89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C5062005-54BA-4177-89C7-4B347C958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u="sng" dirty="0">
                <a:solidFill>
                  <a:srgbClr val="FF0000"/>
                </a:solidFill>
                <a:latin typeface="Arial Black" panose="020B0A04020102020204" pitchFamily="34" charset="0"/>
              </a:rPr>
              <a:t>Застосування сили Архімеда у житті.</a:t>
            </a:r>
            <a:endParaRPr lang="ru-RU" sz="3200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Картинки по запросу сила Архімеда залежить від">
            <a:extLst>
              <a:ext uri="{FF2B5EF4-FFF2-40B4-BE49-F238E27FC236}">
                <a16:creationId xmlns:a16="http://schemas.microsoft.com/office/drawing/2014/main" xmlns="" id="{E0F8B5EA-E051-4A9F-8E35-910B4DB76F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8191" y="1371600"/>
            <a:ext cx="6547618" cy="504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8413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510</TotalTime>
  <Words>448</Words>
  <Application>Microsoft Office PowerPoint</Application>
  <PresentationFormat>Экран (4:3)</PresentationFormat>
  <Paragraphs>56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Виштовхувальна сила в рідинах. Закон Архімеда. Урок з елементами досліду.</vt:lpstr>
      <vt:lpstr>Слайд 7</vt:lpstr>
      <vt:lpstr>Математичний запис закона Архімеда:</vt:lpstr>
      <vt:lpstr>Застосування сили Архімеда у житті.</vt:lpstr>
      <vt:lpstr>Сила Архімеда у природі.</vt:lpstr>
      <vt:lpstr>Слайд 11</vt:lpstr>
      <vt:lpstr>Слайд 12</vt:lpstr>
      <vt:lpstr>Слайд 13</vt:lpstr>
      <vt:lpstr>« Давайте поміркуємо»</vt:lpstr>
      <vt:lpstr>Слайд 15</vt:lpstr>
      <vt:lpstr>Чому собака легко витягує з води потопаючого, а на березі не може його здвинути? </vt:lpstr>
      <vt:lpstr>Слайд 17</vt:lpstr>
      <vt:lpstr>Як сила Архімеда допомагає витягувати воду із колодязя? </vt:lpstr>
      <vt:lpstr>Слайд 19</vt:lpstr>
      <vt:lpstr>« Спливаємо чи тонемо?»</vt:lpstr>
      <vt:lpstr>Слайд 21</vt:lpstr>
      <vt:lpstr>Домашнє завдання:</vt:lpstr>
      <vt:lpstr>Слайд 23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Виштовхувальна сила в рідинах. Закон Архімеда. Урок з елементами досліду.</dc:title>
  <dc:creator>Teacher</dc:creator>
  <cp:lastModifiedBy>Ученик</cp:lastModifiedBy>
  <cp:revision>32</cp:revision>
  <dcterms:created xsi:type="dcterms:W3CDTF">2018-03-01T10:01:46Z</dcterms:created>
  <dcterms:modified xsi:type="dcterms:W3CDTF">2018-03-15T13:21:18Z</dcterms:modified>
</cp:coreProperties>
</file>